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9" r:id="rId1"/>
  </p:sldMasterIdLst>
  <p:notesMasterIdLst>
    <p:notesMasterId r:id="rId32"/>
  </p:notesMasterIdLst>
  <p:handoutMasterIdLst>
    <p:handoutMasterId r:id="rId33"/>
  </p:handoutMasterIdLst>
  <p:sldIdLst>
    <p:sldId id="279" r:id="rId2"/>
    <p:sldId id="310" r:id="rId3"/>
    <p:sldId id="301" r:id="rId4"/>
    <p:sldId id="303" r:id="rId5"/>
    <p:sldId id="311" r:id="rId6"/>
    <p:sldId id="312" r:id="rId7"/>
    <p:sldId id="313" r:id="rId8"/>
    <p:sldId id="314" r:id="rId9"/>
    <p:sldId id="315" r:id="rId10"/>
    <p:sldId id="328" r:id="rId11"/>
    <p:sldId id="330" r:id="rId12"/>
    <p:sldId id="318" r:id="rId13"/>
    <p:sldId id="331" r:id="rId14"/>
    <p:sldId id="319" r:id="rId15"/>
    <p:sldId id="320" r:id="rId16"/>
    <p:sldId id="335" r:id="rId17"/>
    <p:sldId id="321" r:id="rId18"/>
    <p:sldId id="322" r:id="rId19"/>
    <p:sldId id="323" r:id="rId20"/>
    <p:sldId id="324" r:id="rId21"/>
    <p:sldId id="326" r:id="rId22"/>
    <p:sldId id="332" r:id="rId23"/>
    <p:sldId id="333" r:id="rId24"/>
    <p:sldId id="334" r:id="rId25"/>
    <p:sldId id="304" r:id="rId26"/>
    <p:sldId id="329" r:id="rId27"/>
    <p:sldId id="284" r:id="rId28"/>
    <p:sldId id="327" r:id="rId29"/>
    <p:sldId id="306" r:id="rId30"/>
    <p:sldId id="283" r:id="rId31"/>
  </p:sldIdLst>
  <p:sldSz cx="9144000" cy="5143500" type="screen16x9"/>
  <p:notesSz cx="7077075" cy="90281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81">
          <p15:clr>
            <a:srgbClr val="A4A3A4"/>
          </p15:clr>
        </p15:guide>
        <p15:guide id="2" pos="28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5709"/>
    <a:srgbClr val="4099D4"/>
    <a:srgbClr val="005CAB"/>
    <a:srgbClr val="464648"/>
    <a:srgbClr val="BFD730"/>
    <a:srgbClr val="ACDBF6"/>
    <a:srgbClr val="509610"/>
    <a:srgbClr val="6A9831"/>
    <a:srgbClr val="CF001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5" autoAdjust="0"/>
    <p:restoredTop sz="58887" autoAdjust="0"/>
  </p:normalViewPr>
  <p:slideViewPr>
    <p:cSldViewPr snapToGrid="0" snapToObjects="1" showGuides="1">
      <p:cViewPr varScale="1">
        <p:scale>
          <a:sx n="58" d="100"/>
          <a:sy n="58" d="100"/>
        </p:scale>
        <p:origin x="1650" y="60"/>
      </p:cViewPr>
      <p:guideLst>
        <p:guide orient="horz" pos="1581"/>
        <p:guide pos="284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-5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D64665-FB23-AA4A-9440-A19C1F7DE7AC}" type="doc">
      <dgm:prSet loTypeId="urn:microsoft.com/office/officeart/2005/8/layout/cycle3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ED30041-3D68-2840-B008-6E705F0B6F94}">
      <dgm:prSet phldrT="[Text]"/>
      <dgm:spPr/>
      <dgm:t>
        <a:bodyPr/>
        <a:lstStyle/>
        <a:p>
          <a:r>
            <a:rPr lang="en-US" b="1" dirty="0" smtClean="0"/>
            <a:t>Infiltration</a:t>
          </a:r>
          <a:endParaRPr lang="en-US" b="1" dirty="0"/>
        </a:p>
      </dgm:t>
    </dgm:pt>
    <dgm:pt modelId="{546E8E44-4577-494B-9382-6E09E96B5585}" type="parTrans" cxnId="{916F3265-819D-5D45-BD75-EFDD1C46A915}">
      <dgm:prSet/>
      <dgm:spPr/>
      <dgm:t>
        <a:bodyPr/>
        <a:lstStyle/>
        <a:p>
          <a:endParaRPr lang="en-US" b="1"/>
        </a:p>
      </dgm:t>
    </dgm:pt>
    <dgm:pt modelId="{BBAF49B2-5312-3D4F-8001-A2EA91D60A61}" type="sibTrans" cxnId="{916F3265-819D-5D45-BD75-EFDD1C46A915}">
      <dgm:prSet/>
      <dgm:spPr/>
      <dgm:t>
        <a:bodyPr/>
        <a:lstStyle/>
        <a:p>
          <a:endParaRPr lang="en-US" b="1"/>
        </a:p>
      </dgm:t>
    </dgm:pt>
    <dgm:pt modelId="{C64C7FB1-60DD-AF42-AB07-2B895EA12AB7}">
      <dgm:prSet phldrT="[Text]"/>
      <dgm:spPr/>
      <dgm:t>
        <a:bodyPr/>
        <a:lstStyle/>
        <a:p>
          <a:r>
            <a:rPr lang="en-US" b="1" dirty="0" smtClean="0"/>
            <a:t>Persistence</a:t>
          </a:r>
          <a:endParaRPr lang="en-US" b="1" dirty="0"/>
        </a:p>
      </dgm:t>
    </dgm:pt>
    <dgm:pt modelId="{F66BD1FA-621F-EB48-A241-9DC24855EE03}" type="parTrans" cxnId="{CDDCB953-0C90-FF4E-A6FD-87005EC829A5}">
      <dgm:prSet/>
      <dgm:spPr/>
      <dgm:t>
        <a:bodyPr/>
        <a:lstStyle/>
        <a:p>
          <a:endParaRPr lang="en-US" b="1"/>
        </a:p>
      </dgm:t>
    </dgm:pt>
    <dgm:pt modelId="{89E3E37E-23B3-4A44-A53B-035A42DAC3DB}" type="sibTrans" cxnId="{CDDCB953-0C90-FF4E-A6FD-87005EC829A5}">
      <dgm:prSet/>
      <dgm:spPr/>
      <dgm:t>
        <a:bodyPr/>
        <a:lstStyle/>
        <a:p>
          <a:endParaRPr lang="en-US" b="1"/>
        </a:p>
      </dgm:t>
    </dgm:pt>
    <dgm:pt modelId="{C3822AAC-CD92-FE41-B529-A46FDCCE0B93}">
      <dgm:prSet phldrT="[Text]"/>
      <dgm:spPr/>
      <dgm:t>
        <a:bodyPr/>
        <a:lstStyle/>
        <a:p>
          <a:r>
            <a:rPr lang="en-US" b="1" dirty="0" smtClean="0"/>
            <a:t>Lateral Movement</a:t>
          </a:r>
          <a:endParaRPr lang="en-US" b="1" dirty="0"/>
        </a:p>
      </dgm:t>
    </dgm:pt>
    <dgm:pt modelId="{5E9E8259-E2FE-9F4B-83BD-F4BA8C1531C5}" type="parTrans" cxnId="{1A4281F2-A9C2-3D4D-B726-85E62E9F96C2}">
      <dgm:prSet/>
      <dgm:spPr/>
      <dgm:t>
        <a:bodyPr/>
        <a:lstStyle/>
        <a:p>
          <a:endParaRPr lang="en-US" b="1"/>
        </a:p>
      </dgm:t>
    </dgm:pt>
    <dgm:pt modelId="{E1D7D465-4C4D-F842-ACBC-949DEE91F2EF}" type="sibTrans" cxnId="{1A4281F2-A9C2-3D4D-B726-85E62E9F96C2}">
      <dgm:prSet/>
      <dgm:spPr/>
      <dgm:t>
        <a:bodyPr/>
        <a:lstStyle/>
        <a:p>
          <a:endParaRPr lang="en-US" b="1"/>
        </a:p>
      </dgm:t>
    </dgm:pt>
    <dgm:pt modelId="{14F8E61B-5252-8C4F-AAB8-4B4003282583}">
      <dgm:prSet phldrT="[Text]"/>
      <dgm:spPr/>
      <dgm:t>
        <a:bodyPr/>
        <a:lstStyle/>
        <a:p>
          <a:r>
            <a:rPr lang="en-US" b="1" dirty="0" smtClean="0"/>
            <a:t>Mission Target</a:t>
          </a:r>
          <a:endParaRPr lang="en-US" b="1" dirty="0"/>
        </a:p>
      </dgm:t>
    </dgm:pt>
    <dgm:pt modelId="{F5AFD973-4C52-E247-8529-2E4544C4E036}" type="parTrans" cxnId="{F86867FD-4CE7-A74A-8110-22D3C3C1D79B}">
      <dgm:prSet/>
      <dgm:spPr/>
      <dgm:t>
        <a:bodyPr/>
        <a:lstStyle/>
        <a:p>
          <a:endParaRPr lang="en-US" b="1"/>
        </a:p>
      </dgm:t>
    </dgm:pt>
    <dgm:pt modelId="{8F1CA793-7ED7-9045-9BFC-CD5CEBFC766B}" type="sibTrans" cxnId="{F86867FD-4CE7-A74A-8110-22D3C3C1D79B}">
      <dgm:prSet/>
      <dgm:spPr/>
      <dgm:t>
        <a:bodyPr/>
        <a:lstStyle/>
        <a:p>
          <a:endParaRPr lang="en-US" b="1"/>
        </a:p>
      </dgm:t>
    </dgm:pt>
    <dgm:pt modelId="{CBE0EABE-D0F6-DF47-B21F-97802A9E54F0}">
      <dgm:prSet phldrT="[Text]"/>
      <dgm:spPr/>
      <dgm:t>
        <a:bodyPr/>
        <a:lstStyle/>
        <a:p>
          <a:r>
            <a:rPr lang="en-US" b="1" dirty="0" smtClean="0"/>
            <a:t>Maintain Presence</a:t>
          </a:r>
          <a:endParaRPr lang="en-US" b="1" dirty="0"/>
        </a:p>
      </dgm:t>
    </dgm:pt>
    <dgm:pt modelId="{FCEA6603-76A2-5142-AB58-FBB35948E136}" type="parTrans" cxnId="{21B6966C-0981-8047-88D7-622C5418698B}">
      <dgm:prSet/>
      <dgm:spPr/>
      <dgm:t>
        <a:bodyPr/>
        <a:lstStyle/>
        <a:p>
          <a:endParaRPr lang="en-US" b="1"/>
        </a:p>
      </dgm:t>
    </dgm:pt>
    <dgm:pt modelId="{004BBFFA-5C93-7E49-8E45-6755A6D2D415}" type="sibTrans" cxnId="{21B6966C-0981-8047-88D7-622C5418698B}">
      <dgm:prSet/>
      <dgm:spPr/>
      <dgm:t>
        <a:bodyPr/>
        <a:lstStyle/>
        <a:p>
          <a:endParaRPr lang="en-US" b="1"/>
        </a:p>
      </dgm:t>
    </dgm:pt>
    <dgm:pt modelId="{EC1661C0-1B63-114F-BC7E-A74832209B8D}">
      <dgm:prSet phldrT="[Text]"/>
      <dgm:spPr/>
      <dgm:t>
        <a:bodyPr/>
        <a:lstStyle/>
        <a:p>
          <a:r>
            <a:rPr lang="en-US" b="1" dirty="0" smtClean="0"/>
            <a:t>Reconnaissance</a:t>
          </a:r>
          <a:endParaRPr lang="en-US" b="1" dirty="0"/>
        </a:p>
      </dgm:t>
    </dgm:pt>
    <dgm:pt modelId="{4BBB4C91-150F-D048-BA25-84F08B5566B5}" type="parTrans" cxnId="{ABB2B73F-1D4A-2C4A-A796-510622D30D6F}">
      <dgm:prSet/>
      <dgm:spPr/>
      <dgm:t>
        <a:bodyPr/>
        <a:lstStyle/>
        <a:p>
          <a:endParaRPr lang="en-US" b="1"/>
        </a:p>
      </dgm:t>
    </dgm:pt>
    <dgm:pt modelId="{2D6C7797-092D-A84D-9605-FC91330ACBCD}" type="sibTrans" cxnId="{ABB2B73F-1D4A-2C4A-A796-510622D30D6F}">
      <dgm:prSet/>
      <dgm:spPr/>
      <dgm:t>
        <a:bodyPr/>
        <a:lstStyle/>
        <a:p>
          <a:endParaRPr lang="en-US" b="1"/>
        </a:p>
      </dgm:t>
    </dgm:pt>
    <dgm:pt modelId="{AB6FD956-D7E9-9B4F-9178-790820F1B21A}" type="pres">
      <dgm:prSet presAssocID="{4ED64665-FB23-AA4A-9440-A19C1F7DE7A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A42490B-7EE7-5B4E-A84E-E8A70644799A}" type="pres">
      <dgm:prSet presAssocID="{4ED64665-FB23-AA4A-9440-A19C1F7DE7AC}" presName="cycle" presStyleCnt="0"/>
      <dgm:spPr/>
      <dgm:t>
        <a:bodyPr/>
        <a:lstStyle/>
        <a:p>
          <a:endParaRPr lang="en-US"/>
        </a:p>
      </dgm:t>
    </dgm:pt>
    <dgm:pt modelId="{C7A400B2-CA97-C44B-88B7-29872243D244}" type="pres">
      <dgm:prSet presAssocID="{6ED30041-3D68-2840-B008-6E705F0B6F94}" presName="nodeFirs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AE001F-F7B2-FC4B-B0A5-703F48C2619B}" type="pres">
      <dgm:prSet presAssocID="{BBAF49B2-5312-3D4F-8001-A2EA91D60A61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8DE778D6-70AB-ED41-852E-BED8339D9010}" type="pres">
      <dgm:prSet presAssocID="{EC1661C0-1B63-114F-BC7E-A74832209B8D}" presName="nodeFollowingNodes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928ACD-D865-D04B-AE41-23401CC20B14}" type="pres">
      <dgm:prSet presAssocID="{C64C7FB1-60DD-AF42-AB07-2B895EA12AB7}" presName="nodeFollowingNodes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799660-7EF6-BB47-B638-3B95FFA7454D}" type="pres">
      <dgm:prSet presAssocID="{C3822AAC-CD92-FE41-B529-A46FDCCE0B93}" presName="nodeFollowingNodes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49D27C-BB8E-8E49-B44E-9AA636410DCF}" type="pres">
      <dgm:prSet presAssocID="{14F8E61B-5252-8C4F-AAB8-4B4003282583}" presName="nodeFollowingNodes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2786FD-D28F-7347-B458-6C23630D8CBD}" type="pres">
      <dgm:prSet presAssocID="{CBE0EABE-D0F6-DF47-B21F-97802A9E54F0}" presName="nodeFollowingNodes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1B6966C-0981-8047-88D7-622C5418698B}" srcId="{4ED64665-FB23-AA4A-9440-A19C1F7DE7AC}" destId="{CBE0EABE-D0F6-DF47-B21F-97802A9E54F0}" srcOrd="5" destOrd="0" parTransId="{FCEA6603-76A2-5142-AB58-FBB35948E136}" sibTransId="{004BBFFA-5C93-7E49-8E45-6755A6D2D415}"/>
    <dgm:cxn modelId="{916F3265-819D-5D45-BD75-EFDD1C46A915}" srcId="{4ED64665-FB23-AA4A-9440-A19C1F7DE7AC}" destId="{6ED30041-3D68-2840-B008-6E705F0B6F94}" srcOrd="0" destOrd="0" parTransId="{546E8E44-4577-494B-9382-6E09E96B5585}" sibTransId="{BBAF49B2-5312-3D4F-8001-A2EA91D60A61}"/>
    <dgm:cxn modelId="{CD5A8694-93DB-48B1-A2EE-2050A9F89C69}" type="presOf" srcId="{4ED64665-FB23-AA4A-9440-A19C1F7DE7AC}" destId="{AB6FD956-D7E9-9B4F-9178-790820F1B21A}" srcOrd="0" destOrd="0" presId="urn:microsoft.com/office/officeart/2005/8/layout/cycle3"/>
    <dgm:cxn modelId="{A0C2DCBF-C224-48FA-9041-408DED4C947C}" type="presOf" srcId="{EC1661C0-1B63-114F-BC7E-A74832209B8D}" destId="{8DE778D6-70AB-ED41-852E-BED8339D9010}" srcOrd="0" destOrd="0" presId="urn:microsoft.com/office/officeart/2005/8/layout/cycle3"/>
    <dgm:cxn modelId="{3AC3EF0B-4D33-4937-B2E6-45623F4064AF}" type="presOf" srcId="{C3822AAC-CD92-FE41-B529-A46FDCCE0B93}" destId="{B4799660-7EF6-BB47-B638-3B95FFA7454D}" srcOrd="0" destOrd="0" presId="urn:microsoft.com/office/officeart/2005/8/layout/cycle3"/>
    <dgm:cxn modelId="{F86867FD-4CE7-A74A-8110-22D3C3C1D79B}" srcId="{4ED64665-FB23-AA4A-9440-A19C1F7DE7AC}" destId="{14F8E61B-5252-8C4F-AAB8-4B4003282583}" srcOrd="4" destOrd="0" parTransId="{F5AFD973-4C52-E247-8529-2E4544C4E036}" sibTransId="{8F1CA793-7ED7-9045-9BFC-CD5CEBFC766B}"/>
    <dgm:cxn modelId="{CDDCB953-0C90-FF4E-A6FD-87005EC829A5}" srcId="{4ED64665-FB23-AA4A-9440-A19C1F7DE7AC}" destId="{C64C7FB1-60DD-AF42-AB07-2B895EA12AB7}" srcOrd="2" destOrd="0" parTransId="{F66BD1FA-621F-EB48-A241-9DC24855EE03}" sibTransId="{89E3E37E-23B3-4A44-A53B-035A42DAC3DB}"/>
    <dgm:cxn modelId="{E4983695-DC25-4F53-A0B7-B336C50EB582}" type="presOf" srcId="{6ED30041-3D68-2840-B008-6E705F0B6F94}" destId="{C7A400B2-CA97-C44B-88B7-29872243D244}" srcOrd="0" destOrd="0" presId="urn:microsoft.com/office/officeart/2005/8/layout/cycle3"/>
    <dgm:cxn modelId="{ABB2B73F-1D4A-2C4A-A796-510622D30D6F}" srcId="{4ED64665-FB23-AA4A-9440-A19C1F7DE7AC}" destId="{EC1661C0-1B63-114F-BC7E-A74832209B8D}" srcOrd="1" destOrd="0" parTransId="{4BBB4C91-150F-D048-BA25-84F08B5566B5}" sibTransId="{2D6C7797-092D-A84D-9605-FC91330ACBCD}"/>
    <dgm:cxn modelId="{1B084A93-62B1-462E-B225-CA48D94E8840}" type="presOf" srcId="{14F8E61B-5252-8C4F-AAB8-4B4003282583}" destId="{FD49D27C-BB8E-8E49-B44E-9AA636410DCF}" srcOrd="0" destOrd="0" presId="urn:microsoft.com/office/officeart/2005/8/layout/cycle3"/>
    <dgm:cxn modelId="{AE1D6183-151B-46C4-8A45-3B2CB945A0C4}" type="presOf" srcId="{CBE0EABE-D0F6-DF47-B21F-97802A9E54F0}" destId="{682786FD-D28F-7347-B458-6C23630D8CBD}" srcOrd="0" destOrd="0" presId="urn:microsoft.com/office/officeart/2005/8/layout/cycle3"/>
    <dgm:cxn modelId="{CEBA4C14-E3E2-4617-9CF8-FD6140D55062}" type="presOf" srcId="{BBAF49B2-5312-3D4F-8001-A2EA91D60A61}" destId="{F5AE001F-F7B2-FC4B-B0A5-703F48C2619B}" srcOrd="0" destOrd="0" presId="urn:microsoft.com/office/officeart/2005/8/layout/cycle3"/>
    <dgm:cxn modelId="{2F2415E3-8E7D-4530-AD7B-045124D165BB}" type="presOf" srcId="{C64C7FB1-60DD-AF42-AB07-2B895EA12AB7}" destId="{A2928ACD-D865-D04B-AE41-23401CC20B14}" srcOrd="0" destOrd="0" presId="urn:microsoft.com/office/officeart/2005/8/layout/cycle3"/>
    <dgm:cxn modelId="{1A4281F2-A9C2-3D4D-B726-85E62E9F96C2}" srcId="{4ED64665-FB23-AA4A-9440-A19C1F7DE7AC}" destId="{C3822AAC-CD92-FE41-B529-A46FDCCE0B93}" srcOrd="3" destOrd="0" parTransId="{5E9E8259-E2FE-9F4B-83BD-F4BA8C1531C5}" sibTransId="{E1D7D465-4C4D-F842-ACBC-949DEE91F2EF}"/>
    <dgm:cxn modelId="{B7DEC75F-6CD3-439B-BFCE-9280BF525704}" type="presParOf" srcId="{AB6FD956-D7E9-9B4F-9178-790820F1B21A}" destId="{BA42490B-7EE7-5B4E-A84E-E8A70644799A}" srcOrd="0" destOrd="0" presId="urn:microsoft.com/office/officeart/2005/8/layout/cycle3"/>
    <dgm:cxn modelId="{57FE5C2C-9564-4CAF-B084-7E45F8939D1D}" type="presParOf" srcId="{BA42490B-7EE7-5B4E-A84E-E8A70644799A}" destId="{C7A400B2-CA97-C44B-88B7-29872243D244}" srcOrd="0" destOrd="0" presId="urn:microsoft.com/office/officeart/2005/8/layout/cycle3"/>
    <dgm:cxn modelId="{49F36543-254C-4BE7-9C5B-5564F352B5C6}" type="presParOf" srcId="{BA42490B-7EE7-5B4E-A84E-E8A70644799A}" destId="{F5AE001F-F7B2-FC4B-B0A5-703F48C2619B}" srcOrd="1" destOrd="0" presId="urn:microsoft.com/office/officeart/2005/8/layout/cycle3"/>
    <dgm:cxn modelId="{442425A9-BC90-46D3-819E-AED2EBEC4061}" type="presParOf" srcId="{BA42490B-7EE7-5B4E-A84E-E8A70644799A}" destId="{8DE778D6-70AB-ED41-852E-BED8339D9010}" srcOrd="2" destOrd="0" presId="urn:microsoft.com/office/officeart/2005/8/layout/cycle3"/>
    <dgm:cxn modelId="{7DAD949D-77B2-42C7-9F4D-DBE9BA6FB137}" type="presParOf" srcId="{BA42490B-7EE7-5B4E-A84E-E8A70644799A}" destId="{A2928ACD-D865-D04B-AE41-23401CC20B14}" srcOrd="3" destOrd="0" presId="urn:microsoft.com/office/officeart/2005/8/layout/cycle3"/>
    <dgm:cxn modelId="{9B59933E-DBB1-47BA-9B97-F2513FE7E6AD}" type="presParOf" srcId="{BA42490B-7EE7-5B4E-A84E-E8A70644799A}" destId="{B4799660-7EF6-BB47-B638-3B95FFA7454D}" srcOrd="4" destOrd="0" presId="urn:microsoft.com/office/officeart/2005/8/layout/cycle3"/>
    <dgm:cxn modelId="{899A1D9A-4957-4664-AC82-42C6E734DC98}" type="presParOf" srcId="{BA42490B-7EE7-5B4E-A84E-E8A70644799A}" destId="{FD49D27C-BB8E-8E49-B44E-9AA636410DCF}" srcOrd="5" destOrd="0" presId="urn:microsoft.com/office/officeart/2005/8/layout/cycle3"/>
    <dgm:cxn modelId="{E28E5A24-BF61-478C-AF79-05F41A2F5FB6}" type="presParOf" srcId="{BA42490B-7EE7-5B4E-A84E-E8A70644799A}" destId="{682786FD-D28F-7347-B458-6C23630D8CBD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ED64665-FB23-AA4A-9440-A19C1F7DE7AC}" type="doc">
      <dgm:prSet loTypeId="urn:microsoft.com/office/officeart/2005/8/layout/cycle3" loCatId="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ED30041-3D68-2840-B008-6E705F0B6F94}">
      <dgm:prSet phldrT="[Text]" custT="1"/>
      <dgm:spPr/>
      <dgm:t>
        <a:bodyPr/>
        <a:lstStyle/>
        <a:p>
          <a:r>
            <a:rPr lang="en-US" sz="1400" b="1" dirty="0" smtClean="0"/>
            <a:t>Prevention</a:t>
          </a:r>
          <a:endParaRPr lang="en-US" sz="1400" b="1" dirty="0"/>
        </a:p>
      </dgm:t>
    </dgm:pt>
    <dgm:pt modelId="{546E8E44-4577-494B-9382-6E09E96B5585}" type="parTrans" cxnId="{916F3265-819D-5D45-BD75-EFDD1C46A915}">
      <dgm:prSet/>
      <dgm:spPr/>
      <dgm:t>
        <a:bodyPr/>
        <a:lstStyle/>
        <a:p>
          <a:endParaRPr lang="en-US" b="1"/>
        </a:p>
      </dgm:t>
    </dgm:pt>
    <dgm:pt modelId="{BBAF49B2-5312-3D4F-8001-A2EA91D60A61}" type="sibTrans" cxnId="{916F3265-819D-5D45-BD75-EFDD1C46A915}">
      <dgm:prSet/>
      <dgm:spPr/>
      <dgm:t>
        <a:bodyPr/>
        <a:lstStyle/>
        <a:p>
          <a:endParaRPr lang="en-US" b="1"/>
        </a:p>
      </dgm:t>
    </dgm:pt>
    <dgm:pt modelId="{C64C7FB1-60DD-AF42-AB07-2B895EA12AB7}">
      <dgm:prSet phldrT="[Text]" custT="1"/>
      <dgm:spPr/>
      <dgm:t>
        <a:bodyPr/>
        <a:lstStyle/>
        <a:p>
          <a:r>
            <a:rPr lang="en-US" sz="1400" b="1" dirty="0" smtClean="0"/>
            <a:t>Respond</a:t>
          </a:r>
          <a:endParaRPr lang="en-US" sz="1400" b="1" dirty="0"/>
        </a:p>
      </dgm:t>
    </dgm:pt>
    <dgm:pt modelId="{F66BD1FA-621F-EB48-A241-9DC24855EE03}" type="parTrans" cxnId="{CDDCB953-0C90-FF4E-A6FD-87005EC829A5}">
      <dgm:prSet/>
      <dgm:spPr/>
      <dgm:t>
        <a:bodyPr/>
        <a:lstStyle/>
        <a:p>
          <a:endParaRPr lang="en-US" b="1"/>
        </a:p>
      </dgm:t>
    </dgm:pt>
    <dgm:pt modelId="{89E3E37E-23B3-4A44-A53B-035A42DAC3DB}" type="sibTrans" cxnId="{CDDCB953-0C90-FF4E-A6FD-87005EC829A5}">
      <dgm:prSet/>
      <dgm:spPr/>
      <dgm:t>
        <a:bodyPr/>
        <a:lstStyle/>
        <a:p>
          <a:endParaRPr lang="en-US" b="1"/>
        </a:p>
      </dgm:t>
    </dgm:pt>
    <dgm:pt modelId="{C3822AAC-CD92-FE41-B529-A46FDCCE0B93}">
      <dgm:prSet phldrT="[Text]" custT="1"/>
      <dgm:spPr/>
      <dgm:t>
        <a:bodyPr/>
        <a:lstStyle/>
        <a:p>
          <a:r>
            <a:rPr lang="en-US" sz="1400" b="1" dirty="0" smtClean="0"/>
            <a:t>Remediation</a:t>
          </a:r>
          <a:endParaRPr lang="en-US" sz="1400" b="1" dirty="0"/>
        </a:p>
      </dgm:t>
    </dgm:pt>
    <dgm:pt modelId="{5E9E8259-E2FE-9F4B-83BD-F4BA8C1531C5}" type="parTrans" cxnId="{1A4281F2-A9C2-3D4D-B726-85E62E9F96C2}">
      <dgm:prSet/>
      <dgm:spPr/>
      <dgm:t>
        <a:bodyPr/>
        <a:lstStyle/>
        <a:p>
          <a:endParaRPr lang="en-US" b="1"/>
        </a:p>
      </dgm:t>
    </dgm:pt>
    <dgm:pt modelId="{E1D7D465-4C4D-F842-ACBC-949DEE91F2EF}" type="sibTrans" cxnId="{1A4281F2-A9C2-3D4D-B726-85E62E9F96C2}">
      <dgm:prSet/>
      <dgm:spPr/>
      <dgm:t>
        <a:bodyPr/>
        <a:lstStyle/>
        <a:p>
          <a:endParaRPr lang="en-US" b="1"/>
        </a:p>
      </dgm:t>
    </dgm:pt>
    <dgm:pt modelId="{14F8E61B-5252-8C4F-AAB8-4B4003282583}">
      <dgm:prSet phldrT="[Text]" custT="1"/>
      <dgm:spPr/>
      <dgm:t>
        <a:bodyPr/>
        <a:lstStyle/>
        <a:p>
          <a:r>
            <a:rPr lang="en-US" sz="1400" b="1" dirty="0" smtClean="0"/>
            <a:t>Clean Up</a:t>
          </a:r>
          <a:endParaRPr lang="en-US" sz="1400" b="1" dirty="0"/>
        </a:p>
      </dgm:t>
    </dgm:pt>
    <dgm:pt modelId="{F5AFD973-4C52-E247-8529-2E4544C4E036}" type="parTrans" cxnId="{F86867FD-4CE7-A74A-8110-22D3C3C1D79B}">
      <dgm:prSet/>
      <dgm:spPr/>
      <dgm:t>
        <a:bodyPr/>
        <a:lstStyle/>
        <a:p>
          <a:endParaRPr lang="en-US" b="1"/>
        </a:p>
      </dgm:t>
    </dgm:pt>
    <dgm:pt modelId="{8F1CA793-7ED7-9045-9BFC-CD5CEBFC766B}" type="sibTrans" cxnId="{F86867FD-4CE7-A74A-8110-22D3C3C1D79B}">
      <dgm:prSet/>
      <dgm:spPr/>
      <dgm:t>
        <a:bodyPr/>
        <a:lstStyle/>
        <a:p>
          <a:endParaRPr lang="en-US" b="1"/>
        </a:p>
      </dgm:t>
    </dgm:pt>
    <dgm:pt modelId="{CBE0EABE-D0F6-DF47-B21F-97802A9E54F0}">
      <dgm:prSet phldrT="[Text]" custT="1"/>
      <dgm:spPr/>
      <dgm:t>
        <a:bodyPr/>
        <a:lstStyle/>
        <a:p>
          <a:r>
            <a:rPr lang="en-US" sz="1400" b="1" dirty="0" smtClean="0"/>
            <a:t>Lessons Learned</a:t>
          </a:r>
          <a:endParaRPr lang="en-US" sz="1400" b="1" dirty="0"/>
        </a:p>
      </dgm:t>
    </dgm:pt>
    <dgm:pt modelId="{FCEA6603-76A2-5142-AB58-FBB35948E136}" type="parTrans" cxnId="{21B6966C-0981-8047-88D7-622C5418698B}">
      <dgm:prSet/>
      <dgm:spPr/>
      <dgm:t>
        <a:bodyPr/>
        <a:lstStyle/>
        <a:p>
          <a:endParaRPr lang="en-US" b="1"/>
        </a:p>
      </dgm:t>
    </dgm:pt>
    <dgm:pt modelId="{004BBFFA-5C93-7E49-8E45-6755A6D2D415}" type="sibTrans" cxnId="{21B6966C-0981-8047-88D7-622C5418698B}">
      <dgm:prSet/>
      <dgm:spPr/>
      <dgm:t>
        <a:bodyPr/>
        <a:lstStyle/>
        <a:p>
          <a:endParaRPr lang="en-US" b="1"/>
        </a:p>
      </dgm:t>
    </dgm:pt>
    <dgm:pt modelId="{EC1661C0-1B63-114F-BC7E-A74832209B8D}">
      <dgm:prSet phldrT="[Text]" custT="1"/>
      <dgm:spPr/>
      <dgm:t>
        <a:bodyPr/>
        <a:lstStyle/>
        <a:p>
          <a:r>
            <a:rPr lang="en-US" sz="1400" b="1" dirty="0" smtClean="0"/>
            <a:t>Detection</a:t>
          </a:r>
          <a:endParaRPr lang="en-US" sz="1400" b="1" dirty="0"/>
        </a:p>
      </dgm:t>
    </dgm:pt>
    <dgm:pt modelId="{4BBB4C91-150F-D048-BA25-84F08B5566B5}" type="parTrans" cxnId="{ABB2B73F-1D4A-2C4A-A796-510622D30D6F}">
      <dgm:prSet/>
      <dgm:spPr/>
      <dgm:t>
        <a:bodyPr/>
        <a:lstStyle/>
        <a:p>
          <a:endParaRPr lang="en-US" b="1"/>
        </a:p>
      </dgm:t>
    </dgm:pt>
    <dgm:pt modelId="{2D6C7797-092D-A84D-9605-FC91330ACBCD}" type="sibTrans" cxnId="{ABB2B73F-1D4A-2C4A-A796-510622D30D6F}">
      <dgm:prSet/>
      <dgm:spPr/>
      <dgm:t>
        <a:bodyPr/>
        <a:lstStyle/>
        <a:p>
          <a:endParaRPr lang="en-US" b="1"/>
        </a:p>
      </dgm:t>
    </dgm:pt>
    <dgm:pt modelId="{AB6FD956-D7E9-9B4F-9178-790820F1B21A}" type="pres">
      <dgm:prSet presAssocID="{4ED64665-FB23-AA4A-9440-A19C1F7DE7A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A42490B-7EE7-5B4E-A84E-E8A70644799A}" type="pres">
      <dgm:prSet presAssocID="{4ED64665-FB23-AA4A-9440-A19C1F7DE7AC}" presName="cycle" presStyleCnt="0"/>
      <dgm:spPr/>
      <dgm:t>
        <a:bodyPr/>
        <a:lstStyle/>
        <a:p>
          <a:endParaRPr lang="en-US"/>
        </a:p>
      </dgm:t>
    </dgm:pt>
    <dgm:pt modelId="{C7A400B2-CA97-C44B-88B7-29872243D244}" type="pres">
      <dgm:prSet presAssocID="{6ED30041-3D68-2840-B008-6E705F0B6F94}" presName="nodeFirs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AE001F-F7B2-FC4B-B0A5-703F48C2619B}" type="pres">
      <dgm:prSet presAssocID="{BBAF49B2-5312-3D4F-8001-A2EA91D60A61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8DE778D6-70AB-ED41-852E-BED8339D9010}" type="pres">
      <dgm:prSet presAssocID="{EC1661C0-1B63-114F-BC7E-A74832209B8D}" presName="nodeFollowingNodes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928ACD-D865-D04B-AE41-23401CC20B14}" type="pres">
      <dgm:prSet presAssocID="{C64C7FB1-60DD-AF42-AB07-2B895EA12AB7}" presName="nodeFollowingNodes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799660-7EF6-BB47-B638-3B95FFA7454D}" type="pres">
      <dgm:prSet presAssocID="{C3822AAC-CD92-FE41-B529-A46FDCCE0B93}" presName="nodeFollowingNodes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49D27C-BB8E-8E49-B44E-9AA636410DCF}" type="pres">
      <dgm:prSet presAssocID="{14F8E61B-5252-8C4F-AAB8-4B4003282583}" presName="nodeFollowingNodes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2786FD-D28F-7347-B458-6C23630D8CBD}" type="pres">
      <dgm:prSet presAssocID="{CBE0EABE-D0F6-DF47-B21F-97802A9E54F0}" presName="nodeFollowingNodes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DDCB953-0C90-FF4E-A6FD-87005EC829A5}" srcId="{4ED64665-FB23-AA4A-9440-A19C1F7DE7AC}" destId="{C64C7FB1-60DD-AF42-AB07-2B895EA12AB7}" srcOrd="2" destOrd="0" parTransId="{F66BD1FA-621F-EB48-A241-9DC24855EE03}" sibTransId="{89E3E37E-23B3-4A44-A53B-035A42DAC3DB}"/>
    <dgm:cxn modelId="{ABB2B73F-1D4A-2C4A-A796-510622D30D6F}" srcId="{4ED64665-FB23-AA4A-9440-A19C1F7DE7AC}" destId="{EC1661C0-1B63-114F-BC7E-A74832209B8D}" srcOrd="1" destOrd="0" parTransId="{4BBB4C91-150F-D048-BA25-84F08B5566B5}" sibTransId="{2D6C7797-092D-A84D-9605-FC91330ACBCD}"/>
    <dgm:cxn modelId="{C127634E-2864-4F33-B2DE-48F836FB0005}" type="presOf" srcId="{BBAF49B2-5312-3D4F-8001-A2EA91D60A61}" destId="{F5AE001F-F7B2-FC4B-B0A5-703F48C2619B}" srcOrd="0" destOrd="0" presId="urn:microsoft.com/office/officeart/2005/8/layout/cycle3"/>
    <dgm:cxn modelId="{58F9649A-98CF-4EEA-9772-6B06BBAB4D08}" type="presOf" srcId="{C64C7FB1-60DD-AF42-AB07-2B895EA12AB7}" destId="{A2928ACD-D865-D04B-AE41-23401CC20B14}" srcOrd="0" destOrd="0" presId="urn:microsoft.com/office/officeart/2005/8/layout/cycle3"/>
    <dgm:cxn modelId="{4F714AB9-BE0C-4340-BE8F-5AFBDCAEB85D}" type="presOf" srcId="{C3822AAC-CD92-FE41-B529-A46FDCCE0B93}" destId="{B4799660-7EF6-BB47-B638-3B95FFA7454D}" srcOrd="0" destOrd="0" presId="urn:microsoft.com/office/officeart/2005/8/layout/cycle3"/>
    <dgm:cxn modelId="{21B6966C-0981-8047-88D7-622C5418698B}" srcId="{4ED64665-FB23-AA4A-9440-A19C1F7DE7AC}" destId="{CBE0EABE-D0F6-DF47-B21F-97802A9E54F0}" srcOrd="5" destOrd="0" parTransId="{FCEA6603-76A2-5142-AB58-FBB35948E136}" sibTransId="{004BBFFA-5C93-7E49-8E45-6755A6D2D415}"/>
    <dgm:cxn modelId="{E7ECF249-6FAF-4EEE-91E3-72D7D29769CF}" type="presOf" srcId="{EC1661C0-1B63-114F-BC7E-A74832209B8D}" destId="{8DE778D6-70AB-ED41-852E-BED8339D9010}" srcOrd="0" destOrd="0" presId="urn:microsoft.com/office/officeart/2005/8/layout/cycle3"/>
    <dgm:cxn modelId="{916F3265-819D-5D45-BD75-EFDD1C46A915}" srcId="{4ED64665-FB23-AA4A-9440-A19C1F7DE7AC}" destId="{6ED30041-3D68-2840-B008-6E705F0B6F94}" srcOrd="0" destOrd="0" parTransId="{546E8E44-4577-494B-9382-6E09E96B5585}" sibTransId="{BBAF49B2-5312-3D4F-8001-A2EA91D60A61}"/>
    <dgm:cxn modelId="{F86867FD-4CE7-A74A-8110-22D3C3C1D79B}" srcId="{4ED64665-FB23-AA4A-9440-A19C1F7DE7AC}" destId="{14F8E61B-5252-8C4F-AAB8-4B4003282583}" srcOrd="4" destOrd="0" parTransId="{F5AFD973-4C52-E247-8529-2E4544C4E036}" sibTransId="{8F1CA793-7ED7-9045-9BFC-CD5CEBFC766B}"/>
    <dgm:cxn modelId="{97D6D092-D7D6-46E5-AB6C-8F4E929BD41C}" type="presOf" srcId="{14F8E61B-5252-8C4F-AAB8-4B4003282583}" destId="{FD49D27C-BB8E-8E49-B44E-9AA636410DCF}" srcOrd="0" destOrd="0" presId="urn:microsoft.com/office/officeart/2005/8/layout/cycle3"/>
    <dgm:cxn modelId="{049B6B37-0878-4281-8CCC-C8F6F74BE722}" type="presOf" srcId="{CBE0EABE-D0F6-DF47-B21F-97802A9E54F0}" destId="{682786FD-D28F-7347-B458-6C23630D8CBD}" srcOrd="0" destOrd="0" presId="urn:microsoft.com/office/officeart/2005/8/layout/cycle3"/>
    <dgm:cxn modelId="{E508B598-A522-4F7D-9177-AF7D1D3F112C}" type="presOf" srcId="{6ED30041-3D68-2840-B008-6E705F0B6F94}" destId="{C7A400B2-CA97-C44B-88B7-29872243D244}" srcOrd="0" destOrd="0" presId="urn:microsoft.com/office/officeart/2005/8/layout/cycle3"/>
    <dgm:cxn modelId="{1A4281F2-A9C2-3D4D-B726-85E62E9F96C2}" srcId="{4ED64665-FB23-AA4A-9440-A19C1F7DE7AC}" destId="{C3822AAC-CD92-FE41-B529-A46FDCCE0B93}" srcOrd="3" destOrd="0" parTransId="{5E9E8259-E2FE-9F4B-83BD-F4BA8C1531C5}" sibTransId="{E1D7D465-4C4D-F842-ACBC-949DEE91F2EF}"/>
    <dgm:cxn modelId="{EDDF4D67-146D-4BF1-B63F-C031F9FD93F4}" type="presOf" srcId="{4ED64665-FB23-AA4A-9440-A19C1F7DE7AC}" destId="{AB6FD956-D7E9-9B4F-9178-790820F1B21A}" srcOrd="0" destOrd="0" presId="urn:microsoft.com/office/officeart/2005/8/layout/cycle3"/>
    <dgm:cxn modelId="{B471241E-41F6-42CB-B4C7-E95CC8F9B504}" type="presParOf" srcId="{AB6FD956-D7E9-9B4F-9178-790820F1B21A}" destId="{BA42490B-7EE7-5B4E-A84E-E8A70644799A}" srcOrd="0" destOrd="0" presId="urn:microsoft.com/office/officeart/2005/8/layout/cycle3"/>
    <dgm:cxn modelId="{24B80ADA-3EB8-4228-84CC-4ED50FBD62C5}" type="presParOf" srcId="{BA42490B-7EE7-5B4E-A84E-E8A70644799A}" destId="{C7A400B2-CA97-C44B-88B7-29872243D244}" srcOrd="0" destOrd="0" presId="urn:microsoft.com/office/officeart/2005/8/layout/cycle3"/>
    <dgm:cxn modelId="{E6534BEC-3D6B-4DED-BCFD-998E0D4242C1}" type="presParOf" srcId="{BA42490B-7EE7-5B4E-A84E-E8A70644799A}" destId="{F5AE001F-F7B2-FC4B-B0A5-703F48C2619B}" srcOrd="1" destOrd="0" presId="urn:microsoft.com/office/officeart/2005/8/layout/cycle3"/>
    <dgm:cxn modelId="{99CDF84F-4FF9-49D2-83E2-868E3690490E}" type="presParOf" srcId="{BA42490B-7EE7-5B4E-A84E-E8A70644799A}" destId="{8DE778D6-70AB-ED41-852E-BED8339D9010}" srcOrd="2" destOrd="0" presId="urn:microsoft.com/office/officeart/2005/8/layout/cycle3"/>
    <dgm:cxn modelId="{DD5BCBA4-1924-4157-8448-5952F3E98EA7}" type="presParOf" srcId="{BA42490B-7EE7-5B4E-A84E-E8A70644799A}" destId="{A2928ACD-D865-D04B-AE41-23401CC20B14}" srcOrd="3" destOrd="0" presId="urn:microsoft.com/office/officeart/2005/8/layout/cycle3"/>
    <dgm:cxn modelId="{42187C13-ADF6-437F-B67E-CD65CD651567}" type="presParOf" srcId="{BA42490B-7EE7-5B4E-A84E-E8A70644799A}" destId="{B4799660-7EF6-BB47-B638-3B95FFA7454D}" srcOrd="4" destOrd="0" presId="urn:microsoft.com/office/officeart/2005/8/layout/cycle3"/>
    <dgm:cxn modelId="{EEBA7923-3B22-4E5C-BD81-CC57A77190AD}" type="presParOf" srcId="{BA42490B-7EE7-5B4E-A84E-E8A70644799A}" destId="{FD49D27C-BB8E-8E49-B44E-9AA636410DCF}" srcOrd="5" destOrd="0" presId="urn:microsoft.com/office/officeart/2005/8/layout/cycle3"/>
    <dgm:cxn modelId="{1B4CF175-0C2A-4A34-A139-78BB0B112CA3}" type="presParOf" srcId="{BA42490B-7EE7-5B4E-A84E-E8A70644799A}" destId="{682786FD-D28F-7347-B458-6C23630D8CBD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AE001F-F7B2-FC4B-B0A5-703F48C2619B}">
      <dsp:nvSpPr>
        <dsp:cNvPr id="0" name=""/>
        <dsp:cNvSpPr/>
      </dsp:nvSpPr>
      <dsp:spPr>
        <a:xfrm>
          <a:off x="889532" y="-5553"/>
          <a:ext cx="4460085" cy="4460085"/>
        </a:xfrm>
        <a:prstGeom prst="circularArrow">
          <a:avLst>
            <a:gd name="adj1" fmla="val 5274"/>
            <a:gd name="adj2" fmla="val 312630"/>
            <a:gd name="adj3" fmla="val 14261713"/>
            <a:gd name="adj4" fmla="val 17107394"/>
            <a:gd name="adj5" fmla="val 547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A400B2-CA97-C44B-88B7-29872243D244}">
      <dsp:nvSpPr>
        <dsp:cNvPr id="0" name=""/>
        <dsp:cNvSpPr/>
      </dsp:nvSpPr>
      <dsp:spPr>
        <a:xfrm>
          <a:off x="2287891" y="442"/>
          <a:ext cx="1663367" cy="83168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Infiltration</a:t>
          </a:r>
          <a:endParaRPr lang="en-US" sz="1400" b="1" kern="1200" dirty="0"/>
        </a:p>
      </dsp:txBody>
      <dsp:txXfrm>
        <a:off x="2328490" y="41041"/>
        <a:ext cx="1582169" cy="750485"/>
      </dsp:txXfrm>
    </dsp:sp>
    <dsp:sp modelId="{8DE778D6-70AB-ED41-852E-BED8339D9010}">
      <dsp:nvSpPr>
        <dsp:cNvPr id="0" name=""/>
        <dsp:cNvSpPr/>
      </dsp:nvSpPr>
      <dsp:spPr>
        <a:xfrm>
          <a:off x="3854848" y="905125"/>
          <a:ext cx="1663367" cy="83168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Reconnaissance</a:t>
          </a:r>
          <a:endParaRPr lang="en-US" sz="1400" b="1" kern="1200" dirty="0"/>
        </a:p>
      </dsp:txBody>
      <dsp:txXfrm>
        <a:off x="3895447" y="945724"/>
        <a:ext cx="1582169" cy="750485"/>
      </dsp:txXfrm>
    </dsp:sp>
    <dsp:sp modelId="{A2928ACD-D865-D04B-AE41-23401CC20B14}">
      <dsp:nvSpPr>
        <dsp:cNvPr id="0" name=""/>
        <dsp:cNvSpPr/>
      </dsp:nvSpPr>
      <dsp:spPr>
        <a:xfrm>
          <a:off x="3854848" y="2714490"/>
          <a:ext cx="1663367" cy="83168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Persistence</a:t>
          </a:r>
          <a:endParaRPr lang="en-US" sz="1400" b="1" kern="1200" dirty="0"/>
        </a:p>
      </dsp:txBody>
      <dsp:txXfrm>
        <a:off x="3895447" y="2755089"/>
        <a:ext cx="1582169" cy="750485"/>
      </dsp:txXfrm>
    </dsp:sp>
    <dsp:sp modelId="{B4799660-7EF6-BB47-B638-3B95FFA7454D}">
      <dsp:nvSpPr>
        <dsp:cNvPr id="0" name=""/>
        <dsp:cNvSpPr/>
      </dsp:nvSpPr>
      <dsp:spPr>
        <a:xfrm>
          <a:off x="2287891" y="3619173"/>
          <a:ext cx="1663367" cy="83168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Lateral Movement</a:t>
          </a:r>
          <a:endParaRPr lang="en-US" sz="1400" b="1" kern="1200" dirty="0"/>
        </a:p>
      </dsp:txBody>
      <dsp:txXfrm>
        <a:off x="2328490" y="3659772"/>
        <a:ext cx="1582169" cy="750485"/>
      </dsp:txXfrm>
    </dsp:sp>
    <dsp:sp modelId="{FD49D27C-BB8E-8E49-B44E-9AA636410DCF}">
      <dsp:nvSpPr>
        <dsp:cNvPr id="0" name=""/>
        <dsp:cNvSpPr/>
      </dsp:nvSpPr>
      <dsp:spPr>
        <a:xfrm>
          <a:off x="720935" y="2714490"/>
          <a:ext cx="1663367" cy="831683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Mission Target</a:t>
          </a:r>
          <a:endParaRPr lang="en-US" sz="1400" b="1" kern="1200" dirty="0"/>
        </a:p>
      </dsp:txBody>
      <dsp:txXfrm>
        <a:off x="761534" y="2755089"/>
        <a:ext cx="1582169" cy="750485"/>
      </dsp:txXfrm>
    </dsp:sp>
    <dsp:sp modelId="{682786FD-D28F-7347-B458-6C23630D8CBD}">
      <dsp:nvSpPr>
        <dsp:cNvPr id="0" name=""/>
        <dsp:cNvSpPr/>
      </dsp:nvSpPr>
      <dsp:spPr>
        <a:xfrm>
          <a:off x="720935" y="905125"/>
          <a:ext cx="1663367" cy="83168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Maintain Presence</a:t>
          </a:r>
          <a:endParaRPr lang="en-US" sz="1400" b="1" kern="1200" dirty="0"/>
        </a:p>
      </dsp:txBody>
      <dsp:txXfrm>
        <a:off x="761534" y="945724"/>
        <a:ext cx="1582169" cy="7504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AE001F-F7B2-FC4B-B0A5-703F48C2619B}">
      <dsp:nvSpPr>
        <dsp:cNvPr id="0" name=""/>
        <dsp:cNvSpPr/>
      </dsp:nvSpPr>
      <dsp:spPr>
        <a:xfrm>
          <a:off x="889532" y="-5553"/>
          <a:ext cx="4460085" cy="4460085"/>
        </a:xfrm>
        <a:prstGeom prst="circularArrow">
          <a:avLst>
            <a:gd name="adj1" fmla="val 5274"/>
            <a:gd name="adj2" fmla="val 312630"/>
            <a:gd name="adj3" fmla="val 14261713"/>
            <a:gd name="adj4" fmla="val 17107394"/>
            <a:gd name="adj5" fmla="val 5477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A400B2-CA97-C44B-88B7-29872243D244}">
      <dsp:nvSpPr>
        <dsp:cNvPr id="0" name=""/>
        <dsp:cNvSpPr/>
      </dsp:nvSpPr>
      <dsp:spPr>
        <a:xfrm>
          <a:off x="2287891" y="442"/>
          <a:ext cx="1663367" cy="83168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Prevention</a:t>
          </a:r>
          <a:endParaRPr lang="en-US" sz="1400" b="1" kern="1200" dirty="0"/>
        </a:p>
      </dsp:txBody>
      <dsp:txXfrm>
        <a:off x="2328490" y="41041"/>
        <a:ext cx="1582169" cy="750485"/>
      </dsp:txXfrm>
    </dsp:sp>
    <dsp:sp modelId="{8DE778D6-70AB-ED41-852E-BED8339D9010}">
      <dsp:nvSpPr>
        <dsp:cNvPr id="0" name=""/>
        <dsp:cNvSpPr/>
      </dsp:nvSpPr>
      <dsp:spPr>
        <a:xfrm>
          <a:off x="3854848" y="905125"/>
          <a:ext cx="1663367" cy="831683"/>
        </a:xfrm>
        <a:prstGeom prst="roundRect">
          <a:avLst/>
        </a:prstGeom>
        <a:solidFill>
          <a:schemeClr val="accent4">
            <a:hueOff val="824322"/>
            <a:satOff val="3647"/>
            <a:lumOff val="235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Detection</a:t>
          </a:r>
          <a:endParaRPr lang="en-US" sz="1400" b="1" kern="1200" dirty="0"/>
        </a:p>
      </dsp:txBody>
      <dsp:txXfrm>
        <a:off x="3895447" y="945724"/>
        <a:ext cx="1582169" cy="750485"/>
      </dsp:txXfrm>
    </dsp:sp>
    <dsp:sp modelId="{A2928ACD-D865-D04B-AE41-23401CC20B14}">
      <dsp:nvSpPr>
        <dsp:cNvPr id="0" name=""/>
        <dsp:cNvSpPr/>
      </dsp:nvSpPr>
      <dsp:spPr>
        <a:xfrm>
          <a:off x="3854848" y="2714490"/>
          <a:ext cx="1663367" cy="831683"/>
        </a:xfrm>
        <a:prstGeom prst="roundRect">
          <a:avLst/>
        </a:prstGeom>
        <a:solidFill>
          <a:schemeClr val="accent4">
            <a:hueOff val="1648644"/>
            <a:satOff val="7294"/>
            <a:lumOff val="470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Respond</a:t>
          </a:r>
          <a:endParaRPr lang="en-US" sz="1400" b="1" kern="1200" dirty="0"/>
        </a:p>
      </dsp:txBody>
      <dsp:txXfrm>
        <a:off x="3895447" y="2755089"/>
        <a:ext cx="1582169" cy="750485"/>
      </dsp:txXfrm>
    </dsp:sp>
    <dsp:sp modelId="{B4799660-7EF6-BB47-B638-3B95FFA7454D}">
      <dsp:nvSpPr>
        <dsp:cNvPr id="0" name=""/>
        <dsp:cNvSpPr/>
      </dsp:nvSpPr>
      <dsp:spPr>
        <a:xfrm>
          <a:off x="2287891" y="3619173"/>
          <a:ext cx="1663367" cy="831683"/>
        </a:xfrm>
        <a:prstGeom prst="roundRect">
          <a:avLst/>
        </a:prstGeom>
        <a:solidFill>
          <a:schemeClr val="accent4">
            <a:hueOff val="2472966"/>
            <a:satOff val="10940"/>
            <a:lumOff val="70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Remediation</a:t>
          </a:r>
          <a:endParaRPr lang="en-US" sz="1400" b="1" kern="1200" dirty="0"/>
        </a:p>
      </dsp:txBody>
      <dsp:txXfrm>
        <a:off x="2328490" y="3659772"/>
        <a:ext cx="1582169" cy="750485"/>
      </dsp:txXfrm>
    </dsp:sp>
    <dsp:sp modelId="{FD49D27C-BB8E-8E49-B44E-9AA636410DCF}">
      <dsp:nvSpPr>
        <dsp:cNvPr id="0" name=""/>
        <dsp:cNvSpPr/>
      </dsp:nvSpPr>
      <dsp:spPr>
        <a:xfrm>
          <a:off x="720935" y="2714490"/>
          <a:ext cx="1663367" cy="831683"/>
        </a:xfrm>
        <a:prstGeom prst="roundRect">
          <a:avLst/>
        </a:prstGeom>
        <a:solidFill>
          <a:schemeClr val="accent4">
            <a:hueOff val="3297288"/>
            <a:satOff val="14587"/>
            <a:lumOff val="941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Clean Up</a:t>
          </a:r>
          <a:endParaRPr lang="en-US" sz="1400" b="1" kern="1200" dirty="0"/>
        </a:p>
      </dsp:txBody>
      <dsp:txXfrm>
        <a:off x="761534" y="2755089"/>
        <a:ext cx="1582169" cy="750485"/>
      </dsp:txXfrm>
    </dsp:sp>
    <dsp:sp modelId="{682786FD-D28F-7347-B458-6C23630D8CBD}">
      <dsp:nvSpPr>
        <dsp:cNvPr id="0" name=""/>
        <dsp:cNvSpPr/>
      </dsp:nvSpPr>
      <dsp:spPr>
        <a:xfrm>
          <a:off x="720935" y="905125"/>
          <a:ext cx="1663367" cy="831683"/>
        </a:xfrm>
        <a:prstGeom prst="roundRect">
          <a:avLst/>
        </a:prstGeom>
        <a:solidFill>
          <a:schemeClr val="accent4">
            <a:hueOff val="4121610"/>
            <a:satOff val="18234"/>
            <a:lumOff val="1176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Lessons Learned</a:t>
          </a:r>
          <a:endParaRPr lang="en-US" sz="1400" b="1" kern="1200" dirty="0"/>
        </a:p>
      </dsp:txBody>
      <dsp:txXfrm>
        <a:off x="761534" y="945724"/>
        <a:ext cx="1582169" cy="7504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51406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51406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929A100-A108-FC4C-B947-900B2EE79466}" type="datetimeFigureOut">
              <a:rPr lang="en-US" smtClean="0"/>
              <a:t>10/13/2015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575141"/>
            <a:ext cx="3066733" cy="45140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575141"/>
            <a:ext cx="3066733" cy="45140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C6A7A0A-44F9-E249-B69D-0683D1FB1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80242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51406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51406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7F085FE-1F8F-B94B-BBE9-6EE0DB6645AE}" type="datetimeFigureOut">
              <a:rPr lang="en-US" smtClean="0"/>
              <a:t>10/13/2015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28638" y="676275"/>
            <a:ext cx="6019800" cy="33861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288354"/>
            <a:ext cx="5661660" cy="4062651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575141"/>
            <a:ext cx="3066733" cy="45140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575141"/>
            <a:ext cx="3066733" cy="45140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0F1BC7E-F9A3-B34B-BC7A-589C80975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312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F1BC7E-F9A3-B34B-BC7A-589C80975F5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0900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F1BC7E-F9A3-B34B-BC7A-589C80975F5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4274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F1BC7E-F9A3-B34B-BC7A-589C80975F5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9081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F1BC7E-F9A3-B34B-BC7A-589C80975F5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0555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F1BC7E-F9A3-B34B-BC7A-589C80975F5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7938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F1BC7E-F9A3-B34B-BC7A-589C80975F5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9183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F1BC7E-F9A3-B34B-BC7A-589C80975F5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7537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Leads to insufficient preparation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F1BC7E-F9A3-B34B-BC7A-589C80975F5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8763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F1BC7E-F9A3-B34B-BC7A-589C80975F5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807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F1BC7E-F9A3-B34B-BC7A-589C80975F5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8444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F1BC7E-F9A3-B34B-BC7A-589C80975F5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3617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F1BC7E-F9A3-B34B-BC7A-589C80975F5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4108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F1BC7E-F9A3-B34B-BC7A-589C80975F5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4976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F1BC7E-F9A3-B34B-BC7A-589C80975F5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9679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F1BC7E-F9A3-B34B-BC7A-589C80975F5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031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F1BC7E-F9A3-B34B-BC7A-589C80975F5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0985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F1BC7E-F9A3-B34B-BC7A-589C80975F5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2698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F1BC7E-F9A3-B34B-BC7A-589C80975F5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26282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F1BC7E-F9A3-B34B-BC7A-589C80975F5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04364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F1BC7E-F9A3-B34B-BC7A-589C80975F5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75200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F1BC7E-F9A3-B34B-BC7A-589C80975F5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22733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F1BC7E-F9A3-B34B-BC7A-589C80975F5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8543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F1BC7E-F9A3-B34B-BC7A-589C80975F5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82801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F1BC7E-F9A3-B34B-BC7A-589C80975F5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1168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F1BC7E-F9A3-B34B-BC7A-589C80975F5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1611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F1BC7E-F9A3-B34B-BC7A-589C80975F5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9660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F1BC7E-F9A3-B34B-BC7A-589C80975F5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8980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F1BC7E-F9A3-B34B-BC7A-589C80975F5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7773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F1BC7E-F9A3-B34B-BC7A-589C80975F5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1250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F1BC7E-F9A3-B34B-BC7A-589C80975F5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374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rgbClr val="EA570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658936"/>
            <a:ext cx="7086600" cy="857250"/>
          </a:xfrm>
          <a:prstGeom prst="rect">
            <a:avLst/>
          </a:prstGeom>
        </p:spPr>
        <p:txBody>
          <a:bodyPr lIns="0"/>
          <a:lstStyle>
            <a:lvl1pPr algn="l">
              <a:lnSpc>
                <a:spcPts val="5200"/>
              </a:lnSpc>
              <a:defRPr sz="4600" b="0" i="0" cap="all">
                <a:solidFill>
                  <a:schemeClr val="bg1"/>
                </a:solidFill>
                <a:latin typeface="+mj-lt"/>
                <a:cs typeface="DINOT-Light" panose="020B0504020101010102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67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9354"/>
            <a:ext cx="8229600" cy="857250"/>
          </a:xfrm>
          <a:prstGeom prst="rect">
            <a:avLst/>
          </a:prstGeom>
        </p:spPr>
        <p:txBody>
          <a:bodyPr lIns="0"/>
          <a:lstStyle>
            <a:lvl1pPr algn="l">
              <a:lnSpc>
                <a:spcPct val="90000"/>
              </a:lnSpc>
              <a:defRPr sz="3200" b="0" i="0">
                <a:solidFill>
                  <a:srgbClr val="EA5709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5421" y="4775836"/>
            <a:ext cx="1132653" cy="189807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6"/>
          </p:nvPr>
        </p:nvSpPr>
        <p:spPr>
          <a:xfrm>
            <a:off x="8489712" y="4776670"/>
            <a:ext cx="483541" cy="273844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97B8F8D-117D-A44A-873B-EC495D4AC3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457200" y="1390227"/>
            <a:ext cx="8229600" cy="1600200"/>
          </a:xfrm>
          <a:prstGeom prst="rect">
            <a:avLst/>
          </a:prstGeom>
        </p:spPr>
        <p:txBody>
          <a:bodyPr vert="horz" lIns="0" rIns="0"/>
          <a:lstStyle>
            <a:lvl1pPr marL="176213" indent="-176213">
              <a:spcBef>
                <a:spcPts val="1200"/>
              </a:spcBef>
              <a:buClr>
                <a:srgbClr val="BFD730"/>
              </a:buClr>
              <a:buSzPct val="120000"/>
              <a:buFont typeface="Arial"/>
              <a:buChar char="•"/>
              <a:defRPr sz="2000" cap="none">
                <a:latin typeface="Arial"/>
                <a:cs typeface="Arial"/>
              </a:defRPr>
            </a:lvl1pPr>
            <a:lvl2pPr marL="685800" indent="-228600">
              <a:defRPr sz="1700">
                <a:latin typeface="Arial"/>
                <a:cs typeface="Arial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5319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1751"/>
            <a:ext cx="8229600" cy="857250"/>
          </a:xfrm>
          <a:prstGeom prst="rect">
            <a:avLst/>
          </a:prstGeom>
        </p:spPr>
        <p:txBody>
          <a:bodyPr lIns="0"/>
          <a:lstStyle>
            <a:lvl1pPr algn="l">
              <a:lnSpc>
                <a:spcPts val="3800"/>
              </a:lnSpc>
              <a:defRPr sz="3000" b="0" i="0">
                <a:solidFill>
                  <a:srgbClr val="EA5709"/>
                </a:solidFill>
                <a:latin typeface="+mj-lt"/>
                <a:cs typeface="DINOT" panose="020B0504020101020102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421" y="4775836"/>
            <a:ext cx="1132653" cy="189807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457200" y="1416274"/>
            <a:ext cx="8229600" cy="1600200"/>
          </a:xfrm>
          <a:prstGeom prst="rect">
            <a:avLst/>
          </a:prstGeom>
        </p:spPr>
        <p:txBody>
          <a:bodyPr vert="horz" lIns="0" rIns="0"/>
          <a:lstStyle>
            <a:lvl1pPr marL="182880" indent="-182880">
              <a:spcBef>
                <a:spcPts val="1200"/>
              </a:spcBef>
              <a:buClr>
                <a:srgbClr val="BFD730"/>
              </a:buClr>
              <a:buSzPct val="150000"/>
              <a:buFont typeface="Arial"/>
              <a:buChar char="•"/>
              <a:defRPr sz="1800" cap="none">
                <a:latin typeface="+mj-lt"/>
                <a:cs typeface="DINOT" panose="020B0504020101020102" pitchFamily="34" charset="0"/>
              </a:defRPr>
            </a:lvl1pPr>
            <a:lvl2pPr marL="685800" indent="-228600">
              <a:defRPr sz="1600">
                <a:latin typeface="+mj-lt"/>
                <a:cs typeface="DINOT" panose="020B0504020101020102" pitchFamily="34" charset="0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5421" y="4775836"/>
            <a:ext cx="1132653" cy="189807"/>
          </a:xfrm>
          <a:prstGeom prst="rect">
            <a:avLst/>
          </a:prstGeom>
        </p:spPr>
      </p:pic>
      <p:sp>
        <p:nvSpPr>
          <p:cNvPr id="8" name="Slide Number Placeholder 8"/>
          <p:cNvSpPr>
            <a:spLocks noGrp="1"/>
          </p:cNvSpPr>
          <p:nvPr>
            <p:ph type="sldNum" sz="quarter" idx="16"/>
          </p:nvPr>
        </p:nvSpPr>
        <p:spPr>
          <a:xfrm>
            <a:off x="8489712" y="4776670"/>
            <a:ext cx="483541" cy="273844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97B8F8D-117D-A44A-873B-EC495D4AC35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460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 and Large Info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1751"/>
            <a:ext cx="8229600" cy="857250"/>
          </a:xfrm>
          <a:prstGeom prst="rect">
            <a:avLst/>
          </a:prstGeom>
        </p:spPr>
        <p:txBody>
          <a:bodyPr lIns="0"/>
          <a:lstStyle>
            <a:lvl1pPr algn="l">
              <a:lnSpc>
                <a:spcPts val="3800"/>
              </a:lnSpc>
              <a:defRPr sz="3000" b="0" i="0">
                <a:solidFill>
                  <a:srgbClr val="EA5709"/>
                </a:solidFill>
                <a:latin typeface="+mj-lt"/>
                <a:cs typeface="DINOT" panose="020B0504020101020102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421" y="4775836"/>
            <a:ext cx="1132653" cy="189807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1333500" y="1325734"/>
            <a:ext cx="6477000" cy="3111500"/>
          </a:xfrm>
          <a:prstGeom prst="rect">
            <a:avLst/>
          </a:prstGeom>
        </p:spPr>
        <p:txBody>
          <a:bodyPr vert="horz" anchor="ctr" anchorCtr="0"/>
          <a:lstStyle>
            <a:lvl1pPr algn="ctr">
              <a:defRPr sz="1700" cap="none">
                <a:latin typeface="DINOT" panose="020B0504020101020102" pitchFamily="34" charset="0"/>
                <a:cs typeface="DINOT" panose="020B0504020101020102" pitchFamily="34" charset="0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5421" y="4775836"/>
            <a:ext cx="1132653" cy="189807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6"/>
          </p:nvPr>
        </p:nvSpPr>
        <p:spPr>
          <a:xfrm>
            <a:off x="8489712" y="4776670"/>
            <a:ext cx="483541" cy="273844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97B8F8D-117D-A44A-873B-EC495D4AC35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67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1751"/>
            <a:ext cx="8229600" cy="857250"/>
          </a:xfrm>
          <a:prstGeom prst="rect">
            <a:avLst/>
          </a:prstGeom>
        </p:spPr>
        <p:txBody>
          <a:bodyPr lIns="0"/>
          <a:lstStyle>
            <a:lvl1pPr algn="l">
              <a:lnSpc>
                <a:spcPts val="3800"/>
              </a:lnSpc>
              <a:defRPr sz="3000" b="0" i="0">
                <a:solidFill>
                  <a:srgbClr val="EA5709"/>
                </a:solidFill>
                <a:latin typeface="+mj-lt"/>
                <a:cs typeface="DINOT" panose="020B0504020101020102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4"/>
          </p:nvPr>
        </p:nvSpPr>
        <p:spPr>
          <a:xfrm>
            <a:off x="2886074" y="3331985"/>
            <a:ext cx="3039239" cy="414338"/>
          </a:xfrm>
          <a:prstGeom prst="rect">
            <a:avLst/>
          </a:prstGeom>
        </p:spPr>
        <p:txBody>
          <a:bodyPr vert="horz" lIns="0"/>
          <a:lstStyle>
            <a:lvl1pPr>
              <a:buFontTx/>
              <a:buNone/>
              <a:defRPr sz="1400" b="0" i="0" cap="none">
                <a:solidFill>
                  <a:srgbClr val="EA5709"/>
                </a:solidFill>
                <a:latin typeface="+mn-lt"/>
                <a:cs typeface="DINOT" panose="020B0504020101020102" pitchFamily="34" charset="0"/>
              </a:defRPr>
            </a:lvl1pPr>
            <a:lvl2pPr marL="457200" indent="0">
              <a:buFontTx/>
              <a:buNone/>
              <a:defRPr sz="1200">
                <a:latin typeface="DIN"/>
              </a:defRPr>
            </a:lvl2pPr>
            <a:lvl3pPr marL="914400" indent="0">
              <a:buFontTx/>
              <a:buNone/>
              <a:defRPr sz="1200">
                <a:latin typeface="DIN"/>
              </a:defRPr>
            </a:lvl3pPr>
            <a:lvl4pPr marL="1371600" indent="0">
              <a:buFontTx/>
              <a:buNone/>
              <a:defRPr sz="1200">
                <a:latin typeface="DIN"/>
              </a:defRPr>
            </a:lvl4pPr>
            <a:lvl5pPr marL="1828800" indent="0">
              <a:buFontTx/>
              <a:buNone/>
              <a:defRPr sz="1200">
                <a:latin typeface="DIN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2886074" y="1473651"/>
            <a:ext cx="5800725" cy="1464528"/>
          </a:xfrm>
          <a:prstGeom prst="rect">
            <a:avLst/>
          </a:prstGeom>
        </p:spPr>
        <p:txBody>
          <a:bodyPr vert="horz" lIns="0"/>
          <a:lstStyle>
            <a:lvl1pPr>
              <a:buFontTx/>
              <a:buNone/>
              <a:defRPr sz="2400" b="0" i="0" cap="none">
                <a:solidFill>
                  <a:srgbClr val="EA5709"/>
                </a:solidFill>
                <a:latin typeface="+mn-lt"/>
                <a:cs typeface="DINOT" panose="020B0504020101020102" pitchFamily="34" charset="0"/>
              </a:defRPr>
            </a:lvl1pPr>
            <a:lvl2pPr marL="457200" indent="0">
              <a:buFontTx/>
              <a:buNone/>
              <a:defRPr>
                <a:solidFill>
                  <a:srgbClr val="EA5709"/>
                </a:solidFill>
                <a:latin typeface="DIN-Medium"/>
              </a:defRPr>
            </a:lvl2pPr>
            <a:lvl3pPr marL="914400" indent="0">
              <a:buFontTx/>
              <a:buNone/>
              <a:defRPr>
                <a:solidFill>
                  <a:srgbClr val="EA5709"/>
                </a:solidFill>
                <a:latin typeface="DIN-Medium"/>
              </a:defRPr>
            </a:lvl3pPr>
            <a:lvl4pPr marL="1371600" indent="0">
              <a:buFontTx/>
              <a:buNone/>
              <a:defRPr>
                <a:solidFill>
                  <a:srgbClr val="EA5709"/>
                </a:solidFill>
                <a:latin typeface="DIN-Medium"/>
              </a:defRPr>
            </a:lvl4pPr>
            <a:lvl5pPr marL="1828800" indent="0">
              <a:buFontTx/>
              <a:buNone/>
              <a:defRPr>
                <a:solidFill>
                  <a:srgbClr val="EA5709"/>
                </a:solidFill>
                <a:latin typeface="DIN-Medium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85775" y="1417155"/>
            <a:ext cx="2271386" cy="2329167"/>
          </a:xfrm>
          <a:prstGeom prst="rect">
            <a:avLst/>
          </a:prstGeom>
        </p:spPr>
        <p:txBody>
          <a:bodyPr vert="horz" anchor="ctr" anchorCtr="0"/>
          <a:lstStyle>
            <a:lvl1pPr algn="ctr">
              <a:defRPr sz="1700" cap="none">
                <a:latin typeface="DINOT" panose="020B0504020101020102" pitchFamily="34" charset="0"/>
                <a:cs typeface="DINOT" panose="020B0504020101020102" pitchFamily="34" charset="0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421" y="4775836"/>
            <a:ext cx="1132653" cy="1898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5421" y="4775836"/>
            <a:ext cx="1132653" cy="189807"/>
          </a:xfrm>
          <a:prstGeom prst="rect">
            <a:avLst/>
          </a:prstGeom>
        </p:spPr>
      </p:pic>
      <p:sp>
        <p:nvSpPr>
          <p:cNvPr id="10" name="Slide Number Placeholder 8"/>
          <p:cNvSpPr>
            <a:spLocks noGrp="1"/>
          </p:cNvSpPr>
          <p:nvPr>
            <p:ph type="sldNum" sz="quarter" idx="16"/>
          </p:nvPr>
        </p:nvSpPr>
        <p:spPr>
          <a:xfrm>
            <a:off x="8489712" y="4776670"/>
            <a:ext cx="483541" cy="273844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97B8F8D-117D-A44A-873B-EC495D4AC35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20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s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1751"/>
            <a:ext cx="8229600" cy="857250"/>
          </a:xfrm>
          <a:prstGeom prst="rect">
            <a:avLst/>
          </a:prstGeom>
        </p:spPr>
        <p:txBody>
          <a:bodyPr lIns="0"/>
          <a:lstStyle>
            <a:lvl1pPr algn="l">
              <a:lnSpc>
                <a:spcPts val="3800"/>
              </a:lnSpc>
              <a:defRPr sz="3000" b="0" i="0">
                <a:solidFill>
                  <a:srgbClr val="EA5709"/>
                </a:solidFill>
                <a:latin typeface="+mj-lt"/>
                <a:cs typeface="DINOT" panose="020B0504020101020102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421" y="4775836"/>
            <a:ext cx="1132653" cy="189807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85775" y="1633538"/>
            <a:ext cx="2254250" cy="2254250"/>
          </a:xfrm>
          <a:prstGeom prst="rect">
            <a:avLst/>
          </a:prstGeom>
        </p:spPr>
        <p:txBody>
          <a:bodyPr vert="horz" anchor="ctr" anchorCtr="0"/>
          <a:lstStyle>
            <a:lvl1pPr algn="ctr">
              <a:defRPr sz="1700" cap="none">
                <a:latin typeface="DINOT" panose="020B0504020101020102" pitchFamily="34" charset="0"/>
                <a:cs typeface="DINOT" panose="020B0504020101020102" pitchFamily="34" charset="0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2889504" y="1650736"/>
            <a:ext cx="5797296" cy="2254250"/>
          </a:xfrm>
          <a:prstGeom prst="rect">
            <a:avLst/>
          </a:prstGeom>
        </p:spPr>
        <p:txBody>
          <a:bodyPr vert="horz" lIns="0" rIns="0"/>
          <a:lstStyle>
            <a:lvl1pPr marL="182880" indent="-182880">
              <a:spcBef>
                <a:spcPts val="600"/>
              </a:spcBef>
              <a:buClr>
                <a:srgbClr val="BFD730"/>
              </a:buClr>
              <a:buSzPct val="150000"/>
              <a:buFont typeface="Arial"/>
              <a:buChar char="•"/>
              <a:defRPr sz="1800" cap="none">
                <a:latin typeface="+mn-lt"/>
                <a:cs typeface="DINOT" panose="020B0504020101020102" pitchFamily="34" charset="0"/>
              </a:defRPr>
            </a:lvl1pPr>
            <a:lvl2pPr marL="457200" indent="-228600">
              <a:spcBef>
                <a:spcPts val="0"/>
              </a:spcBef>
              <a:defRPr sz="1600">
                <a:latin typeface="+mn-lt"/>
                <a:cs typeface="DINOT" panose="020B0504020101020102" pitchFamily="34" charset="0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5421" y="4775836"/>
            <a:ext cx="1132653" cy="189807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6"/>
          </p:nvPr>
        </p:nvSpPr>
        <p:spPr>
          <a:xfrm>
            <a:off x="8489712" y="4776670"/>
            <a:ext cx="483541" cy="273844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97B8F8D-117D-A44A-873B-EC495D4AC35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65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ackground"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92" y="4775836"/>
            <a:ext cx="1132111" cy="18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6017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5598" y="3370398"/>
            <a:ext cx="3611961" cy="644193"/>
          </a:xfrm>
          <a:prstGeom prst="rect">
            <a:avLst/>
          </a:prstGeom>
        </p:spPr>
        <p:txBody>
          <a:bodyPr wrap="none" tIns="0" bIns="0">
            <a:noAutofit/>
          </a:bodyPr>
          <a:lstStyle>
            <a:lvl1pPr marL="0" indent="0" algn="l">
              <a:lnSpc>
                <a:spcPts val="5500"/>
              </a:lnSpc>
              <a:buNone/>
              <a:defRPr sz="2200" b="0" i="0" cap="none">
                <a:solidFill>
                  <a:srgbClr val="EA5709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 descr="CoverImage_whi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536" y="-6667"/>
            <a:ext cx="3081401" cy="3479546"/>
          </a:xfrm>
          <a:prstGeom prst="rect">
            <a:avLst/>
          </a:prstGeom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5598" y="2139696"/>
            <a:ext cx="8229600" cy="857250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ts val="5300"/>
              </a:lnSpc>
              <a:defRPr sz="5200" b="0" i="0" cap="all">
                <a:solidFill>
                  <a:srgbClr val="EA5709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385598" y="4164318"/>
            <a:ext cx="3109610" cy="371399"/>
          </a:xfrm>
          <a:prstGeom prst="rect">
            <a:avLst/>
          </a:prstGeom>
        </p:spPr>
        <p:txBody>
          <a:bodyPr vert="horz"/>
          <a:lstStyle>
            <a:lvl1pPr>
              <a:defRPr sz="1400" b="0" i="0" cap="none">
                <a:solidFill>
                  <a:srgbClr val="EA570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476" y="596989"/>
            <a:ext cx="1571154" cy="263290"/>
          </a:xfrm>
          <a:prstGeom prst="rect">
            <a:avLst/>
          </a:prstGeom>
        </p:spPr>
      </p:pic>
      <p:pic>
        <p:nvPicPr>
          <p:cNvPr id="7" name="Picture 6" descr="CoverImage_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536" y="-6667"/>
            <a:ext cx="3081401" cy="34795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8476" y="596989"/>
            <a:ext cx="1571154" cy="26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850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1751"/>
            <a:ext cx="8229600" cy="857250"/>
          </a:xfrm>
          <a:prstGeom prst="rect">
            <a:avLst/>
          </a:prstGeom>
        </p:spPr>
        <p:txBody>
          <a:bodyPr lIns="0"/>
          <a:lstStyle>
            <a:lvl1pPr algn="l">
              <a:lnSpc>
                <a:spcPts val="3800"/>
              </a:lnSpc>
              <a:defRPr sz="3200" b="0" i="0">
                <a:solidFill>
                  <a:srgbClr val="EA5709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5421" y="4775836"/>
            <a:ext cx="1132653" cy="189807"/>
          </a:xfrm>
          <a:prstGeom prst="rect">
            <a:avLst/>
          </a:prstGeom>
        </p:spPr>
      </p:pic>
      <p:sp>
        <p:nvSpPr>
          <p:cNvPr id="29" name="Text Placeholder 28"/>
          <p:cNvSpPr>
            <a:spLocks noGrp="1"/>
          </p:cNvSpPr>
          <p:nvPr>
            <p:ph type="body" sz="quarter" idx="14"/>
          </p:nvPr>
        </p:nvSpPr>
        <p:spPr>
          <a:xfrm>
            <a:off x="457200" y="3331985"/>
            <a:ext cx="3039239" cy="414338"/>
          </a:xfrm>
          <a:prstGeom prst="rect">
            <a:avLst/>
          </a:prstGeom>
        </p:spPr>
        <p:txBody>
          <a:bodyPr vert="horz" lIns="0"/>
          <a:lstStyle>
            <a:lvl1pPr>
              <a:buFontTx/>
              <a:buNone/>
              <a:defRPr sz="1400" b="0" i="0" cap="none">
                <a:latin typeface="Arial"/>
                <a:cs typeface="Arial"/>
              </a:defRPr>
            </a:lvl1pPr>
            <a:lvl2pPr marL="457200" indent="0">
              <a:buFontTx/>
              <a:buNone/>
              <a:defRPr sz="1200">
                <a:latin typeface="DIN"/>
              </a:defRPr>
            </a:lvl2pPr>
            <a:lvl3pPr marL="914400" indent="0">
              <a:buFontTx/>
              <a:buNone/>
              <a:defRPr sz="1200">
                <a:latin typeface="DIN"/>
              </a:defRPr>
            </a:lvl3pPr>
            <a:lvl4pPr marL="1371600" indent="0">
              <a:buFontTx/>
              <a:buNone/>
              <a:defRPr sz="1200">
                <a:latin typeface="DIN"/>
              </a:defRPr>
            </a:lvl4pPr>
            <a:lvl5pPr marL="1828800" indent="0">
              <a:buFontTx/>
              <a:buNone/>
              <a:defRPr sz="1200">
                <a:latin typeface="DIN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457200" y="1737360"/>
            <a:ext cx="8229600" cy="1600200"/>
          </a:xfrm>
          <a:prstGeom prst="rect">
            <a:avLst/>
          </a:prstGeom>
        </p:spPr>
        <p:txBody>
          <a:bodyPr vert="horz" lIns="0" rIns="0"/>
          <a:lstStyle>
            <a:lvl1pPr marL="182880" indent="-182880">
              <a:spcBef>
                <a:spcPts val="1200"/>
              </a:spcBef>
              <a:buClr>
                <a:srgbClr val="BFD730"/>
              </a:buClr>
              <a:buSzPct val="150000"/>
              <a:buFont typeface="Arial"/>
              <a:buChar char="•"/>
              <a:defRPr sz="2000" cap="none">
                <a:latin typeface="Arial"/>
                <a:cs typeface="Arial"/>
              </a:defRPr>
            </a:lvl1pPr>
            <a:lvl2pPr marL="685800" indent="-228600">
              <a:defRPr sz="1700">
                <a:latin typeface="Arial"/>
                <a:cs typeface="Arial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6"/>
          </p:nvPr>
        </p:nvSpPr>
        <p:spPr>
          <a:xfrm>
            <a:off x="8489712" y="4776670"/>
            <a:ext cx="483541" cy="273844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97B8F8D-117D-A44A-873B-EC495D4AC35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854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ist with Info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1751"/>
            <a:ext cx="8229600" cy="857250"/>
          </a:xfrm>
          <a:prstGeom prst="rect">
            <a:avLst/>
          </a:prstGeom>
        </p:spPr>
        <p:txBody>
          <a:bodyPr lIns="0"/>
          <a:lstStyle>
            <a:lvl1pPr algn="l">
              <a:lnSpc>
                <a:spcPts val="3800"/>
              </a:lnSpc>
              <a:defRPr sz="3200" b="0" i="0">
                <a:solidFill>
                  <a:srgbClr val="EA5709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5421" y="4775836"/>
            <a:ext cx="1132653" cy="189807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85775" y="1633538"/>
            <a:ext cx="2254250" cy="2254250"/>
          </a:xfrm>
          <a:prstGeom prst="rect">
            <a:avLst/>
          </a:prstGeom>
        </p:spPr>
        <p:txBody>
          <a:bodyPr vert="horz" anchor="ctr" anchorCtr="0"/>
          <a:lstStyle>
            <a:lvl1pPr algn="ctr">
              <a:defRPr sz="1700" cap="none">
                <a:latin typeface="Arial"/>
                <a:cs typeface="Arial"/>
              </a:defRPr>
            </a:lvl1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2889504" y="1636776"/>
            <a:ext cx="5797296" cy="2254250"/>
          </a:xfrm>
          <a:prstGeom prst="rect">
            <a:avLst/>
          </a:prstGeom>
        </p:spPr>
        <p:txBody>
          <a:bodyPr vert="horz" lIns="0" rIns="0"/>
          <a:lstStyle>
            <a:lvl1pPr marL="182880" indent="-182880">
              <a:spcBef>
                <a:spcPts val="1200"/>
              </a:spcBef>
              <a:buClr>
                <a:srgbClr val="BFD730"/>
              </a:buClr>
              <a:buSzPct val="150000"/>
              <a:buFont typeface="Arial"/>
              <a:buChar char="•"/>
              <a:defRPr sz="2000" cap="none">
                <a:latin typeface="Arial"/>
                <a:cs typeface="Arial"/>
              </a:defRPr>
            </a:lvl1pPr>
            <a:lvl2pPr marL="685800" indent="-228600">
              <a:defRPr sz="1700">
                <a:latin typeface="Arial"/>
                <a:cs typeface="Arial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6"/>
          </p:nvPr>
        </p:nvSpPr>
        <p:spPr>
          <a:xfrm>
            <a:off x="8489712" y="4776670"/>
            <a:ext cx="483541" cy="273844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97B8F8D-117D-A44A-873B-EC495D4AC35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6324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9537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4" r:id="rId2"/>
    <p:sldLayoutId id="2147483675" r:id="rId3"/>
    <p:sldLayoutId id="2147483676" r:id="rId4"/>
    <p:sldLayoutId id="2147483677" r:id="rId5"/>
    <p:sldLayoutId id="2147483721" r:id="rId6"/>
    <p:sldLayoutId id="2147483722" r:id="rId7"/>
    <p:sldLayoutId id="2147483726" r:id="rId8"/>
    <p:sldLayoutId id="2147483727" r:id="rId9"/>
    <p:sldLayoutId id="2147483729" r:id="rId10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Tx/>
        <a:buNone/>
        <a:defRPr sz="3200" kern="1200" cap="all">
          <a:solidFill>
            <a:schemeClr val="tx1"/>
          </a:solidFill>
          <a:latin typeface="DIN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aranda_Cigna@Rapid7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Rapid7.com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3200" b="1" cap="small" dirty="0" smtClean="0"/>
              <a:t>Financial Managers Society</a:t>
            </a:r>
            <a:br>
              <a:rPr lang="en-US" sz="3200" b="1" cap="small" dirty="0" smtClean="0"/>
            </a:br>
            <a:r>
              <a:rPr lang="en-US" sz="3200" b="1" cap="small" dirty="0" smtClean="0"/>
              <a:t>Cybersecurity Update</a:t>
            </a:r>
            <a:br>
              <a:rPr lang="en-US" sz="3200" b="1" cap="small" dirty="0" smtClean="0"/>
            </a:br>
            <a:r>
              <a:rPr lang="en-US" sz="2800" b="1" cap="small" dirty="0" smtClean="0"/>
              <a:t/>
            </a:r>
            <a:br>
              <a:rPr lang="en-US" sz="2800" b="1" cap="small" dirty="0" smtClean="0"/>
            </a:br>
            <a:r>
              <a:rPr lang="en-US" sz="2000" b="1" cap="none" dirty="0" smtClean="0">
                <a:solidFill>
                  <a:schemeClr val="tx1"/>
                </a:solidFill>
              </a:rPr>
              <a:t>Maranda Cigna</a:t>
            </a:r>
            <a:br>
              <a:rPr lang="en-US" sz="2000" b="1" cap="none" dirty="0" smtClean="0">
                <a:solidFill>
                  <a:schemeClr val="tx1"/>
                </a:solidFill>
              </a:rPr>
            </a:br>
            <a:r>
              <a:rPr lang="en-US" sz="2000" b="1" cap="none" dirty="0" smtClean="0">
                <a:solidFill>
                  <a:schemeClr val="tx1"/>
                </a:solidFill>
              </a:rPr>
              <a:t>Rapid7 Global Services </a:t>
            </a:r>
            <a:r>
              <a:rPr lang="en-US" sz="2000" b="1" cap="none" dirty="0" smtClean="0">
                <a:solidFill>
                  <a:schemeClr val="tx1"/>
                </a:solidFill>
              </a:rPr>
              <a:t>Manager</a:t>
            </a:r>
            <a:br>
              <a:rPr lang="en-US" sz="2000" b="1" cap="none" dirty="0" smtClean="0">
                <a:solidFill>
                  <a:schemeClr val="tx1"/>
                </a:solidFill>
              </a:rPr>
            </a:br>
            <a:r>
              <a:rPr lang="en-US" sz="2000" b="1" cap="none" dirty="0" smtClean="0">
                <a:solidFill>
                  <a:schemeClr val="tx1"/>
                </a:solidFill>
                <a:hlinkClick r:id="rId3"/>
              </a:rPr>
              <a:t>Maranda_Cigna@Rapid7.com</a:t>
            </a:r>
            <a:r>
              <a:rPr lang="en-US" sz="2000" b="1" cap="none" dirty="0" smtClean="0">
                <a:solidFill>
                  <a:schemeClr val="tx1"/>
                </a:solidFill>
              </a:rPr>
              <a:t> </a:t>
            </a:r>
            <a:endParaRPr lang="en-US" sz="1400" b="1" cap="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788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Board Level Awareness, cont.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>
          <a:xfrm>
            <a:off x="8489712" y="4776670"/>
            <a:ext cx="483541" cy="273844"/>
          </a:xfrm>
          <a:prstGeom prst="rect">
            <a:avLst/>
          </a:prstGeom>
        </p:spPr>
        <p:txBody>
          <a:bodyPr/>
          <a:lstStyle/>
          <a:p>
            <a:fld id="{997B8F8D-117D-A44A-873B-EC495D4AC35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57200" y="1140520"/>
            <a:ext cx="8229600" cy="2254250"/>
          </a:xfrm>
        </p:spPr>
        <p:txBody>
          <a:bodyPr/>
          <a:lstStyle/>
          <a:p>
            <a:r>
              <a:rPr lang="en-US" dirty="0" smtClean="0"/>
              <a:t>PwC</a:t>
            </a:r>
          </a:p>
          <a:p>
            <a:pPr lvl="1"/>
            <a:r>
              <a:rPr lang="en-US" dirty="0" smtClean="0"/>
              <a:t>Fewer than half (42%) of respondents say their Board actively participates in overall security strategy</a:t>
            </a:r>
          </a:p>
          <a:p>
            <a:r>
              <a:rPr lang="en-US" dirty="0" smtClean="0"/>
              <a:t>National Association of Corporate Directors (NACD)</a:t>
            </a:r>
          </a:p>
          <a:p>
            <a:pPr lvl="1"/>
            <a:r>
              <a:rPr lang="en-US" dirty="0" smtClean="0"/>
              <a:t>Current allocation of responsibility: Audit committee: 46%, Full board: 38%</a:t>
            </a:r>
          </a:p>
          <a:p>
            <a:pPr lvl="1"/>
            <a:r>
              <a:rPr lang="en-US" dirty="0" smtClean="0"/>
              <a:t>Where </a:t>
            </a:r>
            <a:r>
              <a:rPr lang="en-US" u="sng" dirty="0" smtClean="0"/>
              <a:t>should</a:t>
            </a:r>
            <a:r>
              <a:rPr lang="en-US" dirty="0" smtClean="0"/>
              <a:t> risk oversight be allocated: Full board: 53%, Audit committee 25%</a:t>
            </a:r>
          </a:p>
          <a:p>
            <a:r>
              <a:rPr lang="en-US" dirty="0" err="1" smtClean="0"/>
              <a:t>Veracode</a:t>
            </a:r>
            <a:endParaRPr lang="en-US" dirty="0" smtClean="0"/>
          </a:p>
          <a:p>
            <a:pPr lvl="1"/>
            <a:r>
              <a:rPr lang="en-US" dirty="0" smtClean="0"/>
              <a:t>80% of respondents said cybersecurity is “frequently discussed”</a:t>
            </a:r>
          </a:p>
          <a:p>
            <a:pPr lvl="1"/>
            <a:r>
              <a:rPr lang="en-US" dirty="0" smtClean="0"/>
              <a:t>46% said “most meetings”, 35% “every meeting”</a:t>
            </a:r>
          </a:p>
        </p:txBody>
      </p:sp>
    </p:spTree>
    <p:extLst>
      <p:ext uri="{BB962C8B-B14F-4D97-AF65-F5344CB8AC3E}">
        <p14:creationId xmlns:p14="http://schemas.microsoft.com/office/powerpoint/2010/main" val="353167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Boards worried about security?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>
          <a:xfrm>
            <a:off x="8489712" y="4776670"/>
            <a:ext cx="483541" cy="273844"/>
          </a:xfrm>
          <a:prstGeom prst="rect">
            <a:avLst/>
          </a:prstGeom>
        </p:spPr>
        <p:txBody>
          <a:bodyPr/>
          <a:lstStyle/>
          <a:p>
            <a:fld id="{997B8F8D-117D-A44A-873B-EC495D4AC35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812800" y="1128776"/>
            <a:ext cx="7676912" cy="225425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Trending that way….</a:t>
            </a:r>
          </a:p>
          <a:p>
            <a:pPr lvl="1">
              <a:buSzPct val="100000"/>
            </a:pPr>
            <a:r>
              <a:rPr lang="en-US" sz="2000" dirty="0" smtClean="0"/>
              <a:t>Security is becoming a Board level issue</a:t>
            </a:r>
          </a:p>
          <a:p>
            <a:pPr lvl="1">
              <a:buSzPct val="100000"/>
            </a:pPr>
            <a:r>
              <a:rPr lang="en-US" sz="2000" dirty="0" smtClean="0"/>
              <a:t>Boards need to become more aware and involved</a:t>
            </a:r>
          </a:p>
          <a:p>
            <a:pPr lvl="1">
              <a:buSzPct val="100000"/>
            </a:pPr>
            <a:r>
              <a:rPr lang="en-US" sz="2000" dirty="0" smtClean="0"/>
              <a:t>Security leaders should be more transparent with their Board</a:t>
            </a:r>
          </a:p>
          <a:p>
            <a:pPr lvl="1">
              <a:buSzPct val="100000"/>
            </a:pPr>
            <a:endParaRPr lang="en-US" sz="2000" dirty="0" smtClean="0"/>
          </a:p>
          <a:p>
            <a:pPr lvl="1">
              <a:buSzPct val="100000"/>
            </a:pPr>
            <a:endParaRPr lang="en-US" sz="2000" dirty="0" smtClean="0"/>
          </a:p>
        </p:txBody>
      </p:sp>
      <p:pic>
        <p:nvPicPr>
          <p:cNvPr id="5122" name="Picture 2" descr="http://img3.wikia.nocookie.net/__cb20140131135628/fairytailcouples/images/3/33/White_square_with_question_mar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515" y="2975430"/>
            <a:ext cx="1075514" cy="1404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img3.wikia.nocookie.net/__cb20140131135628/fairytailcouples/images/3/33/White_square_with_question_mar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2975431"/>
            <a:ext cx="1075514" cy="1404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319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11290" y="1658936"/>
            <a:ext cx="7086600" cy="85725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Do “Wake Up Calls” Generate Real Change?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641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Bob </a:t>
            </a:r>
            <a:r>
              <a:rPr lang="en-US" dirty="0" err="1" smtClean="0"/>
              <a:t>Gourley’s</a:t>
            </a:r>
            <a:r>
              <a:rPr lang="en-US" dirty="0" smtClean="0"/>
              <a:t> Cyber Threat “Wake Up Calls”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457200" y="980847"/>
            <a:ext cx="8229600" cy="16002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1400" dirty="0" smtClean="0"/>
              <a:t>2010: Google’s </a:t>
            </a:r>
            <a:r>
              <a:rPr lang="en-US" sz="1400" dirty="0"/>
              <a:t>Aurora </a:t>
            </a:r>
            <a:r>
              <a:rPr lang="en-US" sz="1400" dirty="0" smtClean="0"/>
              <a:t>attacks</a:t>
            </a:r>
          </a:p>
          <a:p>
            <a:pPr>
              <a:spcBef>
                <a:spcPts val="600"/>
              </a:spcBef>
            </a:pPr>
            <a:r>
              <a:rPr lang="en-US" sz="1400" dirty="0" smtClean="0"/>
              <a:t>2011: </a:t>
            </a:r>
            <a:r>
              <a:rPr lang="en-US" sz="1400" dirty="0" err="1" smtClean="0"/>
              <a:t>Wikileaks</a:t>
            </a:r>
            <a:endParaRPr lang="en-US" sz="1400" dirty="0" smtClean="0"/>
          </a:p>
          <a:p>
            <a:pPr>
              <a:spcBef>
                <a:spcPts val="600"/>
              </a:spcBef>
            </a:pPr>
            <a:r>
              <a:rPr lang="en-US" sz="1400" dirty="0" smtClean="0"/>
              <a:t>2012: South </a:t>
            </a:r>
            <a:r>
              <a:rPr lang="en-US" sz="1400" dirty="0"/>
              <a:t>Carolina </a:t>
            </a:r>
            <a:r>
              <a:rPr lang="en-US" sz="1400" dirty="0" smtClean="0"/>
              <a:t>hack </a:t>
            </a:r>
            <a:r>
              <a:rPr lang="en-US" sz="1400" dirty="0"/>
              <a:t>into state </a:t>
            </a:r>
            <a:r>
              <a:rPr lang="en-US" sz="1400" dirty="0" smtClean="0"/>
              <a:t>websites</a:t>
            </a:r>
            <a:endParaRPr lang="en-US" sz="1400" dirty="0"/>
          </a:p>
          <a:p>
            <a:pPr>
              <a:spcBef>
                <a:spcPts val="600"/>
              </a:spcBef>
            </a:pPr>
            <a:r>
              <a:rPr lang="en-US" sz="1400" dirty="0" smtClean="0"/>
              <a:t>2013: New </a:t>
            </a:r>
            <a:r>
              <a:rPr lang="en-US" sz="1400" dirty="0"/>
              <a:t>York Times acknowledges hacks into its </a:t>
            </a:r>
            <a:r>
              <a:rPr lang="en-US" sz="1400" dirty="0" smtClean="0"/>
              <a:t>papers</a:t>
            </a:r>
            <a:endParaRPr lang="en-US" sz="1400" dirty="0"/>
          </a:p>
          <a:p>
            <a:pPr>
              <a:spcBef>
                <a:spcPts val="600"/>
              </a:spcBef>
            </a:pPr>
            <a:r>
              <a:rPr lang="en-US" sz="1400" dirty="0" smtClean="0"/>
              <a:t>2013: </a:t>
            </a:r>
            <a:r>
              <a:rPr lang="en-US" sz="1400" dirty="0"/>
              <a:t>Attacks on US banks </a:t>
            </a:r>
            <a:endParaRPr lang="en-US" sz="1400" dirty="0" smtClean="0"/>
          </a:p>
          <a:p>
            <a:pPr>
              <a:spcBef>
                <a:spcPts val="600"/>
              </a:spcBef>
            </a:pPr>
            <a:r>
              <a:rPr lang="en-US" sz="1400" dirty="0" smtClean="0"/>
              <a:t>2013: </a:t>
            </a:r>
            <a:r>
              <a:rPr lang="en-US" sz="1400" dirty="0"/>
              <a:t>Anonymous attacks against Federal Reserve </a:t>
            </a:r>
            <a:endParaRPr lang="en-US" sz="1400" dirty="0" smtClean="0"/>
          </a:p>
          <a:p>
            <a:pPr>
              <a:spcBef>
                <a:spcPts val="600"/>
              </a:spcBef>
            </a:pPr>
            <a:r>
              <a:rPr lang="en-US" sz="1400" dirty="0" smtClean="0"/>
              <a:t>2013: </a:t>
            </a:r>
            <a:r>
              <a:rPr lang="en-US" sz="1400" dirty="0"/>
              <a:t>Snowden insider </a:t>
            </a:r>
            <a:r>
              <a:rPr lang="en-US" sz="1400" dirty="0" smtClean="0"/>
              <a:t>attacks</a:t>
            </a:r>
          </a:p>
          <a:p>
            <a:pPr>
              <a:spcBef>
                <a:spcPts val="600"/>
              </a:spcBef>
            </a:pPr>
            <a:r>
              <a:rPr lang="en-US" sz="1400" dirty="0" smtClean="0"/>
              <a:t>2013: </a:t>
            </a:r>
            <a:r>
              <a:rPr lang="en-US" sz="1400" dirty="0"/>
              <a:t>Target </a:t>
            </a:r>
            <a:endParaRPr lang="en-US" sz="1400" dirty="0" smtClean="0"/>
          </a:p>
          <a:p>
            <a:pPr>
              <a:spcBef>
                <a:spcPts val="600"/>
              </a:spcBef>
            </a:pPr>
            <a:r>
              <a:rPr lang="en-US" sz="1400" dirty="0" smtClean="0"/>
              <a:t>2014: </a:t>
            </a:r>
            <a:r>
              <a:rPr lang="en-US" sz="1400" dirty="0"/>
              <a:t>JP </a:t>
            </a:r>
            <a:r>
              <a:rPr lang="en-US" sz="1400" dirty="0" smtClean="0"/>
              <a:t>Morgan</a:t>
            </a:r>
          </a:p>
          <a:p>
            <a:pPr>
              <a:spcBef>
                <a:spcPts val="600"/>
              </a:spcBef>
            </a:pPr>
            <a:r>
              <a:rPr lang="en-US" sz="1400" dirty="0" smtClean="0"/>
              <a:t>2014: </a:t>
            </a:r>
            <a:r>
              <a:rPr lang="en-US" sz="1400" dirty="0"/>
              <a:t>Sony </a:t>
            </a:r>
            <a:endParaRPr lang="en-US" sz="1400" dirty="0" smtClean="0"/>
          </a:p>
          <a:p>
            <a:pPr>
              <a:spcBef>
                <a:spcPts val="600"/>
              </a:spcBef>
            </a:pPr>
            <a:r>
              <a:rPr lang="en-US" sz="1400" dirty="0" smtClean="0"/>
              <a:t>2015: Anthem </a:t>
            </a:r>
            <a:r>
              <a:rPr lang="en-US" sz="1400" dirty="0"/>
              <a:t>attack </a:t>
            </a:r>
            <a:endParaRPr lang="en-US" sz="1400" dirty="0" smtClean="0"/>
          </a:p>
          <a:p>
            <a:pPr>
              <a:spcBef>
                <a:spcPts val="600"/>
              </a:spcBef>
            </a:pPr>
            <a:r>
              <a:rPr lang="en-US" sz="1400" dirty="0" smtClean="0"/>
              <a:t>2015: IRS </a:t>
            </a:r>
            <a:r>
              <a:rPr lang="en-US" sz="1400" dirty="0"/>
              <a:t>breach and loss of taxpayer personal </a:t>
            </a:r>
            <a:r>
              <a:rPr lang="en-US" sz="1400" dirty="0" smtClean="0"/>
              <a:t>info</a:t>
            </a:r>
            <a:endParaRPr lang="en-US" sz="1400" dirty="0"/>
          </a:p>
          <a:p>
            <a:pPr>
              <a:spcBef>
                <a:spcPts val="600"/>
              </a:spcBef>
            </a:pPr>
            <a:r>
              <a:rPr lang="en-US" sz="1400" dirty="0" smtClean="0"/>
              <a:t>2015: </a:t>
            </a:r>
            <a:r>
              <a:rPr lang="en-US" sz="1400" dirty="0"/>
              <a:t>OPM loss of 4 million records of government </a:t>
            </a:r>
            <a:r>
              <a:rPr lang="en-US" sz="1400" dirty="0" smtClean="0"/>
              <a:t>employees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50252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620" y="1260276"/>
            <a:ext cx="2959465" cy="32060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9379" y="412589"/>
            <a:ext cx="82586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>
                <a:solidFill>
                  <a:schemeClr val="accent1"/>
                </a:solidFill>
              </a:rPr>
              <a:t>When people suffer a heart attack,</a:t>
            </a:r>
          </a:p>
          <a:p>
            <a:pPr algn="ctr"/>
            <a:r>
              <a:rPr lang="en-US" sz="3200" i="1" dirty="0" smtClean="0">
                <a:solidFill>
                  <a:schemeClr val="accent1"/>
                </a:solidFill>
              </a:rPr>
              <a:t>doctors recommend 3 changes</a:t>
            </a:r>
            <a:endParaRPr lang="en-US" sz="3200" i="1" dirty="0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49486" y="1720688"/>
            <a:ext cx="43252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Smoking Cessation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Healthy Eating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Physical Exercise</a:t>
            </a:r>
            <a:endParaRPr lang="en-US" sz="2400" dirty="0"/>
          </a:p>
        </p:txBody>
      </p:sp>
      <p:grpSp>
        <p:nvGrpSpPr>
          <p:cNvPr id="9" name="Group 8"/>
          <p:cNvGrpSpPr/>
          <p:nvPr/>
        </p:nvGrpSpPr>
        <p:grpSpPr>
          <a:xfrm>
            <a:off x="3821653" y="3216841"/>
            <a:ext cx="3580635" cy="1050359"/>
            <a:chOff x="6360256" y="3605036"/>
            <a:chExt cx="2999151" cy="970180"/>
          </a:xfrm>
        </p:grpSpPr>
        <p:grpSp>
          <p:nvGrpSpPr>
            <p:cNvPr id="10" name="Group 9"/>
            <p:cNvGrpSpPr/>
            <p:nvPr/>
          </p:nvGrpSpPr>
          <p:grpSpPr>
            <a:xfrm>
              <a:off x="6360256" y="3605036"/>
              <a:ext cx="937549" cy="970180"/>
              <a:chOff x="6309710" y="571607"/>
              <a:chExt cx="937549" cy="970180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6321867" y="571607"/>
                <a:ext cx="851004" cy="970180"/>
              </a:xfrm>
              <a:prstGeom prst="ellipse">
                <a:avLst/>
              </a:prstGeom>
              <a:noFill/>
              <a:ln w="25400">
                <a:solidFill>
                  <a:schemeClr val="accent3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 </a:t>
                </a:r>
                <a:endParaRPr lang="en-US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6309710" y="843484"/>
                <a:ext cx="937549" cy="4264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accent3"/>
                    </a:solidFill>
                    <a:latin typeface="Arial"/>
                    <a:cs typeface="Arial"/>
                  </a:rPr>
                  <a:t> 4.3%</a:t>
                </a:r>
                <a:endParaRPr lang="en-US" sz="2400" dirty="0">
                  <a:solidFill>
                    <a:schemeClr val="accent3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7371699" y="3763200"/>
              <a:ext cx="1987708" cy="6538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chemeClr val="accent1"/>
                  </a:solidFill>
                  <a:latin typeface="Arial"/>
                  <a:cs typeface="Arial"/>
                </a:rPr>
                <a:t>Patients that make all 3 changes</a:t>
              </a:r>
              <a:endParaRPr lang="en-US" sz="2000" dirty="0">
                <a:solidFill>
                  <a:schemeClr val="accent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5" name="Slide Number Placeholder 16"/>
          <p:cNvSpPr>
            <a:spLocks noGrp="1"/>
          </p:cNvSpPr>
          <p:nvPr>
            <p:ph type="sldNum" sz="quarter" idx="16"/>
          </p:nvPr>
        </p:nvSpPr>
        <p:spPr>
          <a:xfrm>
            <a:off x="8489712" y="4776670"/>
            <a:ext cx="483541" cy="273844"/>
          </a:xfrm>
          <a:prstGeom prst="rect">
            <a:avLst/>
          </a:prstGeom>
        </p:spPr>
        <p:txBody>
          <a:bodyPr/>
          <a:lstStyle/>
          <a:p>
            <a:fld id="{115361AD-C39A-48EE-889B-5C82F5963D5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71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8100"/>
              </a:lnSpc>
            </a:pPr>
            <a:r>
              <a:rPr lang="en-US" sz="7200" dirty="0" smtClean="0"/>
              <a:t>Change is </a:t>
            </a:r>
            <a:br>
              <a:rPr lang="en-US" sz="7200" dirty="0" smtClean="0"/>
            </a:br>
            <a:r>
              <a:rPr lang="en-US" sz="7200" dirty="0" smtClean="0">
                <a:solidFill>
                  <a:schemeClr val="tx1"/>
                </a:solidFill>
              </a:rPr>
              <a:t>hard.</a:t>
            </a:r>
            <a:endParaRPr lang="en-US" sz="7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13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39379" y="1937858"/>
            <a:ext cx="80503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2000" dirty="0" smtClean="0"/>
              <a:t>Tendency to under-appreciate the future and future consequences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2000" dirty="0" smtClean="0"/>
              <a:t>People are too quick to forget the past, or too slow to remember the negative events of the past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2000" dirty="0" smtClean="0"/>
              <a:t>When in doubt, people will follow the advice of others who are no less prone to the same mistakes </a:t>
            </a:r>
            <a:endParaRPr lang="en-US" sz="2000" dirty="0"/>
          </a:p>
        </p:txBody>
      </p:sp>
      <p:sp>
        <p:nvSpPr>
          <p:cNvPr id="15" name="Slide Number Placeholder 16"/>
          <p:cNvSpPr>
            <a:spLocks noGrp="1"/>
          </p:cNvSpPr>
          <p:nvPr>
            <p:ph type="sldNum" sz="quarter" idx="16"/>
          </p:nvPr>
        </p:nvSpPr>
        <p:spPr>
          <a:xfrm>
            <a:off x="8489712" y="4776670"/>
            <a:ext cx="483541" cy="273844"/>
          </a:xfrm>
          <a:prstGeom prst="rect">
            <a:avLst/>
          </a:prstGeom>
        </p:spPr>
        <p:txBody>
          <a:bodyPr/>
          <a:lstStyle/>
          <a:p>
            <a:fld id="{115361AD-C39A-48EE-889B-5C82F5963D5C}" type="slidenum">
              <a:rPr lang="en-US" smtClean="0"/>
              <a:t>16</a:t>
            </a:fld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7200" y="431751"/>
            <a:ext cx="8229600" cy="857250"/>
          </a:xfrm>
        </p:spPr>
        <p:txBody>
          <a:bodyPr/>
          <a:lstStyle/>
          <a:p>
            <a:r>
              <a:rPr lang="en-US" dirty="0" smtClean="0"/>
              <a:t>Preparing for Disasters (</a:t>
            </a:r>
            <a:r>
              <a:rPr lang="en-US" dirty="0" err="1" smtClean="0"/>
              <a:t>UPenn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39379" y="1182079"/>
            <a:ext cx="8258628" cy="523220"/>
          </a:xfrm>
          <a:prstGeom prst="rect">
            <a:avLst/>
          </a:prstGeom>
          <a:solidFill>
            <a:srgbClr val="EA5709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chemeClr val="bg1"/>
                </a:solidFill>
              </a:rPr>
              <a:t>People are subject to three major biases</a:t>
            </a:r>
            <a:endParaRPr lang="en-US" sz="28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12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11290" y="1658936"/>
            <a:ext cx="7086600" cy="85725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Increasing organizational security maturity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824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Attacker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>
          <a:xfrm>
            <a:off x="8489712" y="4776670"/>
            <a:ext cx="483541" cy="273844"/>
          </a:xfrm>
          <a:prstGeom prst="rect">
            <a:avLst/>
          </a:prstGeom>
        </p:spPr>
        <p:txBody>
          <a:bodyPr/>
          <a:lstStyle/>
          <a:p>
            <a:fld id="{997B8F8D-117D-A44A-873B-EC495D4AC355}" type="slidenum">
              <a:rPr lang="en-US" smtClean="0"/>
              <a:pPr/>
              <a:t>18</a:t>
            </a:fld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746417396"/>
              </p:ext>
            </p:extLst>
          </p:nvPr>
        </p:nvGraphicFramePr>
        <p:xfrm>
          <a:off x="1424391" y="475294"/>
          <a:ext cx="6239151" cy="4451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96058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Defender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>
          <a:xfrm>
            <a:off x="8489712" y="4776670"/>
            <a:ext cx="483541" cy="273844"/>
          </a:xfrm>
          <a:prstGeom prst="rect">
            <a:avLst/>
          </a:prstGeom>
        </p:spPr>
        <p:txBody>
          <a:bodyPr/>
          <a:lstStyle/>
          <a:p>
            <a:fld id="{997B8F8D-117D-A44A-873B-EC495D4AC355}" type="slidenum">
              <a:rPr lang="en-US" smtClean="0"/>
              <a:pPr/>
              <a:t>19</a:t>
            </a:fld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850361074"/>
              </p:ext>
            </p:extLst>
          </p:nvPr>
        </p:nvGraphicFramePr>
        <p:xfrm>
          <a:off x="1424391" y="475294"/>
          <a:ext cx="6239151" cy="4451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171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11290" y="1658936"/>
            <a:ext cx="7086600" cy="85725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Financial Services</a:t>
            </a:r>
          </a:p>
          <a:p>
            <a:r>
              <a:rPr lang="en-US" dirty="0" smtClean="0"/>
              <a:t>Outlook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297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 and Planning Matrix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>
          <a:xfrm>
            <a:off x="8489712" y="4776670"/>
            <a:ext cx="483541" cy="273844"/>
          </a:xfrm>
          <a:prstGeom prst="rect">
            <a:avLst/>
          </a:prstGeom>
        </p:spPr>
        <p:txBody>
          <a:bodyPr/>
          <a:lstStyle/>
          <a:p>
            <a:fld id="{997B8F8D-117D-A44A-873B-EC495D4AC355}" type="slidenum">
              <a:rPr lang="en-US" smtClean="0"/>
              <a:pPr/>
              <a:t>20</a:t>
            </a:fld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1603830"/>
              </p:ext>
            </p:extLst>
          </p:nvPr>
        </p:nvGraphicFramePr>
        <p:xfrm>
          <a:off x="366484" y="1134835"/>
          <a:ext cx="8411032" cy="33224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01576"/>
                <a:gridCol w="1201576"/>
                <a:gridCol w="1043995"/>
                <a:gridCol w="1359157"/>
                <a:gridCol w="1201576"/>
                <a:gridCol w="1201576"/>
                <a:gridCol w="1201576"/>
              </a:tblGrid>
              <a:tr h="548670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Infiltration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Recon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Persistence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Lateral Movement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Mission Target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Maintain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</a:rPr>
                        <a:t> Presence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</a:tr>
              <a:tr h="54867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Prevent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4099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anchor="ctr"/>
                </a:tc>
              </a:tr>
              <a:tr h="54867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Detect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4099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anchor="ctr"/>
                </a:tc>
              </a:tr>
              <a:tr h="54867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Respond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4099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</a:tr>
              <a:tr h="54867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Remediate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4099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</a:tr>
              <a:tr h="54867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Clean Up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4099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1775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Strategic Security Planning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>
          <a:xfrm>
            <a:off x="8489712" y="4776670"/>
            <a:ext cx="483541" cy="273844"/>
          </a:xfrm>
          <a:prstGeom prst="rect">
            <a:avLst/>
          </a:prstGeom>
        </p:spPr>
        <p:txBody>
          <a:bodyPr/>
          <a:lstStyle/>
          <a:p>
            <a:fld id="{997B8F8D-117D-A44A-873B-EC495D4AC355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631380" y="1238759"/>
            <a:ext cx="7858332" cy="2254250"/>
          </a:xfrm>
        </p:spPr>
        <p:txBody>
          <a:bodyPr/>
          <a:lstStyle/>
          <a:p>
            <a:r>
              <a:rPr lang="en-US" dirty="0" smtClean="0"/>
              <a:t>Map your program</a:t>
            </a:r>
          </a:p>
          <a:p>
            <a:pPr lvl="1"/>
            <a:r>
              <a:rPr lang="en-US" dirty="0" smtClean="0"/>
              <a:t>Controls currently in place</a:t>
            </a:r>
          </a:p>
          <a:p>
            <a:pPr lvl="1"/>
            <a:r>
              <a:rPr lang="en-US" dirty="0" smtClean="0"/>
              <a:t>Future projects &amp; initiatives</a:t>
            </a:r>
          </a:p>
          <a:p>
            <a:pPr lvl="1"/>
            <a:r>
              <a:rPr lang="en-US" dirty="0" smtClean="0"/>
              <a:t>Policies and expectations</a:t>
            </a:r>
          </a:p>
          <a:p>
            <a:pPr lvl="1"/>
            <a:r>
              <a:rPr lang="en-US" dirty="0" smtClean="0"/>
              <a:t>Attacker-centric lens</a:t>
            </a:r>
          </a:p>
          <a:p>
            <a:r>
              <a:rPr lang="en-US" dirty="0" smtClean="0"/>
              <a:t>Measurements</a:t>
            </a:r>
          </a:p>
          <a:p>
            <a:pPr lvl="1"/>
            <a:r>
              <a:rPr lang="en-US" dirty="0" smtClean="0"/>
              <a:t>How effective is your investment strategy?</a:t>
            </a:r>
          </a:p>
          <a:p>
            <a:pPr lvl="1"/>
            <a:r>
              <a:rPr lang="en-US" dirty="0" smtClean="0"/>
              <a:t>Are your investments evenly distributed? (Most are highly invested in prevention)</a:t>
            </a:r>
          </a:p>
          <a:p>
            <a:r>
              <a:rPr lang="en-US" dirty="0" smtClean="0"/>
              <a:t>Use this as a decision making and communication mechanism</a:t>
            </a:r>
          </a:p>
          <a:p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2007" y="1106467"/>
            <a:ext cx="4449475" cy="1788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8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348834" y="1062766"/>
            <a:ext cx="571203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i="1" dirty="0" smtClean="0">
                <a:solidFill>
                  <a:schemeClr val="accent1"/>
                </a:solidFill>
              </a:rPr>
              <a:t>“If You Can’t Measure It, You Can’t Improve It”</a:t>
            </a:r>
            <a:endParaRPr lang="en-US" sz="5400" i="1" dirty="0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83869" y="3627345"/>
            <a:ext cx="3218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William Thomson, Lord Kelvin</a:t>
            </a:r>
            <a:endParaRPr lang="en-US" dirty="0"/>
          </a:p>
        </p:txBody>
      </p:sp>
      <p:pic>
        <p:nvPicPr>
          <p:cNvPr id="3076" name="Picture 4" descr="http://etc.usf.edu/clipart/600/667/kelvin_1_l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01" y="344901"/>
            <a:ext cx="3211035" cy="4084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0293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 pillars of security metrics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3931422" y="1543535"/>
            <a:ext cx="4915035" cy="2431802"/>
          </a:xfrm>
        </p:spPr>
        <p:txBody>
          <a:bodyPr/>
          <a:lstStyle/>
          <a:p>
            <a:pPr marL="731520" lvl="1" indent="-457200">
              <a:spcBef>
                <a:spcPts val="600"/>
              </a:spcBef>
              <a:buClr>
                <a:schemeClr val="accent5"/>
              </a:buClr>
              <a:buSzPct val="100000"/>
              <a:buFont typeface="+mj-lt"/>
              <a:buAutoNum type="arabicPeriod"/>
            </a:pPr>
            <a:r>
              <a:rPr lang="en-US" sz="2000" dirty="0" smtClean="0"/>
              <a:t>Communicate and drive performance improvement</a:t>
            </a:r>
          </a:p>
          <a:p>
            <a:pPr marL="731520" lvl="1" indent="-457200">
              <a:spcBef>
                <a:spcPts val="600"/>
              </a:spcBef>
              <a:buClr>
                <a:schemeClr val="accent5"/>
              </a:buClr>
              <a:buSzPct val="100000"/>
              <a:buFont typeface="+mj-lt"/>
              <a:buAutoNum type="arabicPeriod"/>
            </a:pPr>
            <a:r>
              <a:rPr lang="en-US" sz="2000" dirty="0" smtClean="0"/>
              <a:t>Measure the effectiveness of security controls</a:t>
            </a:r>
          </a:p>
          <a:p>
            <a:pPr marL="731520" lvl="1" indent="-457200">
              <a:spcBef>
                <a:spcPts val="600"/>
              </a:spcBef>
              <a:buClr>
                <a:schemeClr val="accent5"/>
              </a:buClr>
              <a:buSzPct val="100000"/>
              <a:buFont typeface="+mj-lt"/>
              <a:buAutoNum type="arabicPeriod"/>
            </a:pPr>
            <a:r>
              <a:rPr lang="en-US" sz="2000" dirty="0" smtClean="0"/>
              <a:t>Identify issues and set priorities</a:t>
            </a:r>
          </a:p>
          <a:p>
            <a:pPr marL="731520" lvl="1" indent="-457200">
              <a:spcBef>
                <a:spcPts val="600"/>
              </a:spcBef>
              <a:buClr>
                <a:schemeClr val="accent5"/>
              </a:buClr>
              <a:buSzPct val="100000"/>
              <a:buFont typeface="+mj-lt"/>
              <a:buAutoNum type="arabicPeriod"/>
            </a:pPr>
            <a:r>
              <a:rPr lang="en-US" sz="2000" dirty="0" smtClean="0"/>
              <a:t>Provide increased accountability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87384"/>
            <a:ext cx="3474222" cy="2607488"/>
          </a:xfrm>
          <a:prstGeom prst="rect">
            <a:avLst/>
          </a:prstGeom>
        </p:spPr>
      </p:pic>
      <p:sp>
        <p:nvSpPr>
          <p:cNvPr id="6" name="Slide Number Placeholder 3"/>
          <p:cNvSpPr>
            <a:spLocks noGrp="1"/>
          </p:cNvSpPr>
          <p:nvPr>
            <p:ph type="sldNum" sz="quarter" idx="16"/>
          </p:nvPr>
        </p:nvSpPr>
        <p:spPr>
          <a:xfrm>
            <a:off x="8489712" y="4776670"/>
            <a:ext cx="483541" cy="273844"/>
          </a:xfrm>
          <a:prstGeom prst="rect">
            <a:avLst/>
          </a:prstGeom>
        </p:spPr>
        <p:txBody>
          <a:bodyPr/>
          <a:lstStyle/>
          <a:p>
            <a:fld id="{3309AF58-E435-4B38-8763-FB5324146EE3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578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Metrics Mistakes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3362770"/>
            <a:ext cx="2743200" cy="16002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457200" y="1718747"/>
            <a:ext cx="3789848" cy="2845694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u="sng" dirty="0" smtClean="0">
                <a:solidFill>
                  <a:schemeClr val="accent5"/>
                </a:solidFill>
              </a:rPr>
              <a:t>Oops…</a:t>
            </a:r>
          </a:p>
          <a:p>
            <a:pPr marL="0" indent="0" algn="ctr">
              <a:buNone/>
            </a:pPr>
            <a:r>
              <a:rPr lang="en-US" dirty="0" smtClean="0"/>
              <a:t>Raw vulnerability counts</a:t>
            </a:r>
          </a:p>
          <a:p>
            <a:pPr marL="0" indent="0" algn="ctr">
              <a:buNone/>
            </a:pPr>
            <a:r>
              <a:rPr lang="en-US" dirty="0" smtClean="0"/>
              <a:t>Top-level enterprise totals</a:t>
            </a:r>
          </a:p>
          <a:p>
            <a:pPr marL="0" indent="0" algn="ctr">
              <a:buNone/>
            </a:pPr>
            <a:r>
              <a:rPr lang="en-US" dirty="0" smtClean="0"/>
              <a:t>Trending by vulnerability volume</a:t>
            </a:r>
          </a:p>
          <a:p>
            <a:pPr marL="0" indent="0" algn="ctr">
              <a:buNone/>
            </a:pPr>
            <a:r>
              <a:rPr lang="en-US" dirty="0" smtClean="0"/>
              <a:t>No clear call to action</a:t>
            </a:r>
          </a:p>
          <a:p>
            <a:pPr marL="365760" indent="-365760"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4896952" y="1723311"/>
            <a:ext cx="3789848" cy="2845694"/>
          </a:xfrm>
          <a:prstGeom prst="rect">
            <a:avLst/>
          </a:prstGeom>
        </p:spPr>
        <p:txBody>
          <a:bodyPr vert="horz" lIns="0" rIns="0"/>
          <a:lstStyle>
            <a:lvl1pPr marL="182880" indent="-182880" algn="l" defTabSz="457200" rtl="0" eaLnBrk="1" latinLnBrk="0" hangingPunct="1">
              <a:spcBef>
                <a:spcPts val="600"/>
              </a:spcBef>
              <a:buClr>
                <a:srgbClr val="BFD730"/>
              </a:buClr>
              <a:buSzPct val="150000"/>
              <a:buFont typeface="Arial"/>
              <a:buChar char="•"/>
              <a:defRPr sz="1800" kern="1200" cap="none">
                <a:solidFill>
                  <a:schemeClr val="tx1"/>
                </a:solidFill>
                <a:latin typeface="+mn-lt"/>
                <a:ea typeface="+mn-ea"/>
                <a:cs typeface="DINOT" panose="020B0504020101020102" pitchFamily="34" charset="0"/>
              </a:defRPr>
            </a:lvl1pPr>
            <a:lvl2pPr marL="457200" indent="-228600" algn="l" defTabSz="457200" rtl="0" eaLnBrk="1" latinLnBrk="0" hangingPunct="1">
              <a:spcBef>
                <a:spcPts val="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DINOT" panose="020B0504020101020102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u="sng" dirty="0" smtClean="0">
                <a:solidFill>
                  <a:schemeClr val="accent5"/>
                </a:solidFill>
              </a:rPr>
              <a:t>Better!</a:t>
            </a:r>
          </a:p>
          <a:p>
            <a:pPr marL="0" indent="0" algn="ctr">
              <a:buNone/>
            </a:pPr>
            <a:r>
              <a:rPr lang="en-US" dirty="0" smtClean="0"/>
              <a:t>Remediation policy compliance</a:t>
            </a:r>
          </a:p>
          <a:p>
            <a:pPr marL="0" indent="0" algn="ctr">
              <a:buNone/>
            </a:pPr>
            <a:r>
              <a:rPr lang="en-US" dirty="0" smtClean="0"/>
              <a:t>Numbers tied to business lines</a:t>
            </a:r>
          </a:p>
          <a:p>
            <a:pPr marL="0" indent="0" algn="ctr">
              <a:buNone/>
            </a:pPr>
            <a:r>
              <a:rPr lang="en-US" dirty="0" smtClean="0"/>
              <a:t>Trending by age of vulnerability</a:t>
            </a:r>
          </a:p>
          <a:p>
            <a:pPr marL="0" indent="0" algn="ctr">
              <a:buNone/>
            </a:pPr>
            <a:r>
              <a:rPr lang="en-US" dirty="0" smtClean="0"/>
              <a:t>Actionable intelligence</a:t>
            </a:r>
          </a:p>
          <a:p>
            <a:pPr marL="365760" indent="-365760"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80950" y="1104165"/>
            <a:ext cx="8205849" cy="40011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The same measurement, just presented differently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6"/>
          </p:nvPr>
        </p:nvSpPr>
        <p:spPr>
          <a:xfrm>
            <a:off x="8489712" y="4776670"/>
            <a:ext cx="483541" cy="273844"/>
          </a:xfrm>
          <a:prstGeom prst="rect">
            <a:avLst/>
          </a:prstGeom>
        </p:spPr>
        <p:txBody>
          <a:bodyPr/>
          <a:lstStyle/>
          <a:p>
            <a:fld id="{36C7ABF9-76DA-434C-8D8F-FA7358779C9F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91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Socializing Security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487398" y="1175658"/>
            <a:ext cx="8002314" cy="2254250"/>
          </a:xfrm>
        </p:spPr>
        <p:txBody>
          <a:bodyPr/>
          <a:lstStyle/>
          <a:p>
            <a:r>
              <a:rPr lang="en-US" i="1" dirty="0" smtClean="0"/>
              <a:t>Pen Testers</a:t>
            </a:r>
            <a:r>
              <a:rPr lang="en-US" dirty="0" smtClean="0"/>
              <a:t>: Planning, findings reports,                                        recommendations</a:t>
            </a:r>
          </a:p>
          <a:p>
            <a:r>
              <a:rPr lang="en-US" i="1" dirty="0" smtClean="0"/>
              <a:t>IR Teams</a:t>
            </a:r>
            <a:r>
              <a:rPr lang="en-US" dirty="0" smtClean="0"/>
              <a:t>: Real time reporting to management,                                   post mortem presentations, statistics</a:t>
            </a:r>
          </a:p>
          <a:p>
            <a:r>
              <a:rPr lang="en-US" i="1" dirty="0" err="1" smtClean="0"/>
              <a:t>Vuln</a:t>
            </a:r>
            <a:r>
              <a:rPr lang="en-US" i="1" dirty="0" smtClean="0"/>
              <a:t> Management Teams</a:t>
            </a:r>
            <a:r>
              <a:rPr lang="en-US" dirty="0" smtClean="0"/>
              <a:t>: Patching metrics,                            trending, recommended prioritizations</a:t>
            </a:r>
          </a:p>
          <a:p>
            <a:r>
              <a:rPr lang="en-US" i="1" dirty="0" smtClean="0"/>
              <a:t>Compliance</a:t>
            </a:r>
            <a:r>
              <a:rPr lang="en-US" dirty="0" smtClean="0"/>
              <a:t>: Risk assessments, controls designs</a:t>
            </a:r>
          </a:p>
          <a:p>
            <a:r>
              <a:rPr lang="en-US" i="1" dirty="0" smtClean="0"/>
              <a:t>Everyone</a:t>
            </a:r>
            <a:r>
              <a:rPr lang="en-US" dirty="0" smtClean="0"/>
              <a:t>: Quarterly planning and goals, status reports, </a:t>
            </a:r>
            <a:r>
              <a:rPr lang="en-US" dirty="0" err="1" smtClean="0"/>
              <a:t>townhalls</a:t>
            </a:r>
            <a:r>
              <a:rPr lang="en-US" dirty="0" smtClean="0"/>
              <a:t>, meetings with executives</a:t>
            </a:r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6"/>
          </p:nvPr>
        </p:nvSpPr>
        <p:spPr>
          <a:xfrm>
            <a:off x="8489712" y="4776670"/>
            <a:ext cx="483541" cy="273844"/>
          </a:xfrm>
          <a:prstGeom prst="rect">
            <a:avLst/>
          </a:prstGeom>
        </p:spPr>
        <p:txBody>
          <a:bodyPr/>
          <a:lstStyle/>
          <a:p>
            <a:fld id="{72A90FE1-A4A3-41BB-BEAD-86862E14063E}" type="slidenum">
              <a:rPr lang="en-US" smtClean="0"/>
              <a:t>25</a:t>
            </a:fld>
            <a:endParaRPr lang="en-US" dirty="0"/>
          </a:p>
        </p:txBody>
      </p:sp>
      <p:pic>
        <p:nvPicPr>
          <p:cNvPr id="2050" name="Picture 2" descr="http://pursuitwire.com/wp-content/uploads/2012/03/Super-Her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694" y="962454"/>
            <a:ext cx="2272090" cy="2140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267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Compliance: An outcome of security</a:t>
            </a: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41" b="6641"/>
          <a:stretch/>
        </p:blipFill>
        <p:spPr>
          <a:xfrm>
            <a:off x="659955" y="1633540"/>
            <a:ext cx="1828800" cy="1928740"/>
          </a:xfrm>
        </p:spPr>
      </p:pic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3063684" y="1715153"/>
            <a:ext cx="5797296" cy="2254250"/>
          </a:xfrm>
        </p:spPr>
        <p:txBody>
          <a:bodyPr/>
          <a:lstStyle/>
          <a:p>
            <a:r>
              <a:rPr lang="en-US" dirty="0" smtClean="0"/>
              <a:t>Compliance should be the minimum benchmark</a:t>
            </a:r>
          </a:p>
          <a:p>
            <a:r>
              <a:rPr lang="en-US" dirty="0" smtClean="0"/>
              <a:t>Start with security best practices and the NIST Cyber Security Framework</a:t>
            </a:r>
          </a:p>
          <a:p>
            <a:r>
              <a:rPr lang="en-US" dirty="0" smtClean="0"/>
              <a:t>Continuously monitor, communicate, and collaborate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084" y="2078101"/>
            <a:ext cx="1371600" cy="1371600"/>
          </a:xfrm>
          <a:prstGeom prst="rect">
            <a:avLst/>
          </a:prstGeom>
        </p:spPr>
      </p:pic>
      <p:sp>
        <p:nvSpPr>
          <p:cNvPr id="8" name="Slide Number Placeholder 3"/>
          <p:cNvSpPr>
            <a:spLocks noGrp="1"/>
          </p:cNvSpPr>
          <p:nvPr>
            <p:ph type="sldNum" sz="quarter" idx="16"/>
          </p:nvPr>
        </p:nvSpPr>
        <p:spPr>
          <a:xfrm>
            <a:off x="8489712" y="4776670"/>
            <a:ext cx="483541" cy="273844"/>
          </a:xfrm>
          <a:prstGeom prst="rect">
            <a:avLst/>
          </a:prstGeom>
        </p:spPr>
        <p:txBody>
          <a:bodyPr/>
          <a:lstStyle/>
          <a:p>
            <a:fld id="{72A90FE1-A4A3-41BB-BEAD-86862E14063E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60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Meaningful Partnerships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6"/>
          </p:nvPr>
        </p:nvSpPr>
        <p:spPr>
          <a:xfrm>
            <a:off x="8489712" y="4776670"/>
            <a:ext cx="483541" cy="273844"/>
          </a:xfrm>
          <a:prstGeom prst="rect">
            <a:avLst/>
          </a:prstGeom>
        </p:spPr>
        <p:txBody>
          <a:bodyPr/>
          <a:lstStyle/>
          <a:p>
            <a:fld id="{997B8F8D-117D-A44A-873B-EC495D4AC355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457200" y="1289001"/>
            <a:ext cx="6553200" cy="3425484"/>
          </a:xfrm>
        </p:spPr>
        <p:txBody>
          <a:bodyPr/>
          <a:lstStyle/>
          <a:p>
            <a:r>
              <a:rPr lang="en-US" dirty="0" smtClean="0"/>
              <a:t>You don’t need to design and build it alone!</a:t>
            </a:r>
          </a:p>
          <a:p>
            <a:r>
              <a:rPr lang="en-US" dirty="0" smtClean="0"/>
              <a:t>Leverage the experts where it matters:</a:t>
            </a:r>
          </a:p>
          <a:p>
            <a:pPr lvl="1"/>
            <a:r>
              <a:rPr lang="en-US" dirty="0" smtClean="0"/>
              <a:t>IR retainers</a:t>
            </a:r>
          </a:p>
          <a:p>
            <a:pPr lvl="1"/>
            <a:r>
              <a:rPr lang="en-US" dirty="0" smtClean="0"/>
              <a:t>Program development assistance</a:t>
            </a:r>
          </a:p>
          <a:p>
            <a:pPr lvl="1"/>
            <a:r>
              <a:rPr lang="en-US" dirty="0" smtClean="0"/>
              <a:t>Threat simulations</a:t>
            </a:r>
          </a:p>
          <a:p>
            <a:pPr lvl="1"/>
            <a:r>
              <a:rPr lang="en-US" dirty="0" smtClean="0"/>
              <a:t>Advisory services</a:t>
            </a:r>
          </a:p>
          <a:p>
            <a:pPr lvl="1"/>
            <a:r>
              <a:rPr lang="en-US" dirty="0" smtClean="0"/>
              <a:t>Managed services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3380" y="1638300"/>
            <a:ext cx="3352800" cy="2080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9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11290" y="1658936"/>
            <a:ext cx="7086600" cy="85725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Rapid7 Solutions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268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4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Rapid7’s Innovative Solutions</a:t>
            </a:r>
            <a:endParaRPr lang="en-US" dirty="0"/>
          </a:p>
        </p:txBody>
      </p:sp>
      <p:sp>
        <p:nvSpPr>
          <p:cNvPr id="46" name="Slide Number Placeholder 4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97B8F8D-117D-A44A-873B-EC495D4AC355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88" name="Freeform 10"/>
          <p:cNvSpPr>
            <a:spLocks/>
          </p:cNvSpPr>
          <p:nvPr/>
        </p:nvSpPr>
        <p:spPr bwMode="auto">
          <a:xfrm>
            <a:off x="3442762" y="1488092"/>
            <a:ext cx="2252059" cy="851297"/>
          </a:xfrm>
          <a:custGeom>
            <a:avLst/>
            <a:gdLst>
              <a:gd name="T0" fmla="*/ 1689 w 1891"/>
              <a:gd name="T1" fmla="*/ 0 h 715"/>
              <a:gd name="T2" fmla="*/ 0 w 1891"/>
              <a:gd name="T3" fmla="*/ 0 h 715"/>
              <a:gd name="T4" fmla="*/ 0 w 1891"/>
              <a:gd name="T5" fmla="*/ 715 h 715"/>
              <a:gd name="T6" fmla="*/ 1891 w 1891"/>
              <a:gd name="T7" fmla="*/ 715 h 715"/>
              <a:gd name="T8" fmla="*/ 1891 w 1891"/>
              <a:gd name="T9" fmla="*/ 232 h 715"/>
              <a:gd name="T10" fmla="*/ 1689 w 1891"/>
              <a:gd name="T11" fmla="*/ 0 h 7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891" h="715">
                <a:moveTo>
                  <a:pt x="1689" y="0"/>
                </a:moveTo>
                <a:lnTo>
                  <a:pt x="0" y="0"/>
                </a:lnTo>
                <a:lnTo>
                  <a:pt x="0" y="715"/>
                </a:lnTo>
                <a:lnTo>
                  <a:pt x="1891" y="715"/>
                </a:lnTo>
                <a:lnTo>
                  <a:pt x="1891" y="232"/>
                </a:lnTo>
                <a:lnTo>
                  <a:pt x="1689" y="0"/>
                </a:lnTo>
                <a:close/>
              </a:path>
            </a:pathLst>
          </a:custGeom>
          <a:solidFill>
            <a:srgbClr val="3F99D4"/>
          </a:solidFill>
          <a:ln>
            <a:noFill/>
          </a:ln>
        </p:spPr>
        <p:txBody>
          <a:bodyPr vert="horz" wrap="square" lIns="68589" tIns="34295" rIns="68589" bIns="34295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Freeform 11"/>
          <p:cNvSpPr>
            <a:spLocks/>
          </p:cNvSpPr>
          <p:nvPr/>
        </p:nvSpPr>
        <p:spPr bwMode="auto">
          <a:xfrm>
            <a:off x="1134730" y="1488092"/>
            <a:ext cx="2265159" cy="858441"/>
          </a:xfrm>
          <a:custGeom>
            <a:avLst/>
            <a:gdLst>
              <a:gd name="T0" fmla="*/ 1698 w 1902"/>
              <a:gd name="T1" fmla="*/ 0 h 721"/>
              <a:gd name="T2" fmla="*/ 0 w 1902"/>
              <a:gd name="T3" fmla="*/ 0 h 721"/>
              <a:gd name="T4" fmla="*/ 0 w 1902"/>
              <a:gd name="T5" fmla="*/ 721 h 721"/>
              <a:gd name="T6" fmla="*/ 1902 w 1902"/>
              <a:gd name="T7" fmla="*/ 721 h 721"/>
              <a:gd name="T8" fmla="*/ 1902 w 1902"/>
              <a:gd name="T9" fmla="*/ 232 h 721"/>
              <a:gd name="T10" fmla="*/ 1698 w 1902"/>
              <a:gd name="T11" fmla="*/ 0 h 7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02" h="721">
                <a:moveTo>
                  <a:pt x="1698" y="0"/>
                </a:moveTo>
                <a:lnTo>
                  <a:pt x="0" y="0"/>
                </a:lnTo>
                <a:lnTo>
                  <a:pt x="0" y="721"/>
                </a:lnTo>
                <a:lnTo>
                  <a:pt x="1902" y="721"/>
                </a:lnTo>
                <a:lnTo>
                  <a:pt x="1902" y="232"/>
                </a:lnTo>
                <a:lnTo>
                  <a:pt x="1698" y="0"/>
                </a:lnTo>
                <a:close/>
              </a:path>
            </a:pathLst>
          </a:custGeom>
          <a:solidFill>
            <a:srgbClr val="F8A531"/>
          </a:solidFill>
          <a:ln>
            <a:noFill/>
          </a:ln>
        </p:spPr>
        <p:txBody>
          <a:bodyPr vert="horz" wrap="square" lIns="68589" tIns="34295" rIns="68589" bIns="34295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Rectangle 12"/>
          <p:cNvSpPr>
            <a:spLocks noChangeArrowheads="1"/>
          </p:cNvSpPr>
          <p:nvPr/>
        </p:nvSpPr>
        <p:spPr bwMode="auto">
          <a:xfrm>
            <a:off x="1134730" y="2339390"/>
            <a:ext cx="2265159" cy="187880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68589" tIns="34295" rIns="68589" bIns="34295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Freeform 13"/>
          <p:cNvSpPr>
            <a:spLocks/>
          </p:cNvSpPr>
          <p:nvPr/>
        </p:nvSpPr>
        <p:spPr bwMode="auto">
          <a:xfrm>
            <a:off x="5737694" y="1488092"/>
            <a:ext cx="2249677" cy="1038225"/>
          </a:xfrm>
          <a:custGeom>
            <a:avLst/>
            <a:gdLst>
              <a:gd name="T0" fmla="*/ 1685 w 1889"/>
              <a:gd name="T1" fmla="*/ 0 h 872"/>
              <a:gd name="T2" fmla="*/ 0 w 1889"/>
              <a:gd name="T3" fmla="*/ 0 h 872"/>
              <a:gd name="T4" fmla="*/ 0 w 1889"/>
              <a:gd name="T5" fmla="*/ 872 h 872"/>
              <a:gd name="T6" fmla="*/ 1889 w 1889"/>
              <a:gd name="T7" fmla="*/ 872 h 872"/>
              <a:gd name="T8" fmla="*/ 1889 w 1889"/>
              <a:gd name="T9" fmla="*/ 232 h 872"/>
              <a:gd name="T10" fmla="*/ 1685 w 1889"/>
              <a:gd name="T11" fmla="*/ 0 h 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889" h="872">
                <a:moveTo>
                  <a:pt x="1685" y="0"/>
                </a:moveTo>
                <a:lnTo>
                  <a:pt x="0" y="0"/>
                </a:lnTo>
                <a:lnTo>
                  <a:pt x="0" y="872"/>
                </a:lnTo>
                <a:lnTo>
                  <a:pt x="1889" y="872"/>
                </a:lnTo>
                <a:lnTo>
                  <a:pt x="1889" y="232"/>
                </a:lnTo>
                <a:lnTo>
                  <a:pt x="1685" y="0"/>
                </a:lnTo>
                <a:close/>
              </a:path>
            </a:pathLst>
          </a:custGeom>
          <a:solidFill>
            <a:srgbClr val="B41E8E"/>
          </a:solidFill>
          <a:ln>
            <a:noFill/>
          </a:ln>
        </p:spPr>
        <p:txBody>
          <a:bodyPr vert="horz" wrap="square" lIns="68589" tIns="34295" rIns="68589" bIns="34295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Rectangle 15"/>
          <p:cNvSpPr>
            <a:spLocks noChangeArrowheads="1"/>
          </p:cNvSpPr>
          <p:nvPr/>
        </p:nvSpPr>
        <p:spPr bwMode="auto">
          <a:xfrm>
            <a:off x="5737694" y="2339390"/>
            <a:ext cx="2249677" cy="187880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68589" tIns="34295" rIns="68589" bIns="34295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Rectangle 16"/>
          <p:cNvSpPr>
            <a:spLocks noChangeArrowheads="1"/>
          </p:cNvSpPr>
          <p:nvPr/>
        </p:nvSpPr>
        <p:spPr bwMode="auto">
          <a:xfrm>
            <a:off x="3442762" y="2339390"/>
            <a:ext cx="2249677" cy="187880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68589" tIns="34295" rIns="68589" bIns="34295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Oval 17"/>
          <p:cNvSpPr>
            <a:spLocks noChangeArrowheads="1"/>
          </p:cNvSpPr>
          <p:nvPr/>
        </p:nvSpPr>
        <p:spPr bwMode="auto">
          <a:xfrm>
            <a:off x="2071997" y="1333310"/>
            <a:ext cx="307261" cy="309563"/>
          </a:xfrm>
          <a:prstGeom prst="ellipse">
            <a:avLst/>
          </a:prstGeom>
          <a:solidFill>
            <a:srgbClr val="767676">
              <a:lumMod val="50000"/>
            </a:srgbClr>
          </a:solidFill>
          <a:ln w="381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8589" tIns="34295" rIns="68589" bIns="3429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ヒラギノ角ゴ Pro W3" pitchFamily="28" charset="-128"/>
              <a:cs typeface="Arial" panose="020B0604020202020204" pitchFamily="34" charset="0"/>
            </a:endParaRPr>
          </a:p>
        </p:txBody>
      </p:sp>
      <p:sp>
        <p:nvSpPr>
          <p:cNvPr id="95" name="Oval 19"/>
          <p:cNvSpPr>
            <a:spLocks noChangeArrowheads="1"/>
          </p:cNvSpPr>
          <p:nvPr/>
        </p:nvSpPr>
        <p:spPr bwMode="auto">
          <a:xfrm>
            <a:off x="4413375" y="1333310"/>
            <a:ext cx="308453" cy="309563"/>
          </a:xfrm>
          <a:prstGeom prst="ellipse">
            <a:avLst/>
          </a:prstGeom>
          <a:solidFill>
            <a:srgbClr val="767676">
              <a:lumMod val="50000"/>
            </a:srgbClr>
          </a:solidFill>
          <a:ln w="381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8589" tIns="34295" rIns="68589" bIns="3429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ヒラギノ角ゴ Pro W3" pitchFamily="28" charset="-128"/>
              <a:cs typeface="Arial" panose="020B0604020202020204" pitchFamily="34" charset="0"/>
            </a:endParaRPr>
          </a:p>
        </p:txBody>
      </p:sp>
      <p:sp>
        <p:nvSpPr>
          <p:cNvPr id="96" name="Oval 20"/>
          <p:cNvSpPr>
            <a:spLocks noChangeArrowheads="1"/>
          </p:cNvSpPr>
          <p:nvPr/>
        </p:nvSpPr>
        <p:spPr bwMode="auto">
          <a:xfrm>
            <a:off x="6728553" y="1333310"/>
            <a:ext cx="307261" cy="309563"/>
          </a:xfrm>
          <a:prstGeom prst="ellipse">
            <a:avLst/>
          </a:prstGeom>
          <a:solidFill>
            <a:srgbClr val="767676">
              <a:lumMod val="50000"/>
            </a:srgbClr>
          </a:solidFill>
          <a:ln w="381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8589" tIns="34295" rIns="68589" bIns="3429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ヒラギノ角ゴ Pro W3" pitchFamily="28" charset="-128"/>
              <a:cs typeface="Arial" panose="020B0604020202020204" pitchFamily="34" charset="0"/>
            </a:endParaRPr>
          </a:p>
        </p:txBody>
      </p:sp>
      <p:sp>
        <p:nvSpPr>
          <p:cNvPr id="97" name="Rectangle 23"/>
          <p:cNvSpPr>
            <a:spLocks noChangeArrowheads="1"/>
          </p:cNvSpPr>
          <p:nvPr/>
        </p:nvSpPr>
        <p:spPr bwMode="auto">
          <a:xfrm>
            <a:off x="1134730" y="2339390"/>
            <a:ext cx="2265158" cy="260747"/>
          </a:xfrm>
          <a:prstGeom prst="rect">
            <a:avLst/>
          </a:prstGeom>
          <a:solidFill>
            <a:srgbClr val="FFFFFF">
              <a:lumMod val="85000"/>
            </a:srgbClr>
          </a:solidFill>
          <a:ln>
            <a:noFill/>
          </a:ln>
        </p:spPr>
        <p:txBody>
          <a:bodyPr vert="horz" wrap="square" lIns="68589" tIns="34295" rIns="68589" bIns="34295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" name="Line 18"/>
          <p:cNvSpPr>
            <a:spLocks noChangeShapeType="1"/>
          </p:cNvSpPr>
          <p:nvPr/>
        </p:nvSpPr>
        <p:spPr bwMode="auto">
          <a:xfrm>
            <a:off x="2226818" y="1127333"/>
            <a:ext cx="0" cy="420291"/>
          </a:xfrm>
          <a:prstGeom prst="line">
            <a:avLst/>
          </a:prstGeom>
          <a:noFill/>
          <a:ln w="38100" cap="flat">
            <a:solidFill>
              <a:srgbClr val="767676">
                <a:lumMod val="50000"/>
              </a:srgb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9" tIns="34295" rIns="68589" bIns="34295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Line 21"/>
          <p:cNvSpPr>
            <a:spLocks noChangeShapeType="1"/>
          </p:cNvSpPr>
          <p:nvPr/>
        </p:nvSpPr>
        <p:spPr bwMode="auto">
          <a:xfrm>
            <a:off x="4568196" y="1127333"/>
            <a:ext cx="0" cy="420291"/>
          </a:xfrm>
          <a:prstGeom prst="line">
            <a:avLst/>
          </a:prstGeom>
          <a:noFill/>
          <a:ln w="38100" cap="flat">
            <a:solidFill>
              <a:srgbClr val="767676">
                <a:lumMod val="50000"/>
              </a:srgb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9" tIns="34295" rIns="68589" bIns="34295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Line 22"/>
          <p:cNvSpPr>
            <a:spLocks noChangeShapeType="1"/>
          </p:cNvSpPr>
          <p:nvPr/>
        </p:nvSpPr>
        <p:spPr bwMode="auto">
          <a:xfrm>
            <a:off x="6880992" y="1127333"/>
            <a:ext cx="0" cy="420291"/>
          </a:xfrm>
          <a:prstGeom prst="line">
            <a:avLst/>
          </a:prstGeom>
          <a:noFill/>
          <a:ln w="38100" cap="flat">
            <a:solidFill>
              <a:srgbClr val="767676">
                <a:lumMod val="50000"/>
              </a:srgb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9" tIns="34295" rIns="68589" bIns="34295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1134730" y="1709267"/>
            <a:ext cx="2192778" cy="540158"/>
          </a:xfrm>
          <a:prstGeom prst="rect">
            <a:avLst/>
          </a:prstGeom>
        </p:spPr>
        <p:txBody>
          <a:bodyPr wrap="square" lIns="68589" tIns="34295" rIns="68589" bIns="34295">
            <a:spAutoFit/>
          </a:bodyPr>
          <a:lstStyle/>
          <a:p>
            <a:pPr algn="ctr" defTabSz="91440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1700" kern="0" dirty="0">
                <a:solidFill>
                  <a:schemeClr val="bg1"/>
                </a:solidFill>
                <a:latin typeface="Arial" panose="020B0604020202020204" pitchFamily="34" charset="0"/>
                <a:ea typeface="ヒラギノ角ゴ Pro W3" pitchFamily="28" charset="-128"/>
                <a:cs typeface="Arial" panose="020B0604020202020204" pitchFamily="34" charset="0"/>
              </a:rPr>
              <a:t>Threat  Exposure  </a:t>
            </a:r>
            <a:br>
              <a:rPr lang="en-US" sz="1700" kern="0" dirty="0">
                <a:solidFill>
                  <a:schemeClr val="bg1"/>
                </a:solidFill>
                <a:latin typeface="Arial" panose="020B0604020202020204" pitchFamily="34" charset="0"/>
                <a:ea typeface="ヒラギノ角ゴ Pro W3" pitchFamily="28" charset="-128"/>
                <a:cs typeface="Arial" panose="020B0604020202020204" pitchFamily="34" charset="0"/>
              </a:rPr>
            </a:br>
            <a:r>
              <a:rPr lang="en-US" sz="1700" kern="0" dirty="0">
                <a:solidFill>
                  <a:schemeClr val="bg1"/>
                </a:solidFill>
                <a:latin typeface="Arial" panose="020B0604020202020204" pitchFamily="34" charset="0"/>
                <a:ea typeface="ヒラギノ角ゴ Pro W3" pitchFamily="28" charset="-128"/>
                <a:cs typeface="Arial" panose="020B0604020202020204" pitchFamily="34" charset="0"/>
              </a:rPr>
              <a:t>Management</a:t>
            </a:r>
          </a:p>
        </p:txBody>
      </p:sp>
      <p:sp>
        <p:nvSpPr>
          <p:cNvPr id="102" name="Rectangle 101"/>
          <p:cNvSpPr/>
          <p:nvPr/>
        </p:nvSpPr>
        <p:spPr>
          <a:xfrm>
            <a:off x="3442762" y="1709267"/>
            <a:ext cx="2192778" cy="540158"/>
          </a:xfrm>
          <a:prstGeom prst="rect">
            <a:avLst/>
          </a:prstGeom>
        </p:spPr>
        <p:txBody>
          <a:bodyPr wrap="square" lIns="68589" tIns="34295" rIns="68589" bIns="34295">
            <a:spAutoFit/>
          </a:bodyPr>
          <a:lstStyle/>
          <a:p>
            <a:pPr algn="ctr" defTabSz="91440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1700" kern="0" dirty="0">
                <a:solidFill>
                  <a:schemeClr val="bg1"/>
                </a:solidFill>
                <a:latin typeface="Arial" panose="020B0604020202020204" pitchFamily="34" charset="0"/>
                <a:ea typeface="ヒラギノ角ゴ Pro W3" pitchFamily="28" charset="-128"/>
                <a:cs typeface="Arial" panose="020B0604020202020204" pitchFamily="34" charset="0"/>
              </a:rPr>
              <a:t>Incident Detection </a:t>
            </a:r>
            <a:br>
              <a:rPr lang="en-US" sz="1700" kern="0" dirty="0">
                <a:solidFill>
                  <a:schemeClr val="bg1"/>
                </a:solidFill>
                <a:latin typeface="Arial" panose="020B0604020202020204" pitchFamily="34" charset="0"/>
                <a:ea typeface="ヒラギノ角ゴ Pro W3" pitchFamily="28" charset="-128"/>
                <a:cs typeface="Arial" panose="020B0604020202020204" pitchFamily="34" charset="0"/>
              </a:rPr>
            </a:br>
            <a:r>
              <a:rPr lang="en-US" sz="1700" kern="0" dirty="0">
                <a:solidFill>
                  <a:schemeClr val="bg1"/>
                </a:solidFill>
                <a:latin typeface="Arial" panose="020B0604020202020204" pitchFamily="34" charset="0"/>
                <a:ea typeface="ヒラギノ角ゴ Pro W3" pitchFamily="28" charset="-128"/>
                <a:cs typeface="Arial" panose="020B0604020202020204" pitchFamily="34" charset="0"/>
              </a:rPr>
              <a:t>&amp; Response</a:t>
            </a:r>
          </a:p>
        </p:txBody>
      </p:sp>
      <p:sp>
        <p:nvSpPr>
          <p:cNvPr id="103" name="Rectangle 102"/>
          <p:cNvSpPr/>
          <p:nvPr/>
        </p:nvSpPr>
        <p:spPr>
          <a:xfrm>
            <a:off x="5737694" y="1709267"/>
            <a:ext cx="2192778" cy="540158"/>
          </a:xfrm>
          <a:prstGeom prst="rect">
            <a:avLst/>
          </a:prstGeom>
        </p:spPr>
        <p:txBody>
          <a:bodyPr wrap="square" lIns="68589" tIns="34295" rIns="68589" bIns="34295">
            <a:spAutoFit/>
          </a:bodyPr>
          <a:lstStyle/>
          <a:p>
            <a:pPr algn="ctr" defTabSz="91440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1700" kern="0" dirty="0">
                <a:solidFill>
                  <a:schemeClr val="bg1"/>
                </a:solidFill>
                <a:latin typeface="Arial" panose="020B0604020202020204" pitchFamily="34" charset="0"/>
                <a:ea typeface="ヒラギノ角ゴ Pro W3" pitchFamily="28" charset="-128"/>
                <a:cs typeface="Arial" panose="020B0604020202020204" pitchFamily="34" charset="0"/>
              </a:rPr>
              <a:t>Security Advisory </a:t>
            </a:r>
            <a:br>
              <a:rPr lang="en-US" sz="1700" kern="0" dirty="0">
                <a:solidFill>
                  <a:schemeClr val="bg1"/>
                </a:solidFill>
                <a:latin typeface="Arial" panose="020B0604020202020204" pitchFamily="34" charset="0"/>
                <a:ea typeface="ヒラギノ角ゴ Pro W3" pitchFamily="28" charset="-128"/>
                <a:cs typeface="Arial" panose="020B0604020202020204" pitchFamily="34" charset="0"/>
              </a:rPr>
            </a:br>
            <a:r>
              <a:rPr lang="en-US" sz="1700" kern="0" dirty="0">
                <a:solidFill>
                  <a:schemeClr val="bg1"/>
                </a:solidFill>
                <a:latin typeface="Arial" panose="020B0604020202020204" pitchFamily="34" charset="0"/>
                <a:ea typeface="ヒラギノ角ゴ Pro W3" pitchFamily="28" charset="-128"/>
                <a:cs typeface="Arial" panose="020B0604020202020204" pitchFamily="34" charset="0"/>
              </a:rPr>
              <a:t>Services</a:t>
            </a:r>
          </a:p>
        </p:txBody>
      </p:sp>
      <p:sp>
        <p:nvSpPr>
          <p:cNvPr id="104" name="Rectangle 103"/>
          <p:cNvSpPr/>
          <p:nvPr/>
        </p:nvSpPr>
        <p:spPr bwMode="auto">
          <a:xfrm>
            <a:off x="1134730" y="2247074"/>
            <a:ext cx="2265158" cy="458390"/>
          </a:xfrm>
          <a:prstGeom prst="rect">
            <a:avLst/>
          </a:prstGeom>
          <a:noFill/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8589" tIns="34295" rIns="68589" bIns="34295" anchor="ctr"/>
          <a:lstStyle/>
          <a:p>
            <a:pPr algn="ctr" defTabSz="91440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100" dirty="0">
                <a:solidFill>
                  <a:srgbClr val="767676">
                    <a:lumMod val="50000"/>
                  </a:srgbClr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rPr>
              <a:t>Reduce </a:t>
            </a:r>
            <a:r>
              <a:rPr lang="en-US" sz="1100" dirty="0" smtClean="0">
                <a:solidFill>
                  <a:srgbClr val="767676">
                    <a:lumMod val="50000"/>
                  </a:srgbClr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rPr>
              <a:t>Your </a:t>
            </a:r>
            <a:r>
              <a:rPr lang="en-US" sz="1100" dirty="0">
                <a:solidFill>
                  <a:srgbClr val="767676">
                    <a:lumMod val="50000"/>
                  </a:srgbClr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rPr>
              <a:t>R</a:t>
            </a:r>
            <a:r>
              <a:rPr lang="en-US" sz="1100" dirty="0" smtClean="0">
                <a:solidFill>
                  <a:srgbClr val="767676">
                    <a:lumMod val="50000"/>
                  </a:srgbClr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rPr>
              <a:t>isk </a:t>
            </a:r>
            <a:r>
              <a:rPr lang="en-US" sz="1100" dirty="0">
                <a:solidFill>
                  <a:srgbClr val="767676">
                    <a:lumMod val="50000"/>
                  </a:srgbClr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rPr>
              <a:t>of a </a:t>
            </a:r>
            <a:r>
              <a:rPr lang="en-US" sz="1100" dirty="0" smtClean="0">
                <a:solidFill>
                  <a:srgbClr val="767676">
                    <a:lumMod val="50000"/>
                  </a:srgbClr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rPr>
              <a:t>Breach</a:t>
            </a:r>
            <a:endParaRPr lang="en-US" sz="1100" dirty="0">
              <a:solidFill>
                <a:srgbClr val="767676">
                  <a:lumMod val="50000"/>
                </a:srgbClr>
              </a:solidFill>
              <a:latin typeface="Arial" panose="020B0604020202020204" pitchFamily="34" charset="0"/>
              <a:ea typeface="ヒラギノ角ゴ Pro W3" charset="0"/>
              <a:cs typeface="Arial" panose="020B0604020202020204" pitchFamily="34" charset="0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1134730" y="2795657"/>
            <a:ext cx="2265158" cy="401659"/>
          </a:xfrm>
          <a:prstGeom prst="rect">
            <a:avLst/>
          </a:prstGeom>
        </p:spPr>
        <p:txBody>
          <a:bodyPr wrap="square" lIns="68589" tIns="34295" rIns="68589" bIns="34295">
            <a:spAutoFit/>
          </a:bodyPr>
          <a:lstStyle/>
          <a:p>
            <a:pPr algn="ctr" defTabSz="91440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1200" kern="0" dirty="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28" charset="-128"/>
                <a:cs typeface="Arial" panose="020B0604020202020204" pitchFamily="34" charset="0"/>
              </a:rPr>
              <a:t>VULNERABILITY MANAGEMENT</a:t>
            </a:r>
          </a:p>
        </p:txBody>
      </p:sp>
      <p:sp>
        <p:nvSpPr>
          <p:cNvPr id="106" name="Rectangle 105"/>
          <p:cNvSpPr/>
          <p:nvPr/>
        </p:nvSpPr>
        <p:spPr>
          <a:xfrm>
            <a:off x="3446450" y="2945491"/>
            <a:ext cx="2254209" cy="235459"/>
          </a:xfrm>
          <a:prstGeom prst="rect">
            <a:avLst/>
          </a:prstGeom>
        </p:spPr>
        <p:txBody>
          <a:bodyPr wrap="square" lIns="68589" tIns="34295" rIns="68589" bIns="34295">
            <a:spAutoFit/>
          </a:bodyPr>
          <a:lstStyle/>
          <a:p>
            <a:pPr algn="ctr" defTabSz="91440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1200" kern="0" dirty="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28" charset="-128"/>
                <a:cs typeface="Arial" panose="020B0604020202020204" pitchFamily="34" charset="0"/>
              </a:rPr>
              <a:t>INTRUDER ANALYTICS</a:t>
            </a:r>
          </a:p>
        </p:txBody>
      </p:sp>
      <p:sp>
        <p:nvSpPr>
          <p:cNvPr id="107" name="Rectangle 106"/>
          <p:cNvSpPr/>
          <p:nvPr/>
        </p:nvSpPr>
        <p:spPr>
          <a:xfrm>
            <a:off x="5729474" y="2954875"/>
            <a:ext cx="2254209" cy="235459"/>
          </a:xfrm>
          <a:prstGeom prst="rect">
            <a:avLst/>
          </a:prstGeom>
        </p:spPr>
        <p:txBody>
          <a:bodyPr wrap="square" lIns="68589" tIns="34295" rIns="68589" bIns="34295">
            <a:spAutoFit/>
          </a:bodyPr>
          <a:lstStyle/>
          <a:p>
            <a:pPr algn="ctr" defTabSz="91440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1200" kern="0" dirty="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28" charset="-128"/>
                <a:cs typeface="Arial" panose="020B0604020202020204" pitchFamily="34" charset="0"/>
              </a:rPr>
              <a:t>SECURITY ASSESSMENT</a:t>
            </a:r>
          </a:p>
        </p:txBody>
      </p:sp>
      <p:sp>
        <p:nvSpPr>
          <p:cNvPr id="108" name="Rectangle 107"/>
          <p:cNvSpPr/>
          <p:nvPr/>
        </p:nvSpPr>
        <p:spPr>
          <a:xfrm>
            <a:off x="1134730" y="3797970"/>
            <a:ext cx="2265158" cy="235459"/>
          </a:xfrm>
          <a:prstGeom prst="rect">
            <a:avLst/>
          </a:prstGeom>
        </p:spPr>
        <p:txBody>
          <a:bodyPr wrap="square" lIns="68589" tIns="34295" rIns="68589" bIns="34295">
            <a:spAutoFit/>
          </a:bodyPr>
          <a:lstStyle/>
          <a:p>
            <a:pPr algn="ctr" defTabSz="91440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1200" kern="0" dirty="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28" charset="-128"/>
                <a:cs typeface="Arial" panose="020B0604020202020204" pitchFamily="34" charset="0"/>
              </a:rPr>
              <a:t>ATTACK SIMULATION </a:t>
            </a:r>
          </a:p>
        </p:txBody>
      </p:sp>
      <p:sp>
        <p:nvSpPr>
          <p:cNvPr id="109" name="Rectangle 108"/>
          <p:cNvSpPr/>
          <p:nvPr/>
        </p:nvSpPr>
        <p:spPr>
          <a:xfrm>
            <a:off x="3434542" y="3444325"/>
            <a:ext cx="2254209" cy="401659"/>
          </a:xfrm>
          <a:prstGeom prst="rect">
            <a:avLst/>
          </a:prstGeom>
        </p:spPr>
        <p:txBody>
          <a:bodyPr wrap="square" lIns="68589" tIns="34295" rIns="68589" bIns="34295">
            <a:spAutoFit/>
          </a:bodyPr>
          <a:lstStyle/>
          <a:p>
            <a:pPr algn="ctr" defTabSz="91440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1200" kern="0" dirty="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28" charset="-128"/>
                <a:cs typeface="Arial" panose="020B0604020202020204" pitchFamily="34" charset="0"/>
              </a:rPr>
              <a:t>INCIDENT RESPONSE SERVICES</a:t>
            </a:r>
          </a:p>
        </p:txBody>
      </p:sp>
      <p:sp>
        <p:nvSpPr>
          <p:cNvPr id="110" name="Rectangle 109"/>
          <p:cNvSpPr/>
          <p:nvPr/>
        </p:nvSpPr>
        <p:spPr>
          <a:xfrm>
            <a:off x="5729473" y="3464446"/>
            <a:ext cx="2254209" cy="401659"/>
          </a:xfrm>
          <a:prstGeom prst="rect">
            <a:avLst/>
          </a:prstGeom>
        </p:spPr>
        <p:txBody>
          <a:bodyPr wrap="square" lIns="68589" tIns="34295" rIns="68589" bIns="34295">
            <a:spAutoFit/>
          </a:bodyPr>
          <a:lstStyle/>
          <a:p>
            <a:pPr algn="ctr" defTabSz="91440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1200" kern="0" dirty="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28" charset="-128"/>
                <a:cs typeface="Arial" panose="020B0604020202020204" pitchFamily="34" charset="0"/>
              </a:rPr>
              <a:t>PROGRAM </a:t>
            </a:r>
            <a:r>
              <a:rPr lang="en-US" sz="1200" kern="0" dirty="0" smtClean="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28" charset="-128"/>
                <a:cs typeface="Arial" panose="020B0604020202020204" pitchFamily="34" charset="0"/>
              </a:rPr>
              <a:t/>
            </a:r>
            <a:br>
              <a:rPr lang="en-US" sz="1200" kern="0" dirty="0" smtClean="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28" charset="-128"/>
                <a:cs typeface="Arial" panose="020B0604020202020204" pitchFamily="34" charset="0"/>
              </a:rPr>
            </a:br>
            <a:r>
              <a:rPr lang="en-US" sz="1200" kern="0" dirty="0" smtClean="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28" charset="-128"/>
                <a:cs typeface="Arial" panose="020B0604020202020204" pitchFamily="34" charset="0"/>
              </a:rPr>
              <a:t>DEVELOPMENT</a:t>
            </a:r>
            <a:endParaRPr lang="en-US" sz="1200" kern="0" dirty="0">
              <a:solidFill>
                <a:srgbClr val="FFFFFF"/>
              </a:solidFill>
              <a:latin typeface="Arial" panose="020B0604020202020204" pitchFamily="34" charset="0"/>
              <a:ea typeface="ヒラギノ角ゴ Pro W3" pitchFamily="28" charset="-128"/>
              <a:cs typeface="Arial" panose="020B0604020202020204" pitchFamily="34" charset="0"/>
            </a:endParaRPr>
          </a:p>
        </p:txBody>
      </p:sp>
      <p:sp>
        <p:nvSpPr>
          <p:cNvPr id="114" name="Rectangle 23"/>
          <p:cNvSpPr>
            <a:spLocks noChangeArrowheads="1"/>
          </p:cNvSpPr>
          <p:nvPr/>
        </p:nvSpPr>
        <p:spPr bwMode="auto">
          <a:xfrm>
            <a:off x="3442762" y="2339390"/>
            <a:ext cx="2249677" cy="260747"/>
          </a:xfrm>
          <a:prstGeom prst="rect">
            <a:avLst/>
          </a:prstGeom>
          <a:solidFill>
            <a:srgbClr val="FFFFFF">
              <a:lumMod val="85000"/>
            </a:srgbClr>
          </a:solidFill>
          <a:ln>
            <a:noFill/>
          </a:ln>
        </p:spPr>
        <p:txBody>
          <a:bodyPr vert="horz" wrap="square" lIns="68589" tIns="34295" rIns="68589" bIns="34295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Rectangle 114"/>
          <p:cNvSpPr/>
          <p:nvPr/>
        </p:nvSpPr>
        <p:spPr bwMode="auto">
          <a:xfrm>
            <a:off x="3442762" y="2247074"/>
            <a:ext cx="2252059" cy="458390"/>
          </a:xfrm>
          <a:prstGeom prst="rect">
            <a:avLst/>
          </a:prstGeom>
          <a:noFill/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8589" tIns="34295" rIns="68589" bIns="34295" anchor="ctr"/>
          <a:lstStyle/>
          <a:p>
            <a:pPr algn="ctr" defTabSz="91440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100" dirty="0">
                <a:solidFill>
                  <a:srgbClr val="767676">
                    <a:lumMod val="50000"/>
                  </a:srgbClr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rPr>
              <a:t>Find the </a:t>
            </a:r>
            <a:r>
              <a:rPr lang="en-US" sz="1100" dirty="0" smtClean="0">
                <a:solidFill>
                  <a:srgbClr val="767676">
                    <a:lumMod val="50000"/>
                  </a:srgbClr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rPr>
              <a:t>Attacks You’re </a:t>
            </a:r>
            <a:r>
              <a:rPr lang="en-US" sz="1100" dirty="0">
                <a:solidFill>
                  <a:srgbClr val="767676">
                    <a:lumMod val="50000"/>
                  </a:srgbClr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rPr>
              <a:t>M</a:t>
            </a:r>
            <a:r>
              <a:rPr lang="en-US" sz="1100" dirty="0" smtClean="0">
                <a:solidFill>
                  <a:srgbClr val="767676">
                    <a:lumMod val="50000"/>
                  </a:srgbClr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rPr>
              <a:t>issing</a:t>
            </a:r>
            <a:endParaRPr lang="en-US" sz="1100" dirty="0">
              <a:solidFill>
                <a:srgbClr val="767676">
                  <a:lumMod val="50000"/>
                </a:srgbClr>
              </a:solidFill>
              <a:latin typeface="Arial" panose="020B0604020202020204" pitchFamily="34" charset="0"/>
              <a:ea typeface="ヒラギノ角ゴ Pro W3" charset="0"/>
              <a:cs typeface="Arial" panose="020B0604020202020204" pitchFamily="34" charset="0"/>
            </a:endParaRPr>
          </a:p>
        </p:txBody>
      </p:sp>
      <p:sp>
        <p:nvSpPr>
          <p:cNvPr id="116" name="Rectangle 23"/>
          <p:cNvSpPr>
            <a:spLocks noChangeArrowheads="1"/>
          </p:cNvSpPr>
          <p:nvPr/>
        </p:nvSpPr>
        <p:spPr bwMode="auto">
          <a:xfrm>
            <a:off x="5737927" y="2339390"/>
            <a:ext cx="2247178" cy="260747"/>
          </a:xfrm>
          <a:prstGeom prst="rect">
            <a:avLst/>
          </a:prstGeom>
          <a:solidFill>
            <a:srgbClr val="FFFFFF">
              <a:lumMod val="85000"/>
            </a:srgbClr>
          </a:solidFill>
          <a:ln>
            <a:noFill/>
          </a:ln>
        </p:spPr>
        <p:txBody>
          <a:bodyPr vert="horz" wrap="square" lIns="68589" tIns="34295" rIns="68589" bIns="34295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7" name="Rectangle 116"/>
          <p:cNvSpPr/>
          <p:nvPr/>
        </p:nvSpPr>
        <p:spPr bwMode="auto">
          <a:xfrm>
            <a:off x="5736503" y="2247074"/>
            <a:ext cx="2252059" cy="458390"/>
          </a:xfrm>
          <a:prstGeom prst="rect">
            <a:avLst/>
          </a:prstGeom>
          <a:noFill/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8589" tIns="34295" rIns="68589" bIns="34295" anchor="ctr"/>
          <a:lstStyle/>
          <a:p>
            <a:pPr algn="ctr" defTabSz="91440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100" dirty="0" smtClean="0">
                <a:solidFill>
                  <a:srgbClr val="767676">
                    <a:lumMod val="50000"/>
                  </a:srgbClr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rPr>
              <a:t>Accelerate Security Improvement</a:t>
            </a:r>
            <a:endParaRPr lang="en-US" sz="1100" dirty="0">
              <a:solidFill>
                <a:srgbClr val="767676">
                  <a:lumMod val="50000"/>
                </a:srgbClr>
              </a:solidFill>
              <a:latin typeface="Arial" panose="020B0604020202020204" pitchFamily="34" charset="0"/>
              <a:ea typeface="ヒラギノ角ゴ Pro W3" charset="0"/>
              <a:cs typeface="Arial" panose="020B0604020202020204" pitchFamily="34" charset="0"/>
            </a:endParaRPr>
          </a:p>
        </p:txBody>
      </p:sp>
      <p:sp>
        <p:nvSpPr>
          <p:cNvPr id="128" name="Freeform 14"/>
          <p:cNvSpPr>
            <a:spLocks/>
          </p:cNvSpPr>
          <p:nvPr/>
        </p:nvSpPr>
        <p:spPr bwMode="auto">
          <a:xfrm>
            <a:off x="1154976" y="878492"/>
            <a:ext cx="6837159" cy="369094"/>
          </a:xfrm>
          <a:custGeom>
            <a:avLst/>
            <a:gdLst>
              <a:gd name="T0" fmla="*/ 5741 w 5741"/>
              <a:gd name="T1" fmla="*/ 0 h 310"/>
              <a:gd name="T2" fmla="*/ 0 w 5741"/>
              <a:gd name="T3" fmla="*/ 0 h 310"/>
              <a:gd name="T4" fmla="*/ 0 w 5741"/>
              <a:gd name="T5" fmla="*/ 310 h 310"/>
              <a:gd name="T6" fmla="*/ 5741 w 5741"/>
              <a:gd name="T7" fmla="*/ 310 h 310"/>
              <a:gd name="T8" fmla="*/ 5741 w 5741"/>
              <a:gd name="T9" fmla="*/ 161 h 310"/>
              <a:gd name="T10" fmla="*/ 5741 w 5741"/>
              <a:gd name="T11" fmla="*/ 0 h 3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41" h="310">
                <a:moveTo>
                  <a:pt x="5741" y="0"/>
                </a:moveTo>
                <a:lnTo>
                  <a:pt x="0" y="0"/>
                </a:lnTo>
                <a:lnTo>
                  <a:pt x="0" y="310"/>
                </a:lnTo>
                <a:lnTo>
                  <a:pt x="5741" y="310"/>
                </a:lnTo>
                <a:lnTo>
                  <a:pt x="5741" y="161"/>
                </a:lnTo>
                <a:lnTo>
                  <a:pt x="5741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68589" tIns="68589" rIns="68589" bIns="68589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ts val="135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7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pitchFamily="28" charset="-128"/>
                <a:cs typeface="Arial" panose="020B0604020202020204" pitchFamily="34" charset="0"/>
              </a:rPr>
              <a:t>Solving Critical Security Challenges </a:t>
            </a:r>
            <a:endParaRPr kumimoji="0" lang="en-US" sz="17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ヒラギノ角ゴ Pro W3" pitchFamily="28" charset="-128"/>
              <a:cs typeface="Arial" panose="020B0604020202020204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134731" y="3286554"/>
            <a:ext cx="2245386" cy="401659"/>
          </a:xfrm>
          <a:prstGeom prst="rect">
            <a:avLst/>
          </a:prstGeom>
        </p:spPr>
        <p:txBody>
          <a:bodyPr wrap="square" lIns="68589" tIns="34295" rIns="68589" bIns="34295">
            <a:spAutoFit/>
          </a:bodyPr>
          <a:lstStyle/>
          <a:p>
            <a:pPr algn="ctr" defTabSz="91440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1200" kern="0" dirty="0" smtClean="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28" charset="-128"/>
                <a:cs typeface="Arial" panose="020B0604020202020204" pitchFamily="34" charset="0"/>
              </a:rPr>
              <a:t>APPLICATION </a:t>
            </a:r>
            <a:br>
              <a:rPr lang="en-US" sz="1200" kern="0" dirty="0" smtClean="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28" charset="-128"/>
                <a:cs typeface="Arial" panose="020B0604020202020204" pitchFamily="34" charset="0"/>
              </a:rPr>
            </a:br>
            <a:r>
              <a:rPr lang="en-US" sz="1200" kern="0" dirty="0" smtClean="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28" charset="-128"/>
                <a:cs typeface="Arial" panose="020B0604020202020204" pitchFamily="34" charset="0"/>
              </a:rPr>
              <a:t>SECURITY TESTING</a:t>
            </a:r>
            <a:endParaRPr lang="en-US" sz="1200" kern="0" dirty="0">
              <a:solidFill>
                <a:srgbClr val="FFFFFF"/>
              </a:solidFill>
              <a:latin typeface="Arial" panose="020B0604020202020204" pitchFamily="34" charset="0"/>
              <a:ea typeface="ヒラギノ角ゴ Pro W3" pitchFamily="28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408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in Financial Services: </a:t>
            </a:r>
            <a:r>
              <a:rPr lang="en-US" dirty="0" smtClean="0"/>
              <a:t>An </a:t>
            </a:r>
            <a:r>
              <a:rPr lang="en-US" dirty="0"/>
              <a:t>Industry Under Attack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>
          <a:xfrm>
            <a:off x="8489712" y="4776670"/>
            <a:ext cx="483541" cy="273844"/>
          </a:xfrm>
          <a:prstGeom prst="rect">
            <a:avLst/>
          </a:prstGeom>
        </p:spPr>
        <p:txBody>
          <a:bodyPr/>
          <a:lstStyle/>
          <a:p>
            <a:fld id="{997B8F8D-117D-A44A-873B-EC495D4AC35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5" b="4065"/>
          <a:stretch>
            <a:fillRect/>
          </a:stretch>
        </p:blipFill>
        <p:spPr>
          <a:xfrm>
            <a:off x="485775" y="1790298"/>
            <a:ext cx="2254250" cy="2254250"/>
          </a:xfrm>
        </p:spPr>
      </p:pic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2889504" y="1873182"/>
            <a:ext cx="5797296" cy="2254250"/>
          </a:xfrm>
        </p:spPr>
        <p:txBody>
          <a:bodyPr/>
          <a:lstStyle/>
          <a:p>
            <a:r>
              <a:rPr lang="en-US" dirty="0" smtClean="0"/>
              <a:t>Attack frequency and intensity is on the rise</a:t>
            </a:r>
          </a:p>
          <a:p>
            <a:r>
              <a:rPr lang="en-US" dirty="0" smtClean="0"/>
              <a:t>2014 Financial Services attacks*</a:t>
            </a:r>
          </a:p>
          <a:p>
            <a:pPr lvl="1"/>
            <a:r>
              <a:rPr lang="en-US" dirty="0" smtClean="0"/>
              <a:t>642 confirmed security incidents</a:t>
            </a:r>
          </a:p>
          <a:p>
            <a:pPr lvl="1"/>
            <a:r>
              <a:rPr lang="en-US" dirty="0" smtClean="0"/>
              <a:t>277 resulting in confirmed data loss</a:t>
            </a:r>
          </a:p>
          <a:p>
            <a:r>
              <a:rPr lang="en-US" dirty="0" smtClean="0"/>
              <a:t>Financial losses have reached into the billions</a:t>
            </a:r>
          </a:p>
        </p:txBody>
      </p:sp>
      <p:sp>
        <p:nvSpPr>
          <p:cNvPr id="9" name="Text Placeholder 5"/>
          <p:cNvSpPr txBox="1">
            <a:spLocks/>
          </p:cNvSpPr>
          <p:nvPr/>
        </p:nvSpPr>
        <p:spPr>
          <a:xfrm>
            <a:off x="6657840" y="4044548"/>
            <a:ext cx="2242319" cy="414337"/>
          </a:xfrm>
          <a:prstGeom prst="rect">
            <a:avLst/>
          </a:prstGeom>
        </p:spPr>
        <p:txBody>
          <a:bodyPr vert="horz" lIns="0" anchor="t"/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3200" kern="1200" cap="all">
                <a:solidFill>
                  <a:schemeClr val="tx1"/>
                </a:solidFill>
                <a:latin typeface="DIN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/>
            <a:r>
              <a:rPr lang="en-US" sz="12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*Verizon 2015 Data Breach  </a:t>
            </a:r>
          </a:p>
          <a:p>
            <a:pPr marL="91440"/>
            <a:r>
              <a:rPr lang="en-US" sz="12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Investigations Report (DBIR)</a:t>
            </a:r>
            <a:endParaRPr lang="en-US" sz="12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16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</a:t>
            </a:r>
            <a:r>
              <a:rPr lang="en-US" dirty="0" smtClean="0"/>
              <a:t>you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2800" cap="none" dirty="0" smtClean="0">
                <a:solidFill>
                  <a:schemeClr val="tx1"/>
                </a:solidFill>
                <a:hlinkClick r:id="rId3"/>
              </a:rPr>
              <a:t>info@Rapid7.com</a:t>
            </a:r>
            <a:r>
              <a:rPr lang="en-US" sz="2800" cap="none" dirty="0" smtClean="0">
                <a:solidFill>
                  <a:schemeClr val="tx1"/>
                </a:solidFill>
              </a:rPr>
              <a:t> </a:t>
            </a:r>
            <a:endParaRPr lang="en-US" sz="2800" cap="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304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Regulatory Outlook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>
          <a:xfrm>
            <a:off x="8489712" y="4776670"/>
            <a:ext cx="483541" cy="273844"/>
          </a:xfrm>
          <a:prstGeom prst="rect">
            <a:avLst/>
          </a:prstGeom>
        </p:spPr>
        <p:txBody>
          <a:bodyPr/>
          <a:lstStyle/>
          <a:p>
            <a:fld id="{997B8F8D-117D-A44A-873B-EC495D4AC35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631380" y="1462608"/>
            <a:ext cx="4506677" cy="2254250"/>
          </a:xfrm>
        </p:spPr>
        <p:txBody>
          <a:bodyPr/>
          <a:lstStyle/>
          <a:p>
            <a:r>
              <a:rPr lang="en-US" dirty="0" smtClean="0"/>
              <a:t>Regulators are increasing the frequency of cyber security exams</a:t>
            </a:r>
          </a:p>
          <a:p>
            <a:r>
              <a:rPr lang="en-US" dirty="0" smtClean="0"/>
              <a:t>New York Department of Financial Services announced stricter exam processes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433" y="1651713"/>
            <a:ext cx="3888598" cy="187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87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York State </a:t>
            </a:r>
            <a:br>
              <a:rPr lang="en-US" dirty="0" smtClean="0"/>
            </a:br>
            <a:r>
              <a:rPr lang="en-US" dirty="0" smtClean="0"/>
              <a:t>Department of Financial Services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>
          <a:xfrm>
            <a:off x="8489712" y="4776670"/>
            <a:ext cx="483541" cy="273844"/>
          </a:xfrm>
          <a:prstGeom prst="rect">
            <a:avLst/>
          </a:prstGeom>
        </p:spPr>
        <p:txBody>
          <a:bodyPr/>
          <a:lstStyle/>
          <a:p>
            <a:fld id="{997B8F8D-117D-A44A-873B-EC495D4AC35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457200" y="1636776"/>
            <a:ext cx="3926114" cy="2254250"/>
          </a:xfrm>
        </p:spPr>
        <p:txBody>
          <a:bodyPr/>
          <a:lstStyle/>
          <a:p>
            <a:r>
              <a:rPr lang="en-US" dirty="0" smtClean="0"/>
              <a:t>Chief Security Officer – resume, training, and experience</a:t>
            </a:r>
          </a:p>
          <a:p>
            <a:r>
              <a:rPr lang="en-US" dirty="0" smtClean="0"/>
              <a:t>Security policies and procedures</a:t>
            </a:r>
          </a:p>
          <a:p>
            <a:r>
              <a:rPr lang="en-US" dirty="0" smtClean="0"/>
              <a:t>Data classification integration</a:t>
            </a:r>
          </a:p>
          <a:p>
            <a:r>
              <a:rPr lang="en-US" dirty="0" smtClean="0"/>
              <a:t>Vulnerability and patch management</a:t>
            </a:r>
          </a:p>
          <a:p>
            <a:r>
              <a:rPr lang="en-US" dirty="0" smtClean="0"/>
              <a:t>Identity and access management </a:t>
            </a: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4760686" y="1636776"/>
            <a:ext cx="3926114" cy="2254250"/>
          </a:xfrm>
          <a:prstGeom prst="rect">
            <a:avLst/>
          </a:prstGeom>
        </p:spPr>
        <p:txBody>
          <a:bodyPr vert="horz" lIns="0" rIns="0"/>
          <a:lstStyle>
            <a:lvl1pPr marL="182880" indent="-182880" algn="l" defTabSz="457200" rtl="0" eaLnBrk="1" latinLnBrk="0" hangingPunct="1">
              <a:spcBef>
                <a:spcPts val="1200"/>
              </a:spcBef>
              <a:buClr>
                <a:srgbClr val="BFD730"/>
              </a:buClr>
              <a:buSzPct val="150000"/>
              <a:buFont typeface="Arial"/>
              <a:buChar char="•"/>
              <a:defRPr sz="2000" kern="1200" cap="none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858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7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Use of multi-factor authentication</a:t>
            </a:r>
          </a:p>
          <a:p>
            <a:r>
              <a:rPr lang="en-US" dirty="0" smtClean="0"/>
              <a:t>Incident response program</a:t>
            </a:r>
          </a:p>
          <a:p>
            <a:r>
              <a:rPr lang="en-US" dirty="0" smtClean="0"/>
              <a:t>Business continuity and disaster recovery</a:t>
            </a:r>
          </a:p>
          <a:p>
            <a:r>
              <a:rPr lang="en-US" dirty="0" smtClean="0"/>
              <a:t>Vendor due diligence</a:t>
            </a:r>
          </a:p>
          <a:p>
            <a:r>
              <a:rPr lang="en-US" dirty="0" smtClean="0"/>
              <a:t>NIST Cyber Security Framework alignment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600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11290" y="1658936"/>
            <a:ext cx="7086600" cy="85725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Security Leadership Challenges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22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Industry Research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>
          <a:xfrm>
            <a:off x="8489712" y="4776670"/>
            <a:ext cx="483541" cy="273844"/>
          </a:xfrm>
          <a:prstGeom prst="rect">
            <a:avLst/>
          </a:prstGeom>
        </p:spPr>
        <p:txBody>
          <a:bodyPr/>
          <a:lstStyle/>
          <a:p>
            <a:fld id="{997B8F8D-117D-A44A-873B-EC495D4AC35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631380" y="1300180"/>
            <a:ext cx="7858332" cy="2254250"/>
          </a:xfrm>
        </p:spPr>
        <p:txBody>
          <a:bodyPr/>
          <a:lstStyle/>
          <a:p>
            <a:r>
              <a:rPr lang="en-US" dirty="0" smtClean="0"/>
              <a:t>Gartner Worldwide Information Security Spending:</a:t>
            </a:r>
          </a:p>
          <a:p>
            <a:pPr lvl="1"/>
            <a:r>
              <a:rPr lang="en-US" dirty="0" smtClean="0"/>
              <a:t>Total security spending in 2015 will be $76.9 billion</a:t>
            </a:r>
          </a:p>
          <a:p>
            <a:r>
              <a:rPr lang="en-US" dirty="0" smtClean="0"/>
              <a:t>PwC State of Information Security: </a:t>
            </a:r>
          </a:p>
          <a:p>
            <a:pPr lvl="1"/>
            <a:r>
              <a:rPr lang="en-US" dirty="0" smtClean="0"/>
              <a:t>Total number of security incidents climbed to 42.8 million in 2014 (up 48% from 2013)</a:t>
            </a:r>
          </a:p>
          <a:p>
            <a:pPr lvl="1"/>
            <a:r>
              <a:rPr lang="en-US" dirty="0" smtClean="0"/>
              <a:t>Information security spending is not keeping pace</a:t>
            </a:r>
          </a:p>
          <a:p>
            <a:r>
              <a:rPr lang="en-US" dirty="0" smtClean="0"/>
              <a:t>Software Advice Group Study:</a:t>
            </a:r>
          </a:p>
          <a:p>
            <a:pPr lvl="1"/>
            <a:r>
              <a:rPr lang="en-US" dirty="0" smtClean="0"/>
              <a:t>Most data breaches have minimal impact on public awareness</a:t>
            </a:r>
          </a:p>
          <a:p>
            <a:pPr lvl="1"/>
            <a:r>
              <a:rPr lang="en-US" dirty="0" smtClean="0"/>
              <a:t>Breaches have limited impact upon financial reports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44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Summary…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>
          <a:xfrm>
            <a:off x="8489712" y="4776670"/>
            <a:ext cx="483541" cy="273844"/>
          </a:xfrm>
          <a:prstGeom prst="rect">
            <a:avLst/>
          </a:prstGeom>
        </p:spPr>
        <p:txBody>
          <a:bodyPr/>
          <a:lstStyle/>
          <a:p>
            <a:fld id="{997B8F8D-117D-A44A-873B-EC495D4AC35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631380" y="1300180"/>
            <a:ext cx="7858332" cy="2254250"/>
          </a:xfrm>
        </p:spPr>
        <p:txBody>
          <a:bodyPr/>
          <a:lstStyle/>
          <a:p>
            <a:r>
              <a:rPr lang="en-US" dirty="0" smtClean="0"/>
              <a:t>We are spending more money in 2015 than ever before</a:t>
            </a:r>
          </a:p>
          <a:p>
            <a:r>
              <a:rPr lang="en-US" dirty="0" smtClean="0"/>
              <a:t>Companies are still getting breached</a:t>
            </a:r>
          </a:p>
          <a:p>
            <a:r>
              <a:rPr lang="en-US" dirty="0" smtClean="0"/>
              <a:t>People don’t remember who got breached</a:t>
            </a:r>
          </a:p>
          <a:p>
            <a:r>
              <a:rPr lang="en-US" dirty="0" smtClean="0"/>
              <a:t>Incentives are not aligned – cheaper to clean up after?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3554430"/>
            <a:ext cx="8229600" cy="857250"/>
          </a:xfrm>
          <a:prstGeom prst="rect">
            <a:avLst/>
          </a:prstGeom>
        </p:spPr>
        <p:txBody>
          <a:bodyPr lIns="0"/>
          <a:lstStyle>
            <a:lvl1pPr algn="l" defTabSz="457200" rtl="0" eaLnBrk="1" latinLnBrk="0" hangingPunct="1">
              <a:lnSpc>
                <a:spcPts val="3800"/>
              </a:lnSpc>
              <a:spcBef>
                <a:spcPct val="0"/>
              </a:spcBef>
              <a:buNone/>
              <a:defRPr sz="3200" b="0" i="0" kern="1200">
                <a:solidFill>
                  <a:srgbClr val="EA5709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 smtClean="0"/>
              <a:t>Are Boards worried about security?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098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Board Level Awareness - Disconnect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>
          <a:xfrm>
            <a:off x="8489712" y="4776670"/>
            <a:ext cx="483541" cy="273844"/>
          </a:xfrm>
          <a:prstGeom prst="rect">
            <a:avLst/>
          </a:prstGeom>
        </p:spPr>
        <p:txBody>
          <a:bodyPr/>
          <a:lstStyle/>
          <a:p>
            <a:fld id="{997B8F8D-117D-A44A-873B-EC495D4AC35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57200" y="1285663"/>
            <a:ext cx="8229600" cy="2254250"/>
          </a:xfrm>
        </p:spPr>
        <p:txBody>
          <a:bodyPr/>
          <a:lstStyle/>
          <a:p>
            <a:r>
              <a:rPr lang="en-US" dirty="0" err="1" smtClean="0"/>
              <a:t>RedSeal</a:t>
            </a:r>
            <a:r>
              <a:rPr lang="en-US" dirty="0" smtClean="0"/>
              <a:t> Survey</a:t>
            </a:r>
          </a:p>
          <a:p>
            <a:pPr lvl="1"/>
            <a:r>
              <a:rPr lang="en-US" dirty="0" smtClean="0"/>
              <a:t>Surveyed 350 C-level executives</a:t>
            </a:r>
          </a:p>
          <a:p>
            <a:pPr lvl="1"/>
            <a:r>
              <a:rPr lang="en-US" dirty="0" smtClean="0"/>
              <a:t>Nearly 60% said they can “</a:t>
            </a:r>
            <a:r>
              <a:rPr lang="en-US" dirty="0" smtClean="0">
                <a:solidFill>
                  <a:schemeClr val="accent1"/>
                </a:solidFill>
              </a:rPr>
              <a:t>truthfully assure the board beyond a reasonable doubt</a:t>
            </a:r>
            <a:r>
              <a:rPr lang="en-US" dirty="0" smtClean="0"/>
              <a:t>” their organization is secure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43025" y="2993803"/>
            <a:ext cx="3566121" cy="1050359"/>
            <a:chOff x="6372413" y="3605036"/>
            <a:chExt cx="2986994" cy="970180"/>
          </a:xfrm>
        </p:grpSpPr>
        <p:grpSp>
          <p:nvGrpSpPr>
            <p:cNvPr id="8" name="Group 7"/>
            <p:cNvGrpSpPr/>
            <p:nvPr/>
          </p:nvGrpSpPr>
          <p:grpSpPr>
            <a:xfrm>
              <a:off x="6372413" y="3605036"/>
              <a:ext cx="974020" cy="970180"/>
              <a:chOff x="6321867" y="571607"/>
              <a:chExt cx="974020" cy="970180"/>
            </a:xfrm>
          </p:grpSpPr>
          <p:sp>
            <p:nvSpPr>
              <p:cNvPr id="10" name="Oval 9"/>
              <p:cNvSpPr/>
              <p:nvPr/>
            </p:nvSpPr>
            <p:spPr>
              <a:xfrm>
                <a:off x="6321867" y="571607"/>
                <a:ext cx="851004" cy="970180"/>
              </a:xfrm>
              <a:prstGeom prst="ellipse">
                <a:avLst/>
              </a:prstGeom>
              <a:noFill/>
              <a:ln w="25400">
                <a:solidFill>
                  <a:schemeClr val="accent3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 </a:t>
                </a:r>
                <a:endParaRPr lang="en-US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6358338" y="843484"/>
                <a:ext cx="937549" cy="4264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accent3"/>
                    </a:solidFill>
                    <a:latin typeface="Arial"/>
                    <a:cs typeface="Arial"/>
                  </a:rPr>
                  <a:t> 32%</a:t>
                </a:r>
                <a:endParaRPr lang="en-US" sz="2400" dirty="0">
                  <a:solidFill>
                    <a:schemeClr val="accent3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7371699" y="3763200"/>
              <a:ext cx="1987708" cy="596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1"/>
                  </a:solidFill>
                  <a:latin typeface="Arial"/>
                  <a:cs typeface="Arial"/>
                </a:rPr>
                <a:t>Have full visibility into global networks</a:t>
              </a:r>
              <a:endParaRPr lang="en-US" dirty="0">
                <a:solidFill>
                  <a:schemeClr val="accent1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923591" y="2918816"/>
            <a:ext cx="3566121" cy="1200330"/>
            <a:chOff x="6372413" y="3545619"/>
            <a:chExt cx="2986994" cy="1108703"/>
          </a:xfrm>
        </p:grpSpPr>
        <p:grpSp>
          <p:nvGrpSpPr>
            <p:cNvPr id="13" name="Group 12"/>
            <p:cNvGrpSpPr/>
            <p:nvPr/>
          </p:nvGrpSpPr>
          <p:grpSpPr>
            <a:xfrm>
              <a:off x="6372413" y="3605036"/>
              <a:ext cx="974020" cy="970180"/>
              <a:chOff x="6321867" y="571607"/>
              <a:chExt cx="974020" cy="970180"/>
            </a:xfrm>
          </p:grpSpPr>
          <p:sp>
            <p:nvSpPr>
              <p:cNvPr id="15" name="Oval 14"/>
              <p:cNvSpPr/>
              <p:nvPr/>
            </p:nvSpPr>
            <p:spPr>
              <a:xfrm>
                <a:off x="6321867" y="571607"/>
                <a:ext cx="851004" cy="970180"/>
              </a:xfrm>
              <a:prstGeom prst="ellipse">
                <a:avLst/>
              </a:prstGeom>
              <a:noFill/>
              <a:ln w="25400">
                <a:solidFill>
                  <a:schemeClr val="accent3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 </a:t>
                </a:r>
                <a:endParaRPr lang="en-US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6358338" y="843484"/>
                <a:ext cx="937549" cy="4264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accent3"/>
                    </a:solidFill>
                    <a:latin typeface="Arial"/>
                    <a:cs typeface="Arial"/>
                  </a:rPr>
                  <a:t> 79%</a:t>
                </a:r>
                <a:endParaRPr lang="en-US" sz="2400" dirty="0">
                  <a:solidFill>
                    <a:schemeClr val="accent3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7371699" y="3545619"/>
              <a:ext cx="1987708" cy="11087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1"/>
                  </a:solidFill>
                  <a:latin typeface="Arial"/>
                  <a:cs typeface="Arial"/>
                </a:rPr>
                <a:t>Say it is impossible to effectively secure what cannot be seen and understood</a:t>
              </a:r>
              <a:endParaRPr lang="en-US" dirty="0">
                <a:solidFill>
                  <a:schemeClr val="accent1"/>
                </a:solidFill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491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apid7_white_rev">
  <a:themeElements>
    <a:clrScheme name="Rapid7 v3">
      <a:dk1>
        <a:srgbClr val="000000"/>
      </a:dk1>
      <a:lt1>
        <a:srgbClr val="FFFFFF"/>
      </a:lt1>
      <a:dk2>
        <a:srgbClr val="767676"/>
      </a:dk2>
      <a:lt2>
        <a:srgbClr val="A11F84"/>
      </a:lt2>
      <a:accent1>
        <a:srgbClr val="EA5709"/>
      </a:accent1>
      <a:accent2>
        <a:srgbClr val="F4A212"/>
      </a:accent2>
      <a:accent3>
        <a:srgbClr val="84BD00"/>
      </a:accent3>
      <a:accent4>
        <a:srgbClr val="2D823F"/>
      </a:accent4>
      <a:accent5>
        <a:srgbClr val="278CC4"/>
      </a:accent5>
      <a:accent6>
        <a:srgbClr val="005CAB"/>
      </a:accent6>
      <a:hlink>
        <a:srgbClr val="4099D4"/>
      </a:hlink>
      <a:folHlink>
        <a:srgbClr val="4099D4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Rapid7 Powerpoint Template - white_revJuly2014</Template>
  <TotalTime>45803</TotalTime>
  <Words>965</Words>
  <Application>Microsoft Office PowerPoint</Application>
  <PresentationFormat>On-screen Show (16:9)</PresentationFormat>
  <Paragraphs>237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Calibri</vt:lpstr>
      <vt:lpstr>DIN</vt:lpstr>
      <vt:lpstr>DIN-Medium</vt:lpstr>
      <vt:lpstr>DINOT</vt:lpstr>
      <vt:lpstr>DINOT-Light</vt:lpstr>
      <vt:lpstr>ヒラギノ角ゴ Pro W3</vt:lpstr>
      <vt:lpstr>Rapid7_white_rev</vt:lpstr>
      <vt:lpstr>Financial Managers Society Cybersecurity Update  Maranda Cigna Rapid7 Global Services Manager Maranda_Cigna@Rapid7.com </vt:lpstr>
      <vt:lpstr>PowerPoint Presentation</vt:lpstr>
      <vt:lpstr>Security in Financial Services: An Industry Under Attack</vt:lpstr>
      <vt:lpstr>Regulatory Outlook</vt:lpstr>
      <vt:lpstr>New York State  Department of Financial Services</vt:lpstr>
      <vt:lpstr>PowerPoint Presentation</vt:lpstr>
      <vt:lpstr>Industry Research</vt:lpstr>
      <vt:lpstr>Research Summary…</vt:lpstr>
      <vt:lpstr>Board Level Awareness - Disconnect</vt:lpstr>
      <vt:lpstr>Board Level Awareness, cont.</vt:lpstr>
      <vt:lpstr>Are Boards worried about security? </vt:lpstr>
      <vt:lpstr>PowerPoint Presentation</vt:lpstr>
      <vt:lpstr>Bob Gourley’s Cyber Threat “Wake Up Calls”</vt:lpstr>
      <vt:lpstr>PowerPoint Presentation</vt:lpstr>
      <vt:lpstr>Change is  hard.</vt:lpstr>
      <vt:lpstr>Preparing for Disasters (UPenn)</vt:lpstr>
      <vt:lpstr>PowerPoint Presentation</vt:lpstr>
      <vt:lpstr>Attacker Model</vt:lpstr>
      <vt:lpstr>Defender Model</vt:lpstr>
      <vt:lpstr>Assessment and Planning Matrix</vt:lpstr>
      <vt:lpstr>Strategic Security Planning</vt:lpstr>
      <vt:lpstr>PowerPoint Presentation</vt:lpstr>
      <vt:lpstr>Four pillars of security metrics</vt:lpstr>
      <vt:lpstr>Security Metrics Mistakes</vt:lpstr>
      <vt:lpstr>Socializing Security</vt:lpstr>
      <vt:lpstr>Compliance: An outcome of security</vt:lpstr>
      <vt:lpstr>Meaningful Partnerships</vt:lpstr>
      <vt:lpstr>PowerPoint Presentation</vt:lpstr>
      <vt:lpstr>Rapid7’s Innovative Solutions</vt:lpstr>
      <vt:lpstr>Thank you  info@Rapid7.com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fight the living threat</dc:title>
  <dc:creator>Carol Meyers</dc:creator>
  <cp:lastModifiedBy>Maranda Cigna</cp:lastModifiedBy>
  <cp:revision>532</cp:revision>
  <cp:lastPrinted>2015-06-09T16:33:30Z</cp:lastPrinted>
  <dcterms:created xsi:type="dcterms:W3CDTF">2014-07-17T23:13:03Z</dcterms:created>
  <dcterms:modified xsi:type="dcterms:W3CDTF">2015-10-14T01:28:26Z</dcterms:modified>
</cp:coreProperties>
</file>