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301" r:id="rId4"/>
    <p:sldId id="314" r:id="rId5"/>
    <p:sldId id="324" r:id="rId6"/>
    <p:sldId id="308" r:id="rId7"/>
    <p:sldId id="309" r:id="rId8"/>
    <p:sldId id="310" r:id="rId9"/>
    <p:sldId id="305" r:id="rId10"/>
    <p:sldId id="312" r:id="rId11"/>
    <p:sldId id="311" r:id="rId12"/>
    <p:sldId id="316" r:id="rId13"/>
    <p:sldId id="321" r:id="rId14"/>
    <p:sldId id="315" r:id="rId15"/>
    <p:sldId id="325" r:id="rId16"/>
    <p:sldId id="322" r:id="rId17"/>
    <p:sldId id="323" r:id="rId18"/>
    <p:sldId id="326" r:id="rId19"/>
    <p:sldId id="287" r:id="rId20"/>
    <p:sldId id="291" r:id="rId21"/>
    <p:sldId id="317" r:id="rId22"/>
    <p:sldId id="318" r:id="rId23"/>
    <p:sldId id="319" r:id="rId24"/>
    <p:sldId id="320" r:id="rId25"/>
    <p:sldId id="296" r:id="rId26"/>
    <p:sldId id="279" r:id="rId27"/>
  </p:sldIdLst>
  <p:sldSz cx="9144000" cy="6858000" type="letter"/>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5866"/>
    <a:srgbClr val="735845"/>
    <a:srgbClr val="9AC8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09" autoAdjust="0"/>
    <p:restoredTop sz="90929"/>
  </p:normalViewPr>
  <p:slideViewPr>
    <p:cSldViewPr>
      <p:cViewPr varScale="1">
        <p:scale>
          <a:sx n="77" d="100"/>
          <a:sy n="77" d="100"/>
        </p:scale>
        <p:origin x="168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1"/>
            <a:ext cx="3038145"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16" tIns="46557" rIns="93116" bIns="46557" numCol="1" anchor="t" anchorCtr="0" compatLnSpc="1">
            <a:prstTxWarp prst="textNoShape">
              <a:avLst/>
            </a:prstTxWarp>
          </a:bodyPr>
          <a:lstStyle>
            <a:lvl1pPr defTabSz="931171">
              <a:defRPr sz="1300"/>
            </a:lvl1pPr>
          </a:lstStyle>
          <a:p>
            <a:pPr>
              <a:defRPr/>
            </a:pPr>
            <a:endParaRPr lang="en-US" dirty="0"/>
          </a:p>
        </p:txBody>
      </p:sp>
      <p:sp>
        <p:nvSpPr>
          <p:cNvPr id="27651" name="Rectangle 3"/>
          <p:cNvSpPr>
            <a:spLocks noGrp="1" noChangeArrowheads="1"/>
          </p:cNvSpPr>
          <p:nvPr>
            <p:ph type="dt" sz="quarter" idx="1"/>
          </p:nvPr>
        </p:nvSpPr>
        <p:spPr bwMode="auto">
          <a:xfrm>
            <a:off x="3972258" y="1"/>
            <a:ext cx="303814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16" tIns="46557" rIns="93116" bIns="46557" numCol="1" anchor="t" anchorCtr="0" compatLnSpc="1">
            <a:prstTxWarp prst="textNoShape">
              <a:avLst/>
            </a:prstTxWarp>
          </a:bodyPr>
          <a:lstStyle>
            <a:lvl1pPr algn="r" defTabSz="931171">
              <a:defRPr sz="1300"/>
            </a:lvl1pPr>
          </a:lstStyle>
          <a:p>
            <a:pPr>
              <a:defRPr/>
            </a:pPr>
            <a:endParaRPr lang="en-US" dirty="0"/>
          </a:p>
        </p:txBody>
      </p:sp>
      <p:sp>
        <p:nvSpPr>
          <p:cNvPr id="27652" name="Rectangle 4"/>
          <p:cNvSpPr>
            <a:spLocks noGrp="1" noChangeArrowheads="1"/>
          </p:cNvSpPr>
          <p:nvPr>
            <p:ph type="ftr" sz="quarter" idx="2"/>
          </p:nvPr>
        </p:nvSpPr>
        <p:spPr bwMode="auto">
          <a:xfrm>
            <a:off x="1" y="8830658"/>
            <a:ext cx="3038145"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16" tIns="46557" rIns="93116" bIns="46557" numCol="1" anchor="b" anchorCtr="0" compatLnSpc="1">
            <a:prstTxWarp prst="textNoShape">
              <a:avLst/>
            </a:prstTxWarp>
          </a:bodyPr>
          <a:lstStyle>
            <a:lvl1pPr defTabSz="931171">
              <a:defRPr sz="1300"/>
            </a:lvl1pPr>
          </a:lstStyle>
          <a:p>
            <a:pPr>
              <a:defRPr/>
            </a:pPr>
            <a:endParaRPr lang="en-US" dirty="0"/>
          </a:p>
        </p:txBody>
      </p:sp>
      <p:sp>
        <p:nvSpPr>
          <p:cNvPr id="27653" name="Rectangle 5"/>
          <p:cNvSpPr>
            <a:spLocks noGrp="1" noChangeArrowheads="1"/>
          </p:cNvSpPr>
          <p:nvPr>
            <p:ph type="sldNum" sz="quarter" idx="3"/>
          </p:nvPr>
        </p:nvSpPr>
        <p:spPr bwMode="auto">
          <a:xfrm>
            <a:off x="3972258" y="8830658"/>
            <a:ext cx="303814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16" tIns="46557" rIns="93116" bIns="46557" numCol="1" anchor="b" anchorCtr="0" compatLnSpc="1">
            <a:prstTxWarp prst="textNoShape">
              <a:avLst/>
            </a:prstTxWarp>
          </a:bodyPr>
          <a:lstStyle>
            <a:lvl1pPr algn="r" defTabSz="931171">
              <a:defRPr sz="1300"/>
            </a:lvl1pPr>
          </a:lstStyle>
          <a:p>
            <a:pPr>
              <a:defRPr/>
            </a:pPr>
            <a:fld id="{C8689C6D-6B54-464D-8ABD-F4DB2CF2F5EA}" type="slidenum">
              <a:rPr lang="en-US"/>
              <a:pPr>
                <a:defRPr/>
              </a:pPr>
              <a:t>‹#›</a:t>
            </a:fld>
            <a:endParaRPr lang="en-US" dirty="0"/>
          </a:p>
        </p:txBody>
      </p:sp>
    </p:spTree>
    <p:extLst>
      <p:ext uri="{BB962C8B-B14F-4D97-AF65-F5344CB8AC3E}">
        <p14:creationId xmlns:p14="http://schemas.microsoft.com/office/powerpoint/2010/main" val="317767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1"/>
            <a:ext cx="3004675" cy="4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7" tIns="46078" rIns="92157" bIns="46078" numCol="1" anchor="t" anchorCtr="0" compatLnSpc="1">
            <a:prstTxWarp prst="textNoShape">
              <a:avLst/>
            </a:prstTxWarp>
          </a:bodyPr>
          <a:lstStyle>
            <a:lvl1pPr>
              <a:defRPr sz="1300"/>
            </a:lvl1pPr>
          </a:lstStyle>
          <a:p>
            <a:pPr>
              <a:defRPr/>
            </a:pPr>
            <a:endParaRPr lang="en-US" dirty="0"/>
          </a:p>
        </p:txBody>
      </p:sp>
      <p:sp>
        <p:nvSpPr>
          <p:cNvPr id="32771" name="Rectangle 3"/>
          <p:cNvSpPr>
            <a:spLocks noGrp="1" noChangeArrowheads="1"/>
          </p:cNvSpPr>
          <p:nvPr>
            <p:ph type="dt" idx="1"/>
          </p:nvPr>
        </p:nvSpPr>
        <p:spPr bwMode="auto">
          <a:xfrm>
            <a:off x="4005726" y="1"/>
            <a:ext cx="3004674" cy="4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7" tIns="46078" rIns="92157" bIns="46078" numCol="1" anchor="t" anchorCtr="0" compatLnSpc="1">
            <a:prstTxWarp prst="textNoShape">
              <a:avLst/>
            </a:prstTxWarp>
          </a:bodyPr>
          <a:lstStyle>
            <a:lvl1pPr algn="r">
              <a:defRPr sz="1300"/>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1152525" y="690563"/>
            <a:ext cx="4705350" cy="3529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924984" y="4449916"/>
            <a:ext cx="5160433" cy="4140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7" tIns="46078" rIns="92157" bIns="460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1" y="8821437"/>
            <a:ext cx="3004675" cy="4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7" tIns="46078" rIns="92157" bIns="46078" numCol="1" anchor="b" anchorCtr="0" compatLnSpc="1">
            <a:prstTxWarp prst="textNoShape">
              <a:avLst/>
            </a:prstTxWarp>
          </a:bodyPr>
          <a:lstStyle>
            <a:lvl1pPr>
              <a:defRPr sz="1300"/>
            </a:lvl1pPr>
          </a:lstStyle>
          <a:p>
            <a:pPr>
              <a:defRPr/>
            </a:pPr>
            <a:endParaRPr lang="en-US" dirty="0"/>
          </a:p>
        </p:txBody>
      </p:sp>
      <p:sp>
        <p:nvSpPr>
          <p:cNvPr id="32775" name="Rectangle 7"/>
          <p:cNvSpPr>
            <a:spLocks noGrp="1" noChangeArrowheads="1"/>
          </p:cNvSpPr>
          <p:nvPr>
            <p:ph type="sldNum" sz="quarter" idx="5"/>
          </p:nvPr>
        </p:nvSpPr>
        <p:spPr bwMode="auto">
          <a:xfrm>
            <a:off x="4005726" y="8821437"/>
            <a:ext cx="3004674" cy="461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57" tIns="46078" rIns="92157" bIns="46078" numCol="1" anchor="b" anchorCtr="0" compatLnSpc="1">
            <a:prstTxWarp prst="textNoShape">
              <a:avLst/>
            </a:prstTxWarp>
          </a:bodyPr>
          <a:lstStyle>
            <a:lvl1pPr algn="r">
              <a:defRPr sz="1300"/>
            </a:lvl1pPr>
          </a:lstStyle>
          <a:p>
            <a:pPr>
              <a:defRPr/>
            </a:pPr>
            <a:fld id="{A799F662-3196-4C87-AE64-02916BAC499D}" type="slidenum">
              <a:rPr lang="en-US"/>
              <a:pPr>
                <a:defRPr/>
              </a:pPr>
              <a:t>‹#›</a:t>
            </a:fld>
            <a:endParaRPr lang="en-US" dirty="0"/>
          </a:p>
        </p:txBody>
      </p:sp>
    </p:spTree>
    <p:extLst>
      <p:ext uri="{BB962C8B-B14F-4D97-AF65-F5344CB8AC3E}">
        <p14:creationId xmlns:p14="http://schemas.microsoft.com/office/powerpoint/2010/main" val="29091269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1724251-A7EC-48B3-A928-02262B237540}" type="slidenum">
              <a:rPr lang="en-US" altLang="en-US" sz="1300"/>
              <a:pPr eaLnBrk="1" hangingPunct="1">
                <a:spcBef>
                  <a:spcPct val="0"/>
                </a:spcBef>
              </a:pPr>
              <a:t>1</a:t>
            </a:fld>
            <a:endParaRPr lang="en-US" altLang="en-US" sz="1300"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98866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10</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603536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11</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540994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12</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8972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600B931-3D74-4638-91E7-7F5E7E726DBF}" type="slidenum">
              <a:rPr lang="en-US" altLang="en-US" sz="1300"/>
              <a:pPr eaLnBrk="1" hangingPunct="1">
                <a:spcBef>
                  <a:spcPct val="0"/>
                </a:spcBef>
              </a:pPr>
              <a:t>13</a:t>
            </a:fld>
            <a:endParaRPr lang="en-US" altLang="en-US" sz="1300" dirty="0"/>
          </a:p>
        </p:txBody>
      </p:sp>
      <p:sp>
        <p:nvSpPr>
          <p:cNvPr id="23555" name="Rectangle 2050"/>
          <p:cNvSpPr>
            <a:spLocks noGrp="1" noRot="1" noChangeAspect="1" noChangeArrowheads="1" noTextEdit="1"/>
          </p:cNvSpPr>
          <p:nvPr>
            <p:ph type="sldImg"/>
          </p:nvPr>
        </p:nvSpPr>
        <p:spPr>
          <a:ln/>
        </p:spPr>
      </p:sp>
      <p:sp>
        <p:nvSpPr>
          <p:cNvPr id="23556" name="Rectangle 2051"/>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69314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14</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433925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15</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798546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16</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769913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17</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617140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18</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978863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600B931-3D74-4638-91E7-7F5E7E726DBF}" type="slidenum">
              <a:rPr lang="en-US" altLang="en-US" sz="1300"/>
              <a:pPr eaLnBrk="1" hangingPunct="1">
                <a:spcBef>
                  <a:spcPct val="0"/>
                </a:spcBef>
              </a:pPr>
              <a:t>19</a:t>
            </a:fld>
            <a:endParaRPr lang="en-US" altLang="en-US" sz="1300" dirty="0"/>
          </a:p>
        </p:txBody>
      </p:sp>
      <p:sp>
        <p:nvSpPr>
          <p:cNvPr id="23555" name="Rectangle 2050"/>
          <p:cNvSpPr>
            <a:spLocks noGrp="1" noRot="1" noChangeAspect="1" noChangeArrowheads="1" noTextEdit="1"/>
          </p:cNvSpPr>
          <p:nvPr>
            <p:ph type="sldImg"/>
          </p:nvPr>
        </p:nvSpPr>
        <p:spPr>
          <a:ln/>
        </p:spPr>
      </p:sp>
      <p:sp>
        <p:nvSpPr>
          <p:cNvPr id="23556" name="Rectangle 2051"/>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16170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35046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20</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227900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21</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7880510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22</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9285672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23</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1601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24</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3768557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25</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993195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DBE2D0F-05ED-4520-8F0F-51D4FEE34307}" type="slidenum">
              <a:rPr lang="en-US" altLang="en-US" sz="1300"/>
              <a:pPr eaLnBrk="1" hangingPunct="1">
                <a:spcBef>
                  <a:spcPct val="0"/>
                </a:spcBef>
              </a:pPr>
              <a:t>26</a:t>
            </a:fld>
            <a:endParaRPr lang="en-US" altLang="en-US" sz="1300"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9302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600B931-3D74-4638-91E7-7F5E7E726DBF}" type="slidenum">
              <a:rPr lang="en-US" altLang="en-US" sz="1300"/>
              <a:pPr eaLnBrk="1" hangingPunct="1">
                <a:spcBef>
                  <a:spcPct val="0"/>
                </a:spcBef>
              </a:pPr>
              <a:t>3</a:t>
            </a:fld>
            <a:endParaRPr lang="en-US" altLang="en-US" sz="1300" dirty="0"/>
          </a:p>
        </p:txBody>
      </p:sp>
      <p:sp>
        <p:nvSpPr>
          <p:cNvPr id="23555" name="Rectangle 2050"/>
          <p:cNvSpPr>
            <a:spLocks noGrp="1" noRot="1" noChangeAspect="1" noChangeArrowheads="1" noTextEdit="1"/>
          </p:cNvSpPr>
          <p:nvPr>
            <p:ph type="sldImg"/>
          </p:nvPr>
        </p:nvSpPr>
        <p:spPr>
          <a:ln/>
        </p:spPr>
      </p:sp>
      <p:sp>
        <p:nvSpPr>
          <p:cNvPr id="23556" name="Rectangle 2051"/>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538551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4</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85752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5</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91774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6</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29525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7</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4142227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8</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3368527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14496" indent="-273865" eaLnBrk="0" hangingPunct="0">
              <a:spcBef>
                <a:spcPct val="30000"/>
              </a:spcBef>
              <a:defRPr sz="1200">
                <a:solidFill>
                  <a:schemeClr val="tx1"/>
                </a:solidFill>
                <a:latin typeface="Times New Roman" pitchFamily="18" charset="0"/>
              </a:defRPr>
            </a:lvl2pPr>
            <a:lvl3pPr marL="1100047" indent="-218786" eaLnBrk="0" hangingPunct="0">
              <a:spcBef>
                <a:spcPct val="30000"/>
              </a:spcBef>
              <a:defRPr sz="1200">
                <a:solidFill>
                  <a:schemeClr val="tx1"/>
                </a:solidFill>
                <a:latin typeface="Times New Roman" pitchFamily="18" charset="0"/>
              </a:defRPr>
            </a:lvl3pPr>
            <a:lvl4pPr marL="1540678" indent="-218786" eaLnBrk="0" hangingPunct="0">
              <a:spcBef>
                <a:spcPct val="30000"/>
              </a:spcBef>
              <a:defRPr sz="1200">
                <a:solidFill>
                  <a:schemeClr val="tx1"/>
                </a:solidFill>
                <a:latin typeface="Times New Roman" pitchFamily="18" charset="0"/>
              </a:defRPr>
            </a:lvl4pPr>
            <a:lvl5pPr marL="1981308" indent="-218786" eaLnBrk="0" hangingPunct="0">
              <a:spcBef>
                <a:spcPct val="30000"/>
              </a:spcBef>
              <a:defRPr sz="1200">
                <a:solidFill>
                  <a:schemeClr val="tx1"/>
                </a:solidFill>
                <a:latin typeface="Times New Roman" pitchFamily="18" charset="0"/>
              </a:defRPr>
            </a:lvl5pPr>
            <a:lvl6pPr marL="2421939" indent="-218786" eaLnBrk="0" fontAlgn="base" hangingPunct="0">
              <a:spcBef>
                <a:spcPct val="30000"/>
              </a:spcBef>
              <a:spcAft>
                <a:spcPct val="0"/>
              </a:spcAft>
              <a:defRPr sz="1200">
                <a:solidFill>
                  <a:schemeClr val="tx1"/>
                </a:solidFill>
                <a:latin typeface="Times New Roman" pitchFamily="18" charset="0"/>
              </a:defRPr>
            </a:lvl6pPr>
            <a:lvl7pPr marL="2862568" indent="-218786" eaLnBrk="0" fontAlgn="base" hangingPunct="0">
              <a:spcBef>
                <a:spcPct val="30000"/>
              </a:spcBef>
              <a:spcAft>
                <a:spcPct val="0"/>
              </a:spcAft>
              <a:defRPr sz="1200">
                <a:solidFill>
                  <a:schemeClr val="tx1"/>
                </a:solidFill>
                <a:latin typeface="Times New Roman" pitchFamily="18" charset="0"/>
              </a:defRPr>
            </a:lvl7pPr>
            <a:lvl8pPr marL="3303199" indent="-218786" eaLnBrk="0" fontAlgn="base" hangingPunct="0">
              <a:spcBef>
                <a:spcPct val="30000"/>
              </a:spcBef>
              <a:spcAft>
                <a:spcPct val="0"/>
              </a:spcAft>
              <a:defRPr sz="1200">
                <a:solidFill>
                  <a:schemeClr val="tx1"/>
                </a:solidFill>
                <a:latin typeface="Times New Roman" pitchFamily="18" charset="0"/>
              </a:defRPr>
            </a:lvl8pPr>
            <a:lvl9pPr marL="3743829" indent="-21878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56C345F-5751-42BE-9C27-48DB8B781BF7}" type="slidenum">
              <a:rPr lang="en-US" altLang="en-US" sz="1300"/>
              <a:pPr eaLnBrk="1" hangingPunct="1">
                <a:spcBef>
                  <a:spcPct val="0"/>
                </a:spcBef>
              </a:pPr>
              <a:t>9</a:t>
            </a:fld>
            <a:endParaRPr lang="en-US" altLang="en-US" sz="13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2018113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5F24DBB-5B1F-4CB3-A297-065DE26CAA29}" type="slidenum">
              <a:rPr lang="en-US"/>
              <a:pPr>
                <a:defRPr/>
              </a:pPr>
              <a:t>‹#›</a:t>
            </a:fld>
            <a:endParaRPr lang="en-US" dirty="0"/>
          </a:p>
        </p:txBody>
      </p:sp>
    </p:spTree>
    <p:extLst>
      <p:ext uri="{BB962C8B-B14F-4D97-AF65-F5344CB8AC3E}">
        <p14:creationId xmlns:p14="http://schemas.microsoft.com/office/powerpoint/2010/main" val="2601505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AB6D325-BB84-4C3C-A503-335E74698017}" type="slidenum">
              <a:rPr lang="en-US"/>
              <a:pPr>
                <a:defRPr/>
              </a:pPr>
              <a:t>‹#›</a:t>
            </a:fld>
            <a:endParaRPr lang="en-US" dirty="0"/>
          </a:p>
        </p:txBody>
      </p:sp>
    </p:spTree>
    <p:extLst>
      <p:ext uri="{BB962C8B-B14F-4D97-AF65-F5344CB8AC3E}">
        <p14:creationId xmlns:p14="http://schemas.microsoft.com/office/powerpoint/2010/main" val="118688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F9A32B1-35AC-4B65-9035-BD9AE1D751D9}" type="slidenum">
              <a:rPr lang="en-US"/>
              <a:pPr>
                <a:defRPr/>
              </a:pPr>
              <a:t>‹#›</a:t>
            </a:fld>
            <a:endParaRPr lang="en-US" dirty="0"/>
          </a:p>
        </p:txBody>
      </p:sp>
    </p:spTree>
    <p:extLst>
      <p:ext uri="{BB962C8B-B14F-4D97-AF65-F5344CB8AC3E}">
        <p14:creationId xmlns:p14="http://schemas.microsoft.com/office/powerpoint/2010/main" val="271752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C3619FC-AD3F-4017-9ABC-F07C64F03F82}" type="slidenum">
              <a:rPr lang="en-US"/>
              <a:pPr>
                <a:defRPr/>
              </a:pPr>
              <a:t>‹#›</a:t>
            </a:fld>
            <a:endParaRPr lang="en-US" dirty="0"/>
          </a:p>
        </p:txBody>
      </p:sp>
    </p:spTree>
    <p:extLst>
      <p:ext uri="{BB962C8B-B14F-4D97-AF65-F5344CB8AC3E}">
        <p14:creationId xmlns:p14="http://schemas.microsoft.com/office/powerpoint/2010/main" val="20159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704ACB1-1DBE-4926-8401-817FE08E6F9E}" type="slidenum">
              <a:rPr lang="en-US"/>
              <a:pPr>
                <a:defRPr/>
              </a:pPr>
              <a:t>‹#›</a:t>
            </a:fld>
            <a:endParaRPr lang="en-US" dirty="0"/>
          </a:p>
        </p:txBody>
      </p:sp>
    </p:spTree>
    <p:extLst>
      <p:ext uri="{BB962C8B-B14F-4D97-AF65-F5344CB8AC3E}">
        <p14:creationId xmlns:p14="http://schemas.microsoft.com/office/powerpoint/2010/main" val="4088071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02E0F1F-BCB6-4275-BD36-62594B96062A}" type="slidenum">
              <a:rPr lang="en-US"/>
              <a:pPr>
                <a:defRPr/>
              </a:pPr>
              <a:t>‹#›</a:t>
            </a:fld>
            <a:endParaRPr lang="en-US" dirty="0"/>
          </a:p>
        </p:txBody>
      </p:sp>
    </p:spTree>
    <p:extLst>
      <p:ext uri="{BB962C8B-B14F-4D97-AF65-F5344CB8AC3E}">
        <p14:creationId xmlns:p14="http://schemas.microsoft.com/office/powerpoint/2010/main" val="353749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D322681-6CBB-4BB5-A5AF-29A1800A7926}" type="slidenum">
              <a:rPr lang="en-US"/>
              <a:pPr>
                <a:defRPr/>
              </a:pPr>
              <a:t>‹#›</a:t>
            </a:fld>
            <a:endParaRPr lang="en-US" dirty="0"/>
          </a:p>
        </p:txBody>
      </p:sp>
    </p:spTree>
    <p:extLst>
      <p:ext uri="{BB962C8B-B14F-4D97-AF65-F5344CB8AC3E}">
        <p14:creationId xmlns:p14="http://schemas.microsoft.com/office/powerpoint/2010/main" val="426040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C69AC21-952D-4F9B-9B7F-8E660ABEFBB0}" type="slidenum">
              <a:rPr lang="en-US"/>
              <a:pPr>
                <a:defRPr/>
              </a:pPr>
              <a:t>‹#›</a:t>
            </a:fld>
            <a:endParaRPr lang="en-US" dirty="0"/>
          </a:p>
        </p:txBody>
      </p:sp>
    </p:spTree>
    <p:extLst>
      <p:ext uri="{BB962C8B-B14F-4D97-AF65-F5344CB8AC3E}">
        <p14:creationId xmlns:p14="http://schemas.microsoft.com/office/powerpoint/2010/main" val="2157864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9552A9D-22CE-466E-91DE-D1D584A1FE21}" type="slidenum">
              <a:rPr lang="en-US"/>
              <a:pPr>
                <a:defRPr/>
              </a:pPr>
              <a:t>‹#›</a:t>
            </a:fld>
            <a:endParaRPr lang="en-US" dirty="0"/>
          </a:p>
        </p:txBody>
      </p:sp>
    </p:spTree>
    <p:extLst>
      <p:ext uri="{BB962C8B-B14F-4D97-AF65-F5344CB8AC3E}">
        <p14:creationId xmlns:p14="http://schemas.microsoft.com/office/powerpoint/2010/main" val="148024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2766760-AA7C-4FFF-9D39-33C0F91D117C}" type="slidenum">
              <a:rPr lang="en-US"/>
              <a:pPr>
                <a:defRPr/>
              </a:pPr>
              <a:t>‹#›</a:t>
            </a:fld>
            <a:endParaRPr lang="en-US" dirty="0"/>
          </a:p>
        </p:txBody>
      </p:sp>
    </p:spTree>
    <p:extLst>
      <p:ext uri="{BB962C8B-B14F-4D97-AF65-F5344CB8AC3E}">
        <p14:creationId xmlns:p14="http://schemas.microsoft.com/office/powerpoint/2010/main" val="294688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0EF3EBA-720A-4CA2-81AC-EC75B00F586A}" type="slidenum">
              <a:rPr lang="en-US"/>
              <a:pPr>
                <a:defRPr/>
              </a:pPr>
              <a:t>‹#›</a:t>
            </a:fld>
            <a:endParaRPr lang="en-US" dirty="0"/>
          </a:p>
        </p:txBody>
      </p:sp>
    </p:spTree>
    <p:extLst>
      <p:ext uri="{BB962C8B-B14F-4D97-AF65-F5344CB8AC3E}">
        <p14:creationId xmlns:p14="http://schemas.microsoft.com/office/powerpoint/2010/main" val="160126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76200" y="64770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065DF52-6A47-4241-8B78-58180F52402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p>
        </p:txBody>
      </p:sp>
      <p:sp>
        <p:nvSpPr>
          <p:cNvPr id="2051"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2052" name="Text Box 5"/>
          <p:cNvSpPr txBox="1">
            <a:spLocks noChangeArrowheads="1"/>
          </p:cNvSpPr>
          <p:nvPr/>
        </p:nvSpPr>
        <p:spPr bwMode="auto">
          <a:xfrm flipV="1">
            <a:off x="4038600" y="6362700"/>
            <a:ext cx="4800600" cy="114300"/>
          </a:xfrm>
          <a:prstGeom prst="rect">
            <a:avLst/>
          </a:prstGeom>
          <a:solidFill>
            <a:srgbClr val="735845"/>
          </a:solidFill>
          <a:ln>
            <a:noFill/>
          </a:ln>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400" b="1"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endParaRPr lang="en-US" altLang="en-US" sz="2400" dirty="0"/>
          </a:p>
        </p:txBody>
      </p:sp>
      <p:sp>
        <p:nvSpPr>
          <p:cNvPr id="2053"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cs typeface="Times New Roman" pitchFamily="18" charset="0"/>
              </a:rPr>
              <a:t> </a:t>
            </a:r>
            <a:endParaRPr lang="en-US" altLang="en-US" sz="2400" dirty="0"/>
          </a:p>
        </p:txBody>
      </p:sp>
      <p:sp>
        <p:nvSpPr>
          <p:cNvPr id="2054"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55" name="Line 8"/>
          <p:cNvSpPr>
            <a:spLocks noChangeShapeType="1"/>
          </p:cNvSpPr>
          <p:nvPr/>
        </p:nvSpPr>
        <p:spPr bwMode="auto">
          <a:xfrm>
            <a:off x="3200400" y="6553200"/>
            <a:ext cx="5638800" cy="0"/>
          </a:xfrm>
          <a:prstGeom prst="line">
            <a:avLst/>
          </a:prstGeom>
          <a:noFill/>
          <a:ln w="22225">
            <a:solidFill>
              <a:srgbClr val="4158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6" name="Text Box 10"/>
          <p:cNvSpPr txBox="1">
            <a:spLocks noChangeArrowheads="1"/>
          </p:cNvSpPr>
          <p:nvPr/>
        </p:nvSpPr>
        <p:spPr bwMode="auto">
          <a:xfrm>
            <a:off x="285750" y="1600200"/>
            <a:ext cx="8572500" cy="3123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ts val="600"/>
              </a:spcBef>
              <a:buFontTx/>
              <a:buNone/>
            </a:pPr>
            <a:endParaRPr lang="en-US" altLang="en-US" dirty="0" smtClean="0">
              <a:latin typeface="Mongolian Baiti" pitchFamily="66" charset="0"/>
              <a:ea typeface="Mongolian Baiti" pitchFamily="66" charset="0"/>
              <a:cs typeface="Mongolian Baiti" pitchFamily="66" charset="0"/>
            </a:endParaRPr>
          </a:p>
          <a:p>
            <a:pPr algn="ctr" eaLnBrk="1" hangingPunct="1">
              <a:spcBef>
                <a:spcPts val="600"/>
              </a:spcBef>
              <a:buFontTx/>
              <a:buNone/>
            </a:pPr>
            <a:r>
              <a:rPr lang="en-US" altLang="en-US" dirty="0" smtClean="0">
                <a:latin typeface="Mongolian Baiti" pitchFamily="66" charset="0"/>
                <a:ea typeface="Mongolian Baiti" pitchFamily="66" charset="0"/>
                <a:cs typeface="Mongolian Baiti" pitchFamily="66" charset="0"/>
              </a:rPr>
              <a:t>Financial Managers Society</a:t>
            </a:r>
          </a:p>
          <a:p>
            <a:pPr algn="ctr" eaLnBrk="1" hangingPunct="1">
              <a:spcBef>
                <a:spcPts val="600"/>
              </a:spcBef>
              <a:buFontTx/>
              <a:buNone/>
            </a:pPr>
            <a:r>
              <a:rPr lang="en-US" altLang="en-US" dirty="0" smtClean="0">
                <a:latin typeface="Mongolian Baiti" pitchFamily="66" charset="0"/>
                <a:ea typeface="Mongolian Baiti" pitchFamily="66" charset="0"/>
                <a:cs typeface="Mongolian Baiti" pitchFamily="66" charset="0"/>
              </a:rPr>
              <a:t> </a:t>
            </a:r>
            <a:r>
              <a:rPr lang="en-US" altLang="en-US" sz="2800" dirty="0" smtClean="0">
                <a:latin typeface="Mongolian Baiti" pitchFamily="66" charset="0"/>
                <a:ea typeface="Mongolian Baiti" pitchFamily="66" charset="0"/>
                <a:cs typeface="Mongolian Baiti" pitchFamily="66" charset="0"/>
              </a:rPr>
              <a:t> </a:t>
            </a:r>
          </a:p>
          <a:p>
            <a:pPr algn="ctr" eaLnBrk="1" hangingPunct="1">
              <a:spcBef>
                <a:spcPts val="600"/>
              </a:spcBef>
              <a:buFontTx/>
              <a:buNone/>
            </a:pPr>
            <a:r>
              <a:rPr lang="en-US" altLang="en-US" sz="2800" i="1" dirty="0" smtClean="0">
                <a:latin typeface="Mongolian Baiti" pitchFamily="66" charset="0"/>
                <a:ea typeface="Mongolian Baiti" pitchFamily="66" charset="0"/>
                <a:cs typeface="Mongolian Baiti" pitchFamily="66" charset="0"/>
              </a:rPr>
              <a:t>Implications of Rising Rates on Balance Sheet Management in 2015</a:t>
            </a:r>
            <a:endParaRPr lang="en-US" altLang="en-US" sz="2800" i="1" dirty="0">
              <a:latin typeface="Mongolian Baiti" pitchFamily="66" charset="0"/>
              <a:ea typeface="Mongolian Baiti" pitchFamily="66" charset="0"/>
              <a:cs typeface="Mongolian Baiti" pitchFamily="66" charset="0"/>
            </a:endParaRPr>
          </a:p>
          <a:p>
            <a:pPr algn="ctr" eaLnBrk="1" hangingPunct="1">
              <a:spcBef>
                <a:spcPct val="50000"/>
              </a:spcBef>
              <a:buFontTx/>
              <a:buNone/>
            </a:pPr>
            <a:endParaRPr lang="en-US" altLang="en-US" sz="2000" dirty="0">
              <a:latin typeface="Arial" charset="0"/>
            </a:endParaRPr>
          </a:p>
        </p:txBody>
      </p:sp>
      <p:sp>
        <p:nvSpPr>
          <p:cNvPr id="2057" name="Text Box 11"/>
          <p:cNvSpPr txBox="1">
            <a:spLocks noChangeArrowheads="1"/>
          </p:cNvSpPr>
          <p:nvPr/>
        </p:nvSpPr>
        <p:spPr bwMode="auto">
          <a:xfrm>
            <a:off x="2133600" y="4413514"/>
            <a:ext cx="4648200" cy="1143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ts val="500"/>
              </a:spcBef>
              <a:buFontTx/>
              <a:buNone/>
            </a:pPr>
            <a:endParaRPr lang="en-US" altLang="en-US" sz="2000" dirty="0" smtClean="0">
              <a:latin typeface="Mongolian Baiti" pitchFamily="66" charset="0"/>
              <a:ea typeface="Mongolian Baiti" pitchFamily="66" charset="0"/>
              <a:cs typeface="Mongolian Baiti" pitchFamily="66" charset="0"/>
            </a:endParaRPr>
          </a:p>
          <a:p>
            <a:pPr algn="ctr" eaLnBrk="1" hangingPunct="1">
              <a:spcBef>
                <a:spcPts val="500"/>
              </a:spcBef>
              <a:buFontTx/>
              <a:buNone/>
            </a:pPr>
            <a:r>
              <a:rPr lang="en-US" altLang="en-US" sz="2000" dirty="0" smtClean="0">
                <a:latin typeface="Mongolian Baiti" pitchFamily="66" charset="0"/>
                <a:ea typeface="Mongolian Baiti" pitchFamily="66" charset="0"/>
                <a:cs typeface="Mongolian Baiti" pitchFamily="66" charset="0"/>
              </a:rPr>
              <a:t>February 24, 2015</a:t>
            </a:r>
          </a:p>
          <a:p>
            <a:pPr algn="ctr" eaLnBrk="1" hangingPunct="1">
              <a:spcBef>
                <a:spcPts val="500"/>
              </a:spcBef>
              <a:buFontTx/>
              <a:buNone/>
            </a:pPr>
            <a:r>
              <a:rPr lang="en-US" altLang="en-US" sz="2000" dirty="0" smtClean="0">
                <a:latin typeface="Mongolian Baiti" pitchFamily="66" charset="0"/>
                <a:ea typeface="Mongolian Baiti" pitchFamily="66" charset="0"/>
                <a:cs typeface="Mongolian Baiti" pitchFamily="66" charset="0"/>
              </a:rPr>
              <a:t>Jonathan Rankin, Senior Vice President</a:t>
            </a:r>
            <a:endParaRPr lang="en-US" altLang="en-US" sz="2000" dirty="0">
              <a:latin typeface="Mongolian Baiti" pitchFamily="66" charset="0"/>
              <a:ea typeface="Mongolian Baiti" pitchFamily="66" charset="0"/>
              <a:cs typeface="Mongolian Baiti" pitchFamily="66" charset="0"/>
            </a:endParaRPr>
          </a:p>
        </p:txBody>
      </p:sp>
      <p:sp>
        <p:nvSpPr>
          <p:cNvPr id="2058" name="TextBox 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a:solidFill>
                  <a:schemeClr val="bg1"/>
                </a:solidFill>
                <a:latin typeface="Mongolian Baiti" pitchFamily="66" charset="0"/>
                <a:ea typeface="Mongolian Baiti" pitchFamily="66" charset="0"/>
                <a:cs typeface="Mongolian Baiti" pitchFamily="66" charset="0"/>
              </a:rPr>
              <a:t>EPG Incorporated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pic>
        <p:nvPicPr>
          <p:cNvPr id="2060"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232400"/>
            <a:ext cx="16002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762000" y="2362200"/>
            <a:ext cx="780651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dirty="0" smtClean="0">
                <a:latin typeface="Arial" charset="0"/>
                <a:cs typeface="Arial" charset="0"/>
              </a:rPr>
              <a:t>We believe the Fed thinks that in order to retain relevance as well as avoid “moral hazard” they need to raise rates “sooner rather than later”.</a:t>
            </a:r>
          </a:p>
          <a:p>
            <a:pPr eaLnBrk="1" hangingPunct="1">
              <a:spcBef>
                <a:spcPct val="0"/>
              </a:spcBef>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They may believe </a:t>
            </a:r>
            <a:r>
              <a:rPr lang="en-US" altLang="en-US" sz="2400" dirty="0">
                <a:latin typeface="Arial" charset="0"/>
                <a:cs typeface="Arial" charset="0"/>
              </a:rPr>
              <a:t>t</a:t>
            </a:r>
            <a:r>
              <a:rPr lang="en-US" altLang="en-US" sz="2400" dirty="0" smtClean="0">
                <a:latin typeface="Arial" charset="0"/>
                <a:cs typeface="Arial" charset="0"/>
              </a:rPr>
              <a:t>he longer they wait, the greater the risk that either the economy turns lower and they are unable to act (by cutting rates since rates are still at zero) or the economy reaches escape velocity and the market believes they are “behind the curve”.</a:t>
            </a:r>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The Fed’s Challenging Agenda</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2764111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701370" y="2227943"/>
            <a:ext cx="8348287"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200" dirty="0" smtClean="0">
                <a:latin typeface="Arial" charset="0"/>
                <a:cs typeface="Arial" charset="0"/>
              </a:rPr>
              <a:t>The </a:t>
            </a:r>
            <a:r>
              <a:rPr lang="en-US" altLang="en-US" sz="2200" dirty="0">
                <a:latin typeface="Arial" charset="0"/>
                <a:cs typeface="Arial" charset="0"/>
              </a:rPr>
              <a:t>Fed Funds rate </a:t>
            </a:r>
            <a:r>
              <a:rPr lang="en-US" altLang="en-US" sz="2200" dirty="0" smtClean="0">
                <a:latin typeface="Arial" charset="0"/>
                <a:cs typeface="Arial" charset="0"/>
              </a:rPr>
              <a:t>may </a:t>
            </a:r>
            <a:r>
              <a:rPr lang="en-US" altLang="en-US" sz="2200" dirty="0">
                <a:latin typeface="Arial" charset="0"/>
                <a:cs typeface="Arial" charset="0"/>
              </a:rPr>
              <a:t>remain historically low once the tightening </a:t>
            </a:r>
            <a:r>
              <a:rPr lang="en-US" altLang="en-US" sz="2200" dirty="0" smtClean="0">
                <a:latin typeface="Arial" charset="0"/>
                <a:cs typeface="Arial" charset="0"/>
              </a:rPr>
              <a:t>cycle begins- the </a:t>
            </a:r>
            <a:r>
              <a:rPr lang="en-US" altLang="en-US" sz="2200" dirty="0">
                <a:latin typeface="Arial" charset="0"/>
                <a:cs typeface="Arial" charset="0"/>
              </a:rPr>
              <a:t>“terminal” rate, the peak in the funds rate for this tightening cycle, </a:t>
            </a:r>
            <a:r>
              <a:rPr lang="en-US" altLang="en-US" sz="2200" dirty="0" smtClean="0">
                <a:latin typeface="Arial" charset="0"/>
                <a:cs typeface="Arial" charset="0"/>
              </a:rPr>
              <a:t>could </a:t>
            </a:r>
            <a:r>
              <a:rPr lang="en-US" altLang="en-US" sz="2200" dirty="0">
                <a:latin typeface="Arial" charset="0"/>
                <a:cs typeface="Arial" charset="0"/>
              </a:rPr>
              <a:t>be 3% or lower.   </a:t>
            </a:r>
            <a:endParaRPr lang="en-US" altLang="en-US" sz="2200" dirty="0" smtClean="0">
              <a:latin typeface="Arial" charset="0"/>
              <a:cs typeface="Arial" charset="0"/>
            </a:endParaRPr>
          </a:p>
          <a:p>
            <a:pPr marL="0" indent="0" eaLnBrk="1" hangingPunct="1">
              <a:spcBef>
                <a:spcPct val="0"/>
              </a:spcBef>
              <a:buNone/>
            </a:pPr>
            <a:endParaRPr lang="en-US" altLang="en-US" sz="2200" dirty="0">
              <a:latin typeface="Arial" charset="0"/>
              <a:cs typeface="Arial" charset="0"/>
            </a:endParaRPr>
          </a:p>
          <a:p>
            <a:pPr eaLnBrk="1" hangingPunct="1">
              <a:spcBef>
                <a:spcPct val="0"/>
              </a:spcBef>
            </a:pPr>
            <a:r>
              <a:rPr lang="en-US" altLang="en-US" sz="2200" dirty="0" smtClean="0">
                <a:latin typeface="Arial" charset="0"/>
                <a:cs typeface="Arial" charset="0"/>
              </a:rPr>
              <a:t>Market </a:t>
            </a:r>
            <a:r>
              <a:rPr lang="en-US" altLang="en-US" sz="2200" dirty="0">
                <a:latin typeface="Arial" charset="0"/>
                <a:cs typeface="Arial" charset="0"/>
              </a:rPr>
              <a:t>expectations for a lower terminal rate have appeared recently, declining from 4% to 3.75%, and we believe they have further to fall</a:t>
            </a:r>
            <a:r>
              <a:rPr lang="en-US" altLang="en-US" sz="2200" dirty="0" smtClean="0">
                <a:latin typeface="Arial" charset="0"/>
                <a:cs typeface="Arial" charset="0"/>
              </a:rPr>
              <a:t>.</a:t>
            </a:r>
          </a:p>
          <a:p>
            <a:pPr marL="0" indent="0" eaLnBrk="1" hangingPunct="1">
              <a:spcBef>
                <a:spcPct val="0"/>
              </a:spcBef>
              <a:buNone/>
            </a:pPr>
            <a:endParaRPr lang="en-US" altLang="en-US" sz="2200" dirty="0">
              <a:latin typeface="Arial" charset="0"/>
              <a:cs typeface="Arial" charset="0"/>
            </a:endParaRPr>
          </a:p>
          <a:p>
            <a:pPr eaLnBrk="1" hangingPunct="1">
              <a:spcBef>
                <a:spcPct val="0"/>
              </a:spcBef>
            </a:pPr>
            <a:r>
              <a:rPr lang="en-US" altLang="en-US" sz="2200" dirty="0" smtClean="0">
                <a:latin typeface="Arial" charset="0"/>
                <a:cs typeface="Arial" charset="0"/>
              </a:rPr>
              <a:t>A </a:t>
            </a:r>
            <a:r>
              <a:rPr lang="en-US" altLang="en-US" sz="2200" dirty="0">
                <a:latin typeface="Arial" charset="0"/>
                <a:cs typeface="Arial" charset="0"/>
              </a:rPr>
              <a:t>2% funds rate remains a distinct possibility if growth is unable to </a:t>
            </a:r>
            <a:r>
              <a:rPr lang="en-US" altLang="en-US" sz="2200" dirty="0" smtClean="0">
                <a:latin typeface="Arial" charset="0"/>
                <a:cs typeface="Arial" charset="0"/>
              </a:rPr>
              <a:t>accelerate </a:t>
            </a:r>
            <a:r>
              <a:rPr lang="en-US" altLang="en-US" sz="2200" dirty="0">
                <a:latin typeface="Arial" charset="0"/>
                <a:cs typeface="Arial" charset="0"/>
              </a:rPr>
              <a:t>beyond the 5 year average of </a:t>
            </a:r>
            <a:r>
              <a:rPr lang="en-US" altLang="en-US" sz="2200" dirty="0" smtClean="0">
                <a:latin typeface="Arial" charset="0"/>
                <a:cs typeface="Arial" charset="0"/>
              </a:rPr>
              <a:t>2.3%</a:t>
            </a:r>
            <a:endParaRPr lang="en-US" altLang="en-US" sz="2200" dirty="0">
              <a:latin typeface="Arial" charset="0"/>
              <a:cs typeface="Arial" charset="0"/>
            </a:endParaRP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a:solidFill>
                  <a:schemeClr val="bg1"/>
                </a:solidFill>
                <a:latin typeface="Mongolian Baiti" pitchFamily="66" charset="0"/>
                <a:ea typeface="Mongolian Baiti" pitchFamily="66" charset="0"/>
                <a:cs typeface="Mongolian Baiti" pitchFamily="66" charset="0"/>
              </a:rPr>
              <a:t>Terminal </a:t>
            </a:r>
            <a:r>
              <a:rPr lang="en-US" altLang="en-US" sz="2400" dirty="0" smtClean="0">
                <a:solidFill>
                  <a:schemeClr val="bg1"/>
                </a:solidFill>
                <a:latin typeface="Mongolian Baiti" pitchFamily="66" charset="0"/>
                <a:ea typeface="Mongolian Baiti" pitchFamily="66" charset="0"/>
                <a:cs typeface="Mongolian Baiti" pitchFamily="66" charset="0"/>
              </a:rPr>
              <a:t>Rate </a:t>
            </a:r>
            <a:r>
              <a:rPr lang="en-US" altLang="en-US" sz="2400" dirty="0">
                <a:solidFill>
                  <a:schemeClr val="bg1"/>
                </a:solidFill>
                <a:latin typeface="Mongolian Baiti" pitchFamily="66" charset="0"/>
                <a:ea typeface="Mongolian Baiti" pitchFamily="66" charset="0"/>
                <a:cs typeface="Mongolian Baiti" pitchFamily="66" charset="0"/>
              </a:rPr>
              <a:t>for Fed </a:t>
            </a:r>
            <a:r>
              <a:rPr lang="en-US" altLang="en-US" sz="2400" dirty="0" smtClean="0">
                <a:solidFill>
                  <a:schemeClr val="bg1"/>
                </a:solidFill>
                <a:latin typeface="Mongolian Baiti" pitchFamily="66" charset="0"/>
                <a:ea typeface="Mongolian Baiti" pitchFamily="66" charset="0"/>
                <a:cs typeface="Mongolian Baiti" pitchFamily="66" charset="0"/>
              </a:rPr>
              <a:t>Funds to Remain Low</a:t>
            </a:r>
          </a:p>
          <a:p>
            <a:pPr algn="ctr" eaLnBrk="1" hangingPunct="1">
              <a:spcBef>
                <a:spcPct val="0"/>
              </a:spcBef>
              <a:buFontTx/>
              <a:buNone/>
            </a:pPr>
            <a:endParaRPr lang="en-US" altLang="en-US" sz="2400" dirty="0">
              <a:solidFill>
                <a:srgbClr val="FF0000"/>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1490103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None/>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Current EPG Rate Forecast </a:t>
            </a:r>
            <a:endParaRPr lang="en-US" altLang="en-US" sz="2400" dirty="0">
              <a:solidFill>
                <a:srgbClr val="FF0000"/>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graphicFrame>
        <p:nvGraphicFramePr>
          <p:cNvPr id="3" name="Object 2"/>
          <p:cNvGraphicFramePr>
            <a:graphicFrameLocks noChangeAspect="1"/>
          </p:cNvGraphicFramePr>
          <p:nvPr>
            <p:extLst>
              <p:ext uri="{D42A27DB-BD31-4B8C-83A1-F6EECF244321}">
                <p14:modId xmlns:p14="http://schemas.microsoft.com/office/powerpoint/2010/main" val="2699785382"/>
              </p:ext>
            </p:extLst>
          </p:nvPr>
        </p:nvGraphicFramePr>
        <p:xfrm>
          <a:off x="1714500" y="918875"/>
          <a:ext cx="6934012" cy="5358100"/>
        </p:xfrm>
        <a:graphic>
          <a:graphicData uri="http://schemas.openxmlformats.org/presentationml/2006/ole">
            <mc:AlternateContent xmlns:mc="http://schemas.openxmlformats.org/markup-compatibility/2006">
              <mc:Choice xmlns:v="urn:schemas-microsoft-com:vml" Requires="v">
                <p:oleObj spid="_x0000_s1142" name="Acrobat Document" r:id="rId5" imgW="7543538" imgH="5829300" progId="AcroExch.Document.7">
                  <p:embed/>
                </p:oleObj>
              </mc:Choice>
              <mc:Fallback>
                <p:oleObj name="Acrobat Document" r:id="rId5" imgW="7543538" imgH="5829300" progId="AcroExch.Document.7">
                  <p:embed/>
                  <p:pic>
                    <p:nvPicPr>
                      <p:cNvPr id="0" name=""/>
                      <p:cNvPicPr/>
                      <p:nvPr/>
                    </p:nvPicPr>
                    <p:blipFill>
                      <a:blip r:embed="rId6"/>
                      <a:stretch>
                        <a:fillRect/>
                      </a:stretch>
                    </p:blipFill>
                    <p:spPr>
                      <a:xfrm>
                        <a:off x="1714500" y="918875"/>
                        <a:ext cx="6934012" cy="5358100"/>
                      </a:xfrm>
                      <a:prstGeom prst="rect">
                        <a:avLst/>
                      </a:prstGeom>
                    </p:spPr>
                  </p:pic>
                </p:oleObj>
              </mc:Fallback>
            </mc:AlternateContent>
          </a:graphicData>
        </a:graphic>
      </p:graphicFrame>
    </p:spTree>
    <p:extLst>
      <p:ext uri="{BB962C8B-B14F-4D97-AF65-F5344CB8AC3E}">
        <p14:creationId xmlns:p14="http://schemas.microsoft.com/office/powerpoint/2010/main" val="1543939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p>
        </p:txBody>
      </p:sp>
      <p:sp>
        <p:nvSpPr>
          <p:cNvPr id="4099"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4100"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400" b="1"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endParaRPr lang="en-US" altLang="en-US" sz="2400" dirty="0"/>
          </a:p>
        </p:txBody>
      </p:sp>
      <p:sp>
        <p:nvSpPr>
          <p:cNvPr id="4101"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03" name="TextBox 10"/>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9" name="TextBox 2"/>
          <p:cNvSpPr txBox="1">
            <a:spLocks noChangeArrowheads="1"/>
          </p:cNvSpPr>
          <p:nvPr/>
        </p:nvSpPr>
        <p:spPr bwMode="auto">
          <a:xfrm>
            <a:off x="685800" y="2241550"/>
            <a:ext cx="80010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endParaRPr lang="en-US" altLang="en-US" sz="2400" dirty="0" smtClean="0">
              <a:latin typeface="Arial" charset="0"/>
              <a:cs typeface="Arial" charset="0"/>
            </a:endParaRPr>
          </a:p>
          <a:p>
            <a:pPr eaLnBrk="1" hangingPunct="1">
              <a:spcBef>
                <a:spcPct val="0"/>
              </a:spcBef>
            </a:pPr>
            <a:endParaRPr lang="en-US" altLang="en-US" sz="2400" dirty="0" smtClean="0">
              <a:latin typeface="Arial" charset="0"/>
              <a:cs typeface="Arial" charset="0"/>
            </a:endParaRPr>
          </a:p>
          <a:p>
            <a:pPr marL="0" indent="0" algn="ctr" eaLnBrk="1" hangingPunct="1">
              <a:spcBef>
                <a:spcPct val="0"/>
              </a:spcBef>
              <a:buNone/>
            </a:pPr>
            <a:r>
              <a:rPr lang="en-US" altLang="en-US" sz="4400" dirty="0" smtClean="0">
                <a:latin typeface="Arial" charset="0"/>
                <a:cs typeface="Arial" charset="0"/>
              </a:rPr>
              <a:t>Implications for 2015</a:t>
            </a:r>
          </a:p>
        </p:txBody>
      </p:sp>
    </p:spTree>
    <p:extLst>
      <p:ext uri="{BB962C8B-B14F-4D97-AF65-F5344CB8AC3E}">
        <p14:creationId xmlns:p14="http://schemas.microsoft.com/office/powerpoint/2010/main" val="2246050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1534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dirty="0" smtClean="0">
                <a:latin typeface="Arial" charset="0"/>
                <a:cs typeface="Arial" charset="0"/>
              </a:rPr>
              <a:t>Fixed rate mortgages</a:t>
            </a:r>
          </a:p>
          <a:p>
            <a:pPr marL="800100" lvl="1" indent="-342900" eaLnBrk="1" hangingPunct="1">
              <a:spcBef>
                <a:spcPct val="0"/>
              </a:spcBef>
              <a:buFont typeface="Courier New" panose="02070309020205020404" pitchFamily="49" charset="0"/>
              <a:buChar char="o"/>
            </a:pPr>
            <a:r>
              <a:rPr lang="en-US" altLang="en-US" sz="2000" dirty="0">
                <a:latin typeface="Arial" charset="0"/>
                <a:cs typeface="Arial" charset="0"/>
              </a:rPr>
              <a:t>Can you afford to sell all </a:t>
            </a:r>
            <a:r>
              <a:rPr lang="en-US" altLang="en-US" sz="2000" dirty="0" smtClean="0">
                <a:latin typeface="Arial" charset="0"/>
                <a:cs typeface="Arial" charset="0"/>
              </a:rPr>
              <a:t>your new 30-year production?</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If no, how much are you comfortable holding? How does a lower Fed terminal rate impact your decision?</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Have you seen a pick-up in refi activity?</a:t>
            </a:r>
          </a:p>
          <a:p>
            <a:pPr marL="800100" lvl="1" indent="-342900" eaLnBrk="1" hangingPunct="1">
              <a:spcBef>
                <a:spcPct val="0"/>
              </a:spcBef>
              <a:buFont typeface="Courier New" panose="02070309020205020404" pitchFamily="49" charset="0"/>
              <a:buChar char="o"/>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Commercial Real Estate</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Very optimistic growth expectations for 2015</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Competition will keep rates low, impacting margins</a:t>
            </a:r>
          </a:p>
          <a:p>
            <a:pPr marL="800100" lvl="1" indent="-342900" eaLnBrk="1" hangingPunct="1">
              <a:spcBef>
                <a:spcPct val="0"/>
              </a:spcBef>
              <a:buFont typeface="Courier New" panose="02070309020205020404" pitchFamily="49" charset="0"/>
              <a:buChar char="o"/>
            </a:pPr>
            <a:endParaRPr lang="en-US" altLang="en-US" sz="2400" dirty="0">
              <a:latin typeface="Arial" charset="0"/>
              <a:cs typeface="Arial" charset="0"/>
            </a:endParaRPr>
          </a:p>
          <a:p>
            <a:pPr eaLnBrk="1" hangingPunct="1">
              <a:spcBef>
                <a:spcPct val="0"/>
              </a:spcBef>
            </a:pPr>
            <a:r>
              <a:rPr lang="en-US" altLang="en-US" sz="2400" dirty="0" smtClean="0">
                <a:latin typeface="Arial" charset="0"/>
                <a:cs typeface="Arial" charset="0"/>
              </a:rPr>
              <a:t>Purchased Loans</a:t>
            </a:r>
            <a:endParaRPr lang="en-US" altLang="en-US" sz="2000" dirty="0" smtClean="0">
              <a:latin typeface="Arial" charset="0"/>
              <a:cs typeface="Arial" charset="0"/>
            </a:endParaRPr>
          </a:p>
          <a:p>
            <a:pPr marL="685800" eaLnBrk="1" hangingPunct="1">
              <a:spcBef>
                <a:spcPct val="0"/>
              </a:spcBef>
              <a:buFont typeface="Courier New" panose="02070309020205020404" pitchFamily="49" charset="0"/>
              <a:buChar char="o"/>
            </a:pPr>
            <a:endParaRPr lang="en-US" altLang="en-US" sz="2400" dirty="0" smtClean="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eaLnBrk="1" hangingPunct="1">
              <a:spcBef>
                <a:spcPct val="0"/>
              </a:spcBef>
              <a:buNone/>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How May Rates Impact Pricing Decisions?</a:t>
            </a:r>
          </a:p>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The Loan Portfolio</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16135571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15340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dirty="0" smtClean="0">
                <a:latin typeface="Arial" charset="0"/>
                <a:cs typeface="Arial" charset="0"/>
              </a:rPr>
              <a:t>Impact of flatter yield curve on investment portfolio management</a:t>
            </a:r>
          </a:p>
          <a:p>
            <a:pPr marL="742950" lvl="1" indent="-285750" eaLnBrk="1" hangingPunct="1">
              <a:spcBef>
                <a:spcPct val="0"/>
              </a:spcBef>
              <a:buFont typeface="Courier New" panose="02070309020205020404" pitchFamily="49" charset="0"/>
              <a:buChar char="o"/>
            </a:pPr>
            <a:r>
              <a:rPr lang="en-US" altLang="en-US" sz="2000" dirty="0" smtClean="0">
                <a:latin typeface="Arial" charset="0"/>
                <a:cs typeface="Arial" charset="0"/>
              </a:rPr>
              <a:t>Slope of the curve, Feb 2014: 243 basis points</a:t>
            </a:r>
          </a:p>
          <a:p>
            <a:pPr marL="742950" lvl="1" indent="-285750" eaLnBrk="1" hangingPunct="1">
              <a:spcBef>
                <a:spcPct val="0"/>
              </a:spcBef>
              <a:buFont typeface="Courier New" panose="02070309020205020404" pitchFamily="49" charset="0"/>
              <a:buChar char="o"/>
            </a:pPr>
            <a:r>
              <a:rPr lang="en-US" altLang="en-US" sz="2000" dirty="0" smtClean="0">
                <a:latin typeface="Arial" charset="0"/>
                <a:cs typeface="Arial" charset="0"/>
              </a:rPr>
              <a:t>Slope of the curve, Feb 2015: 138 basis points</a:t>
            </a:r>
          </a:p>
          <a:p>
            <a:pPr marL="800100" lvl="1" indent="-342900" eaLnBrk="1" hangingPunct="1">
              <a:spcBef>
                <a:spcPct val="0"/>
              </a:spcBef>
              <a:buFont typeface="Wingdings" panose="05000000000000000000" pitchFamily="2" charset="2"/>
              <a:buChar char="è"/>
            </a:pPr>
            <a:r>
              <a:rPr lang="en-US" altLang="en-US" sz="2000" i="1" dirty="0" smtClean="0">
                <a:latin typeface="Arial" charset="0"/>
                <a:cs typeface="Arial" charset="0"/>
                <a:sym typeface="Wingdings" panose="05000000000000000000" pitchFamily="2" charset="2"/>
              </a:rPr>
              <a:t>Significantly less benefit to extending out on the curve</a:t>
            </a:r>
          </a:p>
          <a:p>
            <a:pPr lvl="1" eaLnBrk="1" hangingPunct="1">
              <a:spcBef>
                <a:spcPct val="0"/>
              </a:spcBef>
              <a:buNone/>
            </a:pPr>
            <a:r>
              <a:rPr lang="en-US" altLang="en-US" sz="2000" i="1" dirty="0" smtClean="0">
                <a:latin typeface="Arial" charset="0"/>
                <a:cs typeface="Arial" charset="0"/>
                <a:sym typeface="Wingdings" panose="05000000000000000000" pitchFamily="2" charset="2"/>
              </a:rPr>
              <a:t> </a:t>
            </a:r>
            <a:endParaRPr lang="en-US" altLang="en-US" sz="2400" i="1" dirty="0">
              <a:latin typeface="Arial" charset="0"/>
              <a:cs typeface="Arial" charset="0"/>
            </a:endParaRPr>
          </a:p>
          <a:p>
            <a:pPr eaLnBrk="1" hangingPunct="1">
              <a:spcBef>
                <a:spcPct val="0"/>
              </a:spcBef>
            </a:pPr>
            <a:r>
              <a:rPr lang="en-US" altLang="en-US" sz="2400" dirty="0" smtClean="0">
                <a:latin typeface="Arial" charset="0"/>
                <a:cs typeface="Arial" charset="0"/>
              </a:rPr>
              <a:t>Lower nominal rates:  smaller ‘penalty’ for holding extra liquidity</a:t>
            </a:r>
          </a:p>
          <a:p>
            <a:pPr eaLnBrk="1" hangingPunct="1">
              <a:spcBef>
                <a:spcPct val="0"/>
              </a:spcBef>
            </a:pPr>
            <a:endParaRPr lang="en-US" altLang="en-US" sz="2400" dirty="0">
              <a:latin typeface="Arial" charset="0"/>
              <a:cs typeface="Arial" charset="0"/>
            </a:endParaRPr>
          </a:p>
          <a:p>
            <a:pPr eaLnBrk="1" hangingPunct="1">
              <a:spcBef>
                <a:spcPct val="0"/>
              </a:spcBef>
            </a:pPr>
            <a:r>
              <a:rPr lang="en-US" altLang="en-US" sz="2400" dirty="0" smtClean="0">
                <a:latin typeface="Arial" charset="0"/>
                <a:cs typeface="Arial" charset="0"/>
              </a:rPr>
              <a:t>Keep powder dry for future opportunities? </a:t>
            </a:r>
          </a:p>
          <a:p>
            <a:pPr eaLnBrk="1" hangingPunct="1">
              <a:spcBef>
                <a:spcPct val="0"/>
              </a:spcBef>
            </a:pPr>
            <a:endParaRPr lang="en-US" altLang="en-US" sz="2000" dirty="0" smtClean="0">
              <a:latin typeface="Arial" charset="0"/>
              <a:cs typeface="Arial" charset="0"/>
            </a:endParaRPr>
          </a:p>
          <a:p>
            <a:pPr marL="685800" eaLnBrk="1" hangingPunct="1">
              <a:spcBef>
                <a:spcPct val="0"/>
              </a:spcBef>
              <a:buFont typeface="Courier New" panose="02070309020205020404" pitchFamily="49" charset="0"/>
              <a:buChar char="o"/>
            </a:pPr>
            <a:endParaRPr lang="en-US" altLang="en-US" sz="2400" dirty="0" smtClean="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eaLnBrk="1" hangingPunct="1">
              <a:spcBef>
                <a:spcPct val="0"/>
              </a:spcBef>
              <a:buNone/>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How May Rates Impact Balance Sheet Mgt?</a:t>
            </a:r>
          </a:p>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Investment Portfolio</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2791652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153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dirty="0" smtClean="0">
                <a:latin typeface="Arial" charset="0"/>
                <a:cs typeface="Arial" charset="0"/>
              </a:rPr>
              <a:t>Non-Maturity Deposits</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Slowly rising rates may allow for more lag</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Reward depositors that are willing to take action through new higher rate accounts- may not be necessary to pay-up across the board</a:t>
            </a:r>
          </a:p>
          <a:p>
            <a:pPr marL="800100" lvl="1" indent="-342900" eaLnBrk="1" hangingPunct="1">
              <a:spcBef>
                <a:spcPct val="0"/>
              </a:spcBef>
              <a:buFont typeface="Courier New" panose="02070309020205020404" pitchFamily="49" charset="0"/>
              <a:buChar char="o"/>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Certificates</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Consider the Fed Funds terminal rate when pricing longer term funding</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Be aware of how much upside rate protection you need</a:t>
            </a:r>
          </a:p>
          <a:p>
            <a:pPr marL="800100" lvl="1" indent="-342900" eaLnBrk="1" hangingPunct="1">
              <a:spcBef>
                <a:spcPct val="0"/>
              </a:spcBef>
              <a:buFont typeface="Courier New" panose="02070309020205020404" pitchFamily="49" charset="0"/>
              <a:buChar char="o"/>
            </a:pPr>
            <a:endParaRPr lang="en-US" altLang="en-US" sz="2400" dirty="0">
              <a:latin typeface="Arial" charset="0"/>
              <a:cs typeface="Arial" charset="0"/>
            </a:endParaRPr>
          </a:p>
          <a:p>
            <a:pPr marL="685800" eaLnBrk="1" hangingPunct="1">
              <a:spcBef>
                <a:spcPct val="0"/>
              </a:spcBef>
              <a:buFont typeface="Courier New" panose="02070309020205020404" pitchFamily="49" charset="0"/>
              <a:buChar char="o"/>
            </a:pPr>
            <a:endParaRPr lang="en-US" altLang="en-US" sz="2400" dirty="0" smtClean="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eaLnBrk="1" hangingPunct="1">
              <a:spcBef>
                <a:spcPct val="0"/>
              </a:spcBef>
              <a:buNone/>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How May Rates Impact Pricing Decisions?</a:t>
            </a:r>
          </a:p>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Deposits</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2327073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153400"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dirty="0" smtClean="0">
                <a:latin typeface="Arial" charset="0"/>
                <a:cs typeface="Arial" charset="0"/>
              </a:rPr>
              <a:t>FHLB Advances</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Take advantage of current ultra-low short term rates to boost earnings- provides flexibility and can be extended on short notice</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Recent drop in rates allows us another opportunity (maybe the final one) to extend before rates move- but avoid over-hedging</a:t>
            </a:r>
          </a:p>
          <a:p>
            <a:pPr marL="800100" lvl="1" indent="-342900" eaLnBrk="1" hangingPunct="1">
              <a:spcBef>
                <a:spcPct val="0"/>
              </a:spcBef>
              <a:buFont typeface="Courier New" panose="02070309020205020404" pitchFamily="49" charset="0"/>
              <a:buChar char="o"/>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Listing Services</a:t>
            </a:r>
          </a:p>
          <a:p>
            <a:pPr marL="800100" lvl="1" indent="-342900" eaLnBrk="1" hangingPunct="1">
              <a:spcBef>
                <a:spcPct val="0"/>
              </a:spcBef>
              <a:buFont typeface="Courier New" panose="02070309020205020404" pitchFamily="49" charset="0"/>
              <a:buChar char="o"/>
            </a:pPr>
            <a:r>
              <a:rPr lang="en-US" altLang="en-US" sz="2000" dirty="0" smtClean="0">
                <a:latin typeface="Arial" charset="0"/>
                <a:cs typeface="Arial" charset="0"/>
              </a:rPr>
              <a:t>Patience pays-off</a:t>
            </a:r>
            <a:endParaRPr lang="en-US" altLang="en-US" sz="2400" dirty="0">
              <a:latin typeface="Arial" charset="0"/>
              <a:cs typeface="Arial" charset="0"/>
            </a:endParaRPr>
          </a:p>
          <a:p>
            <a:pPr marL="800100" lvl="1" indent="-342900" eaLnBrk="1" hangingPunct="1">
              <a:spcBef>
                <a:spcPct val="0"/>
              </a:spcBef>
              <a:buFont typeface="Courier New" panose="02070309020205020404" pitchFamily="49" charset="0"/>
              <a:buChar char="o"/>
            </a:pPr>
            <a:endParaRPr lang="en-US" altLang="en-US" sz="2000" dirty="0">
              <a:latin typeface="Arial" charset="0"/>
              <a:cs typeface="Arial" charset="0"/>
            </a:endParaRPr>
          </a:p>
          <a:p>
            <a:pPr lvl="1" algn="ctr" eaLnBrk="1" hangingPunct="1">
              <a:spcBef>
                <a:spcPct val="0"/>
              </a:spcBef>
              <a:buNone/>
            </a:pPr>
            <a:r>
              <a:rPr lang="en-US" altLang="en-US" sz="2000" b="1" i="1" dirty="0" smtClean="0">
                <a:latin typeface="Arial" charset="0"/>
                <a:cs typeface="Arial" charset="0"/>
                <a:sym typeface="Wingdings" panose="05000000000000000000" pitchFamily="2" charset="2"/>
              </a:rPr>
              <a:t> Anticipated slow move in rates should allow for higher short-term balances, but be prepared to act!</a:t>
            </a:r>
            <a:endParaRPr lang="en-US" altLang="en-US" sz="2000" b="1" i="1" dirty="0">
              <a:latin typeface="Arial" charset="0"/>
              <a:cs typeface="Arial" charset="0"/>
            </a:endParaRPr>
          </a:p>
          <a:p>
            <a:pPr eaLnBrk="1" hangingPunct="1">
              <a:spcBef>
                <a:spcPct val="0"/>
              </a:spcBef>
              <a:buNone/>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How May Rates Impact Pricing Decisions?</a:t>
            </a:r>
          </a:p>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External Funding</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2561217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Projected Earnings / IRR Profile</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5" name="Title 4"/>
          <p:cNvSpPr>
            <a:spLocks noGrp="1"/>
          </p:cNvSpPr>
          <p:nvPr>
            <p:ph type="title"/>
          </p:nvPr>
        </p:nvSpPr>
        <p:spPr>
          <a:xfrm>
            <a:off x="762000" y="4586514"/>
            <a:ext cx="7696200" cy="1699986"/>
          </a:xfrm>
        </p:spPr>
        <p:txBody>
          <a:bodyPr/>
          <a:lstStyle/>
          <a:p>
            <a:r>
              <a:rPr lang="en-US" sz="2400" b="1" i="1" dirty="0" smtClean="0">
                <a:sym typeface="Wingdings" panose="05000000000000000000" pitchFamily="2" charset="2"/>
              </a:rPr>
              <a:t/>
            </a:r>
            <a:br>
              <a:rPr lang="en-US" sz="2400" b="1" i="1" dirty="0" smtClean="0">
                <a:sym typeface="Wingdings" panose="05000000000000000000" pitchFamily="2" charset="2"/>
              </a:rPr>
            </a:br>
            <a:r>
              <a:rPr lang="en-US" sz="2400" b="1" i="1" dirty="0" smtClean="0">
                <a:sym typeface="Wingdings" panose="05000000000000000000" pitchFamily="2" charset="2"/>
              </a:rPr>
              <a:t> Identify and utilize excess risk capacity</a:t>
            </a:r>
            <a:endParaRPr lang="en-US" sz="24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281750"/>
              </p:ext>
            </p:extLst>
          </p:nvPr>
        </p:nvGraphicFramePr>
        <p:xfrm>
          <a:off x="685799" y="2457451"/>
          <a:ext cx="7800975" cy="1949676"/>
        </p:xfrm>
        <a:graphic>
          <a:graphicData uri="http://schemas.openxmlformats.org/drawingml/2006/table">
            <a:tbl>
              <a:tblPr firstRow="1" bandRow="1">
                <a:tableStyleId>{5C22544A-7EE6-4342-B048-85BDC9FD1C3A}</a:tableStyleId>
              </a:tblPr>
              <a:tblGrid>
                <a:gridCol w="2600325"/>
                <a:gridCol w="2600325"/>
                <a:gridCol w="2600325"/>
              </a:tblGrid>
              <a:tr h="641833">
                <a:tc>
                  <a:txBody>
                    <a:bodyPr/>
                    <a:lstStyle/>
                    <a:p>
                      <a:endParaRPr lang="en-US" dirty="0"/>
                    </a:p>
                  </a:txBody>
                  <a:tcPr/>
                </a:tc>
                <a:tc gridSpan="2">
                  <a:txBody>
                    <a:bodyPr/>
                    <a:lstStyle/>
                    <a:p>
                      <a:pPr algn="ctr"/>
                      <a:r>
                        <a:rPr lang="en-US" dirty="0" smtClean="0">
                          <a:solidFill>
                            <a:srgbClr val="002060"/>
                          </a:solidFill>
                        </a:rPr>
                        <a:t>IRR Profile</a:t>
                      </a:r>
                      <a:endParaRPr lang="en-US" dirty="0">
                        <a:solidFill>
                          <a:srgbClr val="002060"/>
                        </a:solidFill>
                      </a:endParaRPr>
                    </a:p>
                    <a:p>
                      <a:pPr algn="ctr"/>
                      <a:endParaRPr lang="en-US" dirty="0">
                        <a:solidFill>
                          <a:srgbClr val="002060"/>
                        </a:solidFill>
                      </a:endParaRPr>
                    </a:p>
                  </a:txBody>
                  <a:tcPr/>
                </a:tc>
                <a:tc hMerge="1">
                  <a:txBody>
                    <a:bodyPr/>
                    <a:lstStyle/>
                    <a:p>
                      <a:pPr algn="ctr"/>
                      <a:endParaRPr lang="en-US" dirty="0">
                        <a:solidFill>
                          <a:srgbClr val="002060"/>
                        </a:solidFill>
                      </a:endParaRPr>
                    </a:p>
                  </a:txBody>
                  <a:tcPr/>
                </a:tc>
              </a:tr>
              <a:tr h="66601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2060"/>
                          </a:solidFill>
                        </a:rPr>
                        <a:t>Projected Earnings </a:t>
                      </a:r>
                      <a:endParaRPr lang="en-US" b="1"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2060"/>
                          </a:solidFill>
                        </a:rPr>
                        <a:t> </a:t>
                      </a:r>
                    </a:p>
                    <a:p>
                      <a:pPr algn="l"/>
                      <a:endParaRPr lang="en-US" b="1" dirty="0">
                        <a:solidFill>
                          <a:srgbClr val="002060"/>
                        </a:solidFill>
                      </a:endParaRPr>
                    </a:p>
                  </a:txBody>
                  <a:tcPr/>
                </a:tc>
                <a:tc>
                  <a:txBody>
                    <a:bodyPr/>
                    <a:lstStyle/>
                    <a:p>
                      <a:pPr algn="ctr"/>
                      <a:r>
                        <a:rPr lang="en-US" b="1" dirty="0" smtClean="0"/>
                        <a:t>Low / Low</a:t>
                      </a:r>
                      <a:endParaRPr lang="en-US" b="1" dirty="0"/>
                    </a:p>
                  </a:txBody>
                  <a:tcPr/>
                </a:tc>
                <a:tc>
                  <a:txBody>
                    <a:bodyPr/>
                    <a:lstStyle/>
                    <a:p>
                      <a:pPr algn="ctr"/>
                      <a:r>
                        <a:rPr lang="en-US" b="1" dirty="0" smtClean="0"/>
                        <a:t>Low / High</a:t>
                      </a:r>
                      <a:endParaRPr lang="en-US" b="1" dirty="0"/>
                    </a:p>
                  </a:txBody>
                  <a:tcPr/>
                </a:tc>
              </a:tr>
              <a:tr h="641833">
                <a:tc vMerge="1">
                  <a:txBody>
                    <a:bodyPr/>
                    <a:lstStyle/>
                    <a:p>
                      <a:endParaRPr lang="en-US" b="1" dirty="0">
                        <a:solidFill>
                          <a:srgbClr val="002060"/>
                        </a:solidFill>
                      </a:endParaRPr>
                    </a:p>
                  </a:txBody>
                  <a:tcPr/>
                </a:tc>
                <a:tc>
                  <a:txBody>
                    <a:bodyPr/>
                    <a:lstStyle/>
                    <a:p>
                      <a:pPr algn="ctr"/>
                      <a:r>
                        <a:rPr lang="en-US" b="1" dirty="0" smtClean="0"/>
                        <a:t>High / Low</a:t>
                      </a:r>
                      <a:endParaRPr lang="en-US" b="1" dirty="0"/>
                    </a:p>
                  </a:txBody>
                  <a:tcPr>
                    <a:solidFill>
                      <a:schemeClr val="accent5">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High / High</a:t>
                      </a:r>
                    </a:p>
                    <a:p>
                      <a:endParaRPr lang="en-US" dirty="0"/>
                    </a:p>
                  </a:txBody>
                  <a:tcPr>
                    <a:solidFill>
                      <a:schemeClr val="accent5">
                        <a:lumMod val="60000"/>
                        <a:lumOff val="40000"/>
                      </a:schemeClr>
                    </a:solidFill>
                  </a:tcPr>
                </a:tc>
              </a:tr>
            </a:tbl>
          </a:graphicData>
        </a:graphic>
      </p:graphicFrame>
    </p:spTree>
    <p:extLst>
      <p:ext uri="{BB962C8B-B14F-4D97-AF65-F5344CB8AC3E}">
        <p14:creationId xmlns:p14="http://schemas.microsoft.com/office/powerpoint/2010/main" val="3281647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p>
        </p:txBody>
      </p:sp>
      <p:sp>
        <p:nvSpPr>
          <p:cNvPr id="4099"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4100"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400" b="1"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endParaRPr lang="en-US" altLang="en-US" sz="2400" dirty="0"/>
          </a:p>
        </p:txBody>
      </p:sp>
      <p:sp>
        <p:nvSpPr>
          <p:cNvPr id="4101"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03" name="TextBox 10"/>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9" name="TextBox 2"/>
          <p:cNvSpPr txBox="1">
            <a:spLocks noChangeArrowheads="1"/>
          </p:cNvSpPr>
          <p:nvPr/>
        </p:nvSpPr>
        <p:spPr bwMode="auto">
          <a:xfrm>
            <a:off x="685800" y="2241550"/>
            <a:ext cx="80010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endParaRPr lang="en-US" altLang="en-US" sz="2400" dirty="0" smtClean="0">
              <a:latin typeface="Arial" charset="0"/>
              <a:cs typeface="Arial" charset="0"/>
            </a:endParaRPr>
          </a:p>
          <a:p>
            <a:pPr eaLnBrk="1" hangingPunct="1">
              <a:spcBef>
                <a:spcPct val="0"/>
              </a:spcBef>
            </a:pPr>
            <a:endParaRPr lang="en-US" altLang="en-US" sz="2400" dirty="0" smtClean="0">
              <a:latin typeface="Arial" charset="0"/>
              <a:cs typeface="Arial" charset="0"/>
            </a:endParaRPr>
          </a:p>
          <a:p>
            <a:pPr marL="0" indent="0" algn="ctr" eaLnBrk="1" hangingPunct="1">
              <a:spcBef>
                <a:spcPct val="0"/>
              </a:spcBef>
              <a:buNone/>
            </a:pPr>
            <a:r>
              <a:rPr lang="en-US" altLang="en-US" sz="4400" dirty="0" smtClean="0">
                <a:latin typeface="Arial" charset="0"/>
                <a:cs typeface="Arial" charset="0"/>
              </a:rPr>
              <a:t>Enhancing Your </a:t>
            </a:r>
          </a:p>
          <a:p>
            <a:pPr marL="0" indent="0" algn="ctr" eaLnBrk="1" hangingPunct="1">
              <a:spcBef>
                <a:spcPct val="0"/>
              </a:spcBef>
              <a:buNone/>
            </a:pPr>
            <a:r>
              <a:rPr lang="en-US" altLang="en-US" sz="4400" dirty="0" smtClean="0">
                <a:latin typeface="Arial" charset="0"/>
                <a:cs typeface="Arial" charset="0"/>
              </a:rPr>
              <a:t>Modeling Precision</a:t>
            </a:r>
          </a:p>
        </p:txBody>
      </p:sp>
    </p:spTree>
    <p:extLst>
      <p:ext uri="{BB962C8B-B14F-4D97-AF65-F5344CB8AC3E}">
        <p14:creationId xmlns:p14="http://schemas.microsoft.com/office/powerpoint/2010/main" val="1955082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001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Interest Rates and the Fed</a:t>
            </a:r>
          </a:p>
          <a:p>
            <a:pPr eaLnBrk="1" hangingPunct="1">
              <a:spcBef>
                <a:spcPct val="0"/>
              </a:spcBef>
            </a:pPr>
            <a:endParaRPr lang="en-US" altLang="en-US" sz="2400" dirty="0">
              <a:latin typeface="Arial" charset="0"/>
              <a:cs typeface="Arial" charset="0"/>
            </a:endParaRPr>
          </a:p>
          <a:p>
            <a:pPr eaLnBrk="1" hangingPunct="1">
              <a:spcBef>
                <a:spcPct val="0"/>
              </a:spcBef>
            </a:pPr>
            <a:r>
              <a:rPr lang="en-US" altLang="en-US" sz="2400" dirty="0" smtClean="0">
                <a:latin typeface="Arial" charset="0"/>
                <a:cs typeface="Arial" charset="0"/>
              </a:rPr>
              <a:t>Implications for 2015</a:t>
            </a:r>
          </a:p>
          <a:p>
            <a:pPr eaLnBrk="1" hangingPunct="1">
              <a:spcBef>
                <a:spcPct val="0"/>
              </a:spcBef>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Enhancing </a:t>
            </a:r>
            <a:r>
              <a:rPr lang="en-US" altLang="en-US" sz="2400" dirty="0">
                <a:latin typeface="Arial" charset="0"/>
                <a:cs typeface="Arial" charset="0"/>
              </a:rPr>
              <a:t>your </a:t>
            </a:r>
            <a:r>
              <a:rPr lang="en-US" altLang="en-US" sz="2400" dirty="0" smtClean="0">
                <a:latin typeface="Arial" charset="0"/>
                <a:cs typeface="Arial" charset="0"/>
              </a:rPr>
              <a:t>Modeling Precision</a:t>
            </a:r>
            <a:endParaRPr lang="en-US" altLang="en-US" sz="2400" dirty="0">
              <a:latin typeface="Arial" charset="0"/>
              <a:cs typeface="Arial" charset="0"/>
            </a:endParaRPr>
          </a:p>
          <a:p>
            <a:pPr eaLnBrk="1" hangingPunct="1">
              <a:spcBef>
                <a:spcPct val="0"/>
              </a:spcBef>
            </a:pPr>
            <a:endParaRPr lang="en-US" altLang="en-US" sz="2400" dirty="0">
              <a:latin typeface="Arial" charset="0"/>
              <a:cs typeface="Arial" charset="0"/>
            </a:endParaRPr>
          </a:p>
          <a:p>
            <a:pPr eaLnBrk="1" hangingPunct="1">
              <a:spcBef>
                <a:spcPct val="0"/>
              </a:spcBef>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Agenda</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Modeling Data</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3" name="Content Placeholder 2"/>
          <p:cNvSpPr>
            <a:spLocks noGrp="1"/>
          </p:cNvSpPr>
          <p:nvPr>
            <p:ph idx="1"/>
          </p:nvPr>
        </p:nvSpPr>
        <p:spPr>
          <a:xfrm>
            <a:off x="685800" y="2362200"/>
            <a:ext cx="7772400" cy="3733800"/>
          </a:xfrm>
        </p:spPr>
        <p:txBody>
          <a:bodyPr/>
          <a:lstStyle/>
          <a:p>
            <a:r>
              <a:rPr lang="en-US" sz="2200" dirty="0" smtClean="0">
                <a:latin typeface="Arial" panose="020B0604020202020204" pitchFamily="34" charset="0"/>
                <a:cs typeface="Arial" panose="020B0604020202020204" pitchFamily="34" charset="0"/>
              </a:rPr>
              <a:t>‘Hard’ data:  contractual terms of loans and deposits- maturity dates, rates, balances, spreads, caps, floors</a:t>
            </a: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Objective: Definite ‘right or wrong’</a:t>
            </a: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Incomplete data can lead to incorrect modeling results</a:t>
            </a:r>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‘Soft’ data:  key modeling assumptions such as repricing assumptions, discount rates, prepay speeds and NMD</a:t>
            </a: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Subjective: No definitive ‘right or wrong’</a:t>
            </a:r>
          </a:p>
          <a:p>
            <a:pPr lvl="1">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Weak data can lead to unreliable modeling results</a:t>
            </a:r>
          </a:p>
          <a:p>
            <a:r>
              <a:rPr lang="en-US" sz="2200" dirty="0" smtClean="0">
                <a:latin typeface="Arial" panose="020B0604020202020204" pitchFamily="34" charset="0"/>
                <a:cs typeface="Arial" panose="020B0604020202020204" pitchFamily="34" charset="0"/>
              </a:rPr>
              <a:t>The more accurate the results, the more useful they will be for balance sheet management purposes</a:t>
            </a:r>
          </a:p>
          <a:p>
            <a:endParaRPr lang="en-US" sz="2400" dirty="0">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2935399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3048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Key Modeling Assumptions</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3" name="Content Placeholder 2"/>
          <p:cNvSpPr>
            <a:spLocks noGrp="1"/>
          </p:cNvSpPr>
          <p:nvPr>
            <p:ph idx="1"/>
          </p:nvPr>
        </p:nvSpPr>
        <p:spPr>
          <a:xfrm>
            <a:off x="685800" y="2362200"/>
            <a:ext cx="7772400" cy="3733800"/>
          </a:xfrm>
        </p:spPr>
        <p:txBody>
          <a:bodyPr/>
          <a:lstStyle/>
          <a:p>
            <a:r>
              <a:rPr lang="en-US" sz="2400" dirty="0" smtClean="0">
                <a:latin typeface="Arial" panose="020B0604020202020204" pitchFamily="34" charset="0"/>
                <a:cs typeface="Arial" panose="020B0604020202020204" pitchFamily="34" charset="0"/>
              </a:rPr>
              <a:t>Repricing assumptions (called ‘betas’ or rate sensitivity factors): Attempt to match future management pricing decisions</a:t>
            </a:r>
          </a:p>
          <a:p>
            <a:r>
              <a:rPr lang="en-US" sz="2400" dirty="0" smtClean="0">
                <a:latin typeface="Arial" panose="020B0604020202020204" pitchFamily="34" charset="0"/>
                <a:cs typeface="Arial" panose="020B0604020202020204" pitchFamily="34" charset="0"/>
              </a:rPr>
              <a:t>Discount rates:  Drive EVE/NEV results</a:t>
            </a:r>
          </a:p>
          <a:p>
            <a:r>
              <a:rPr lang="en-US" sz="2400" dirty="0" smtClean="0">
                <a:latin typeface="Arial" panose="020B0604020202020204" pitchFamily="34" charset="0"/>
                <a:cs typeface="Arial" panose="020B0604020202020204" pitchFamily="34" charset="0"/>
              </a:rPr>
              <a:t>Prepayment speeds:  Impact the cashflow projections</a:t>
            </a:r>
          </a:p>
          <a:p>
            <a:r>
              <a:rPr lang="en-US" sz="2400" dirty="0" smtClean="0">
                <a:latin typeface="Arial" panose="020B0604020202020204" pitchFamily="34" charset="0"/>
                <a:cs typeface="Arial" panose="020B0604020202020204" pitchFamily="34" charset="0"/>
              </a:rPr>
              <a:t>Non-maturity deposits:  Biggest driver of modeled results</a:t>
            </a:r>
          </a:p>
          <a:p>
            <a:r>
              <a:rPr lang="en-US" sz="2400" dirty="0" smtClean="0">
                <a:latin typeface="Arial" panose="020B0604020202020204" pitchFamily="34" charset="0"/>
                <a:cs typeface="Arial" panose="020B0604020202020204" pitchFamily="34" charset="0"/>
              </a:rPr>
              <a:t>All should vary with changing rate environments</a:t>
            </a:r>
          </a:p>
          <a:p>
            <a:endParaRPr lang="en-US" sz="1200" dirty="0" smtClean="0">
              <a:latin typeface="Arial" panose="020B0604020202020204" pitchFamily="34" charset="0"/>
              <a:cs typeface="Arial" panose="020B0604020202020204" pitchFamily="34" charset="0"/>
            </a:endParaRPr>
          </a:p>
          <a:p>
            <a:pPr marL="0" indent="0" algn="ctr">
              <a:buNone/>
            </a:pPr>
            <a:r>
              <a:rPr lang="en-US" sz="2400" b="1" i="1" dirty="0" smtClean="0">
                <a:latin typeface="Arial" panose="020B0604020202020204" pitchFamily="34" charset="0"/>
                <a:cs typeface="Arial" panose="020B0604020202020204" pitchFamily="34" charset="0"/>
                <a:sym typeface="Wingdings" panose="05000000000000000000" pitchFamily="2" charset="2"/>
              </a:rPr>
              <a:t> </a:t>
            </a:r>
            <a:r>
              <a:rPr lang="en-US" sz="2400" b="1" i="1" dirty="0" smtClean="0">
                <a:latin typeface="Arial" panose="020B0604020202020204" pitchFamily="34" charset="0"/>
                <a:cs typeface="Arial" panose="020B0604020202020204" pitchFamily="34" charset="0"/>
                <a:sym typeface="Wingdings" panose="05000000000000000000" pitchFamily="2" charset="2"/>
              </a:rPr>
              <a:t>Assumptions ar</a:t>
            </a:r>
            <a:r>
              <a:rPr lang="en-US" sz="2400" b="1" i="1" dirty="0" smtClean="0">
                <a:latin typeface="Arial" panose="020B0604020202020204" pitchFamily="34" charset="0"/>
                <a:cs typeface="Arial" panose="020B0604020202020204" pitchFamily="34" charset="0"/>
                <a:sym typeface="Wingdings" panose="05000000000000000000" pitchFamily="2" charset="2"/>
              </a:rPr>
              <a:t>e the key to reliable modeling</a:t>
            </a:r>
            <a:r>
              <a:rPr lang="en-US" sz="2400" b="1" i="1" dirty="0" smtClean="0">
                <a:latin typeface="Arial" panose="020B0604020202020204" pitchFamily="34" charset="0"/>
                <a:cs typeface="Arial" panose="020B0604020202020204" pitchFamily="34" charset="0"/>
                <a:sym typeface="Wingdings" panose="05000000000000000000" pitchFamily="2" charset="2"/>
              </a:rPr>
              <a:t>!</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32251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3048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Modeling Parameters</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3" name="Content Placeholder 2"/>
          <p:cNvSpPr>
            <a:spLocks noGrp="1"/>
          </p:cNvSpPr>
          <p:nvPr>
            <p:ph idx="1"/>
          </p:nvPr>
        </p:nvSpPr>
        <p:spPr>
          <a:xfrm>
            <a:off x="685800" y="2362200"/>
            <a:ext cx="7772400" cy="3733800"/>
          </a:xfrm>
        </p:spPr>
        <p:txBody>
          <a:bodyPr/>
          <a:lstStyle/>
          <a:p>
            <a:r>
              <a:rPr lang="en-US" sz="2400" dirty="0" smtClean="0">
                <a:latin typeface="Arial" panose="020B0604020202020204" pitchFamily="34" charset="0"/>
                <a:cs typeface="Arial" panose="020B0604020202020204" pitchFamily="34" charset="0"/>
              </a:rPr>
              <a:t>Static vs. Dynamic modeling: IRR Advisory, Jan 2010</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NII, EVE/NEV, or both?</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Data disaggregation: Whose CRE portfolio is all one rate?  Also vital for helocs with varying floors/spreads </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Balance sheet management tool</a:t>
            </a:r>
          </a:p>
          <a:p>
            <a:endParaRPr lang="en-US" sz="2400" dirty="0" smtClean="0">
              <a:latin typeface="Mongolian Baiti" panose="03000500000000000000" pitchFamily="66" charset="0"/>
              <a:cs typeface="Mongolian Baiti" panose="03000500000000000000" pitchFamily="66" charset="0"/>
            </a:endParaRPr>
          </a:p>
          <a:p>
            <a:pPr marL="0" indent="0" algn="ctr">
              <a:buNone/>
            </a:pPr>
            <a:endParaRPr lang="en-US" sz="2400" b="1" i="1" dirty="0">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2718732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3048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Sensitivity Testing</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3" name="Content Placeholder 2"/>
          <p:cNvSpPr>
            <a:spLocks noGrp="1"/>
          </p:cNvSpPr>
          <p:nvPr>
            <p:ph idx="1"/>
          </p:nvPr>
        </p:nvSpPr>
        <p:spPr>
          <a:xfrm>
            <a:off x="685800" y="2362200"/>
            <a:ext cx="7772400" cy="3733800"/>
          </a:xfrm>
        </p:spPr>
        <p:txBody>
          <a:bodyPr/>
          <a:lstStyle/>
          <a:p>
            <a:r>
              <a:rPr lang="en-US" sz="2400" dirty="0" smtClean="0">
                <a:latin typeface="Arial" panose="020B0604020202020204" pitchFamily="34" charset="0"/>
                <a:cs typeface="Arial" panose="020B0604020202020204" pitchFamily="34" charset="0"/>
              </a:rPr>
              <a:t>Tests the impact of the assumptions on the modeled results- what if our assumptions are unreliable?</a:t>
            </a:r>
            <a:endParaRPr lang="en-US" sz="2400" dirty="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Examples include:</a:t>
            </a:r>
          </a:p>
          <a:p>
            <a:pPr lvl="1">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Higher non-maturity deposit costs</a:t>
            </a:r>
          </a:p>
          <a:p>
            <a:pPr lvl="1">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More dramatic shift in the deposit mix</a:t>
            </a:r>
          </a:p>
          <a:p>
            <a:pPr lvl="1">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Faster/slower prepay speeds</a:t>
            </a:r>
          </a:p>
          <a:p>
            <a:pPr lvl="1">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Shorter NMD lives</a:t>
            </a:r>
          </a:p>
          <a:p>
            <a:pPr lvl="1">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Early withdrawal of CD funding</a:t>
            </a:r>
          </a:p>
          <a:p>
            <a:endParaRPr lang="en-US" sz="2400" dirty="0" smtClean="0">
              <a:latin typeface="Mongolian Baiti" panose="03000500000000000000" pitchFamily="66" charset="0"/>
              <a:cs typeface="Mongolian Baiti" panose="03000500000000000000" pitchFamily="66" charset="0"/>
            </a:endParaRPr>
          </a:p>
          <a:p>
            <a:pPr marL="0" indent="0" algn="ctr">
              <a:buNone/>
            </a:pPr>
            <a:endParaRPr lang="en-US" sz="2400" b="1" i="1" dirty="0">
              <a:latin typeface="Mongolian Baiti" panose="03000500000000000000" pitchFamily="66" charset="0"/>
              <a:cs typeface="Mongolian Baiti" panose="03000500000000000000" pitchFamily="66" charset="0"/>
            </a:endParaRPr>
          </a:p>
        </p:txBody>
      </p:sp>
    </p:spTree>
    <p:extLst>
      <p:ext uri="{BB962C8B-B14F-4D97-AF65-F5344CB8AC3E}">
        <p14:creationId xmlns:p14="http://schemas.microsoft.com/office/powerpoint/2010/main" val="16675343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3048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Sensitivity Testing</a:t>
            </a:r>
            <a:endParaRPr lang="en-US" altLang="en-US" sz="2400" dirty="0">
              <a:solidFill>
                <a:schemeClr val="bg1"/>
              </a:solidFill>
              <a:latin typeface="Mongolian Baiti" pitchFamily="66" charset="0"/>
              <a:ea typeface="Mongolian Baiti" pitchFamily="66" charset="0"/>
              <a:cs typeface="Mongolian Baiti" pitchFamily="66" charset="0"/>
            </a:endParaRPr>
          </a:p>
        </p:txBody>
      </p:sp>
      <p:sp>
        <p:nvSpPr>
          <p:cNvPr id="3" name="Content Placeholder 2"/>
          <p:cNvSpPr>
            <a:spLocks noGrp="1"/>
          </p:cNvSpPr>
          <p:nvPr>
            <p:ph idx="1"/>
          </p:nvPr>
        </p:nvSpPr>
        <p:spPr>
          <a:xfrm>
            <a:off x="685800" y="2362200"/>
            <a:ext cx="7772400" cy="3733800"/>
          </a:xfrm>
        </p:spPr>
        <p:txBody>
          <a:bodyPr/>
          <a:lstStyle/>
          <a:p>
            <a:endParaRPr lang="en-US" sz="2400" dirty="0" smtClean="0">
              <a:latin typeface="Mongolian Baiti" panose="03000500000000000000" pitchFamily="66" charset="0"/>
              <a:cs typeface="Mongolian Baiti" panose="03000500000000000000" pitchFamily="66" charset="0"/>
            </a:endParaRPr>
          </a:p>
          <a:p>
            <a:pPr marL="0" indent="0" algn="ctr">
              <a:buNone/>
            </a:pPr>
            <a:endParaRPr lang="en-US" sz="2400" b="1" i="1" dirty="0">
              <a:latin typeface="Mongolian Baiti" panose="03000500000000000000" pitchFamily="66" charset="0"/>
              <a:cs typeface="Mongolian Baiti" panose="03000500000000000000" pitchFamily="66" charset="0"/>
            </a:endParaRPr>
          </a:p>
        </p:txBody>
      </p:sp>
      <p:pic>
        <p:nvPicPr>
          <p:cNvPr id="2062" name="Picture 14" descr="C:\Users\pfeeley\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904355"/>
            <a:ext cx="4572000" cy="5447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805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0010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hangingPunct="1">
              <a:spcBef>
                <a:spcPct val="0"/>
              </a:spcBef>
              <a:buNone/>
            </a:pPr>
            <a:r>
              <a:rPr lang="en-US" altLang="en-US" sz="2400" i="1" dirty="0" smtClean="0">
                <a:latin typeface="Arial" charset="0"/>
                <a:cs typeface="Arial" charset="0"/>
                <a:sym typeface="Wingdings" panose="05000000000000000000" pitchFamily="2" charset="2"/>
              </a:rPr>
              <a:t>Points to Consider:</a:t>
            </a:r>
          </a:p>
          <a:p>
            <a:pPr eaLnBrk="1" hangingPunct="1">
              <a:spcBef>
                <a:spcPct val="0"/>
              </a:spcBef>
            </a:pPr>
            <a:endParaRPr lang="en-US" altLang="en-US" sz="2400" dirty="0" smtClean="0">
              <a:latin typeface="Arial" charset="0"/>
              <a:cs typeface="Arial" charset="0"/>
              <a:sym typeface="Wingdings" panose="05000000000000000000" pitchFamily="2" charset="2"/>
            </a:endParaRPr>
          </a:p>
          <a:p>
            <a:pPr eaLnBrk="1" hangingPunct="1">
              <a:spcBef>
                <a:spcPct val="0"/>
              </a:spcBef>
            </a:pPr>
            <a:r>
              <a:rPr lang="en-US" altLang="en-US" sz="2400" dirty="0" smtClean="0">
                <a:latin typeface="Arial" charset="0"/>
                <a:cs typeface="Arial" charset="0"/>
                <a:sym typeface="Wingdings" panose="05000000000000000000" pitchFamily="2" charset="2"/>
              </a:rPr>
              <a:t>Earnings pressure (could be business plan or regulatory driven):  </a:t>
            </a:r>
            <a:r>
              <a:rPr lang="en-US" altLang="en-US" sz="2400" i="1" dirty="0" smtClean="0">
                <a:latin typeface="Arial" charset="0"/>
                <a:cs typeface="Arial" charset="0"/>
                <a:sym typeface="Wingdings" panose="05000000000000000000" pitchFamily="2" charset="2"/>
              </a:rPr>
              <a:t>don’t over-hedge… </a:t>
            </a:r>
          </a:p>
          <a:p>
            <a:pPr eaLnBrk="1" hangingPunct="1">
              <a:spcBef>
                <a:spcPct val="0"/>
              </a:spcBef>
            </a:pPr>
            <a:r>
              <a:rPr lang="en-US" altLang="en-US" sz="2400" dirty="0" smtClean="0">
                <a:latin typeface="Arial" charset="0"/>
                <a:cs typeface="Arial" charset="0"/>
                <a:sym typeface="Wingdings" panose="05000000000000000000" pitchFamily="2" charset="2"/>
              </a:rPr>
              <a:t>Proximity to policy guidelines</a:t>
            </a:r>
          </a:p>
          <a:p>
            <a:pPr eaLnBrk="1" hangingPunct="1">
              <a:spcBef>
                <a:spcPct val="0"/>
              </a:spcBef>
            </a:pPr>
            <a:r>
              <a:rPr lang="en-US" altLang="en-US" sz="2400" dirty="0" smtClean="0">
                <a:latin typeface="Arial" charset="0"/>
                <a:cs typeface="Arial" charset="0"/>
                <a:sym typeface="Wingdings" panose="05000000000000000000" pitchFamily="2" charset="2"/>
              </a:rPr>
              <a:t>Tolerance for external funding (objective as well as subjective)</a:t>
            </a:r>
          </a:p>
          <a:p>
            <a:pPr eaLnBrk="1" hangingPunct="1">
              <a:spcBef>
                <a:spcPct val="0"/>
              </a:spcBef>
            </a:pPr>
            <a:r>
              <a:rPr lang="en-US" altLang="en-US" sz="2400" dirty="0" smtClean="0">
                <a:latin typeface="Arial" charset="0"/>
                <a:cs typeface="Arial" charset="0"/>
                <a:sym typeface="Wingdings" panose="05000000000000000000" pitchFamily="2" charset="2"/>
              </a:rPr>
              <a:t>Board governance: Oversight of the process/ownership of the assumptions </a:t>
            </a:r>
          </a:p>
          <a:p>
            <a:pPr eaLnBrk="1" hangingPunct="1">
              <a:spcBef>
                <a:spcPct val="0"/>
              </a:spcBef>
            </a:pPr>
            <a:r>
              <a:rPr lang="en-US" altLang="en-US" sz="2400" dirty="0" smtClean="0">
                <a:latin typeface="Arial" charset="0"/>
                <a:cs typeface="Arial" charset="0"/>
                <a:sym typeface="Wingdings" panose="05000000000000000000" pitchFamily="2" charset="2"/>
              </a:rPr>
              <a:t>Capital</a:t>
            </a:r>
          </a:p>
          <a:p>
            <a:pPr eaLnBrk="1" hangingPunct="1">
              <a:spcBef>
                <a:spcPct val="0"/>
              </a:spcBef>
            </a:pPr>
            <a:r>
              <a:rPr lang="en-US" altLang="en-US" sz="2400" dirty="0" smtClean="0">
                <a:latin typeface="Arial" charset="0"/>
                <a:cs typeface="Arial" charset="0"/>
                <a:sym typeface="Wingdings" panose="05000000000000000000" pitchFamily="2" charset="2"/>
              </a:rPr>
              <a:t>New loan growth not necessary to adjust funding mix</a:t>
            </a:r>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Evaluating The Results</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12228196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6988"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19459" name="Rectangle 4"/>
          <p:cNvSpPr>
            <a:spLocks noChangeArrowheads="1"/>
          </p:cNvSpPr>
          <p:nvPr/>
        </p:nvSpPr>
        <p:spPr bwMode="auto">
          <a:xfrm>
            <a:off x="-38100" y="2932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19460"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19461"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462" name="Rectangle 13"/>
          <p:cNvSpPr>
            <a:spLocks noChangeArrowheads="1"/>
          </p:cNvSpPr>
          <p:nvPr/>
        </p:nvSpPr>
        <p:spPr bwMode="auto">
          <a:xfrm>
            <a:off x="0" y="2622550"/>
            <a:ext cx="91440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48" tIns="41025" rIns="82048" bIns="41025">
            <a:spAutoFit/>
          </a:bodyPr>
          <a:lstStyle>
            <a:lvl1pPr defTabSz="820738" eaLnBrk="0" hangingPunct="0">
              <a:spcBef>
                <a:spcPct val="20000"/>
              </a:spcBef>
              <a:buChar char="•"/>
              <a:defRPr sz="3200">
                <a:solidFill>
                  <a:schemeClr val="tx1"/>
                </a:solidFill>
                <a:latin typeface="Times New Roman" pitchFamily="18" charset="0"/>
              </a:defRPr>
            </a:lvl1pPr>
            <a:lvl2pPr marL="742950" indent="-285750" defTabSz="820738" eaLnBrk="0" hangingPunct="0">
              <a:spcBef>
                <a:spcPct val="20000"/>
              </a:spcBef>
              <a:buChar char="–"/>
              <a:defRPr sz="2800">
                <a:solidFill>
                  <a:schemeClr val="tx1"/>
                </a:solidFill>
                <a:latin typeface="Times New Roman" pitchFamily="18" charset="0"/>
              </a:defRPr>
            </a:lvl2pPr>
            <a:lvl3pPr marL="1143000" indent="-228600" defTabSz="820738" eaLnBrk="0" hangingPunct="0">
              <a:spcBef>
                <a:spcPct val="20000"/>
              </a:spcBef>
              <a:buChar char="•"/>
              <a:defRPr sz="2400">
                <a:solidFill>
                  <a:schemeClr val="tx1"/>
                </a:solidFill>
                <a:latin typeface="Times New Roman" pitchFamily="18" charset="0"/>
              </a:defRPr>
            </a:lvl3pPr>
            <a:lvl4pPr marL="1600200" indent="-228600" defTabSz="820738" eaLnBrk="0" hangingPunct="0">
              <a:spcBef>
                <a:spcPct val="20000"/>
              </a:spcBef>
              <a:buChar char="–"/>
              <a:defRPr sz="2000">
                <a:solidFill>
                  <a:schemeClr val="tx1"/>
                </a:solidFill>
                <a:latin typeface="Times New Roman" pitchFamily="18" charset="0"/>
              </a:defRPr>
            </a:lvl4pPr>
            <a:lvl5pPr marL="2057400" indent="-228600" defTabSz="820738" eaLnBrk="0" hangingPunct="0">
              <a:spcBef>
                <a:spcPct val="20000"/>
              </a:spcBef>
              <a:buChar char="»"/>
              <a:defRPr sz="2000">
                <a:solidFill>
                  <a:schemeClr val="tx1"/>
                </a:solidFill>
                <a:latin typeface="Times New Roman" pitchFamily="18" charset="0"/>
              </a:defRPr>
            </a:lvl5pPr>
            <a:lvl6pPr marL="2514600" indent="-228600" defTabSz="820738"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820738"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820738"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820738"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100" dirty="0">
                <a:latin typeface="Arial" charset="0"/>
                <a:cs typeface="Times New Roman" pitchFamily="18" charset="0"/>
              </a:rPr>
              <a:t> </a:t>
            </a:r>
          </a:p>
          <a:p>
            <a:pPr>
              <a:spcBef>
                <a:spcPct val="0"/>
              </a:spcBef>
              <a:buFontTx/>
              <a:buNone/>
            </a:pPr>
            <a:endParaRPr lang="en-US" altLang="en-US" sz="2200" dirty="0">
              <a:latin typeface="Arial" charset="0"/>
            </a:endParaRPr>
          </a:p>
        </p:txBody>
      </p:sp>
      <p:sp>
        <p:nvSpPr>
          <p:cNvPr id="19463" name="Text Box 14"/>
          <p:cNvSpPr txBox="1">
            <a:spLocks noChangeArrowheads="1"/>
          </p:cNvSpPr>
          <p:nvPr/>
        </p:nvSpPr>
        <p:spPr bwMode="auto">
          <a:xfrm>
            <a:off x="1066800" y="2679700"/>
            <a:ext cx="7064375" cy="2554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80000"/>
              </a:lnSpc>
              <a:spcBef>
                <a:spcPct val="50000"/>
              </a:spcBef>
              <a:buFontTx/>
              <a:buNone/>
            </a:pPr>
            <a:r>
              <a:rPr lang="en-US" altLang="en-US" sz="4400" dirty="0" smtClean="0">
                <a:latin typeface="Arial" charset="0"/>
              </a:rPr>
              <a:t>Questions?</a:t>
            </a:r>
            <a:endParaRPr lang="en-US" altLang="en-US" sz="4400" dirty="0">
              <a:latin typeface="Arial" charset="0"/>
            </a:endParaRPr>
          </a:p>
          <a:p>
            <a:pPr algn="ctr" eaLnBrk="1" hangingPunct="1">
              <a:lnSpc>
                <a:spcPct val="80000"/>
              </a:lnSpc>
              <a:spcBef>
                <a:spcPct val="50000"/>
              </a:spcBef>
              <a:buFontTx/>
              <a:buNone/>
            </a:pPr>
            <a:endParaRPr lang="en-US" altLang="en-US" sz="1600" b="1" dirty="0" smtClean="0">
              <a:solidFill>
                <a:srgbClr val="415866"/>
              </a:solidFill>
              <a:latin typeface="Mongolian Baiti" pitchFamily="66" charset="0"/>
              <a:ea typeface="Mongolian Baiti" pitchFamily="66" charset="0"/>
              <a:cs typeface="Mongolian Baiti" pitchFamily="66" charset="0"/>
            </a:endParaRPr>
          </a:p>
          <a:p>
            <a:pPr algn="ctr" eaLnBrk="1" hangingPunct="1">
              <a:lnSpc>
                <a:spcPct val="80000"/>
              </a:lnSpc>
              <a:spcBef>
                <a:spcPct val="50000"/>
              </a:spcBef>
              <a:buFontTx/>
              <a:buNone/>
            </a:pPr>
            <a:r>
              <a:rPr lang="en-US" altLang="en-US" sz="1600" b="1" dirty="0" smtClean="0">
                <a:solidFill>
                  <a:srgbClr val="415866"/>
                </a:solidFill>
                <a:latin typeface="Mongolian Baiti" pitchFamily="66" charset="0"/>
                <a:ea typeface="Mongolian Baiti" pitchFamily="66" charset="0"/>
                <a:cs typeface="Mongolian Baiti" pitchFamily="66" charset="0"/>
              </a:rPr>
              <a:t>Please contact Jon Rankin at jrankin@epgadv.com </a:t>
            </a:r>
            <a:endParaRPr lang="en-US" altLang="en-US" sz="1600" b="1" dirty="0">
              <a:solidFill>
                <a:srgbClr val="415866"/>
              </a:solidFill>
              <a:latin typeface="Mongolian Baiti" pitchFamily="66" charset="0"/>
              <a:ea typeface="Mongolian Baiti" pitchFamily="66" charset="0"/>
              <a:cs typeface="Mongolian Baiti" pitchFamily="66" charset="0"/>
            </a:endParaRPr>
          </a:p>
          <a:p>
            <a:pPr algn="ctr" eaLnBrk="1" hangingPunct="1">
              <a:lnSpc>
                <a:spcPct val="80000"/>
              </a:lnSpc>
              <a:spcBef>
                <a:spcPct val="50000"/>
              </a:spcBef>
              <a:buFontTx/>
              <a:buNone/>
            </a:pPr>
            <a:endParaRPr lang="en-US" altLang="en-US" sz="1600" b="1" dirty="0">
              <a:solidFill>
                <a:srgbClr val="415866"/>
              </a:solidFill>
              <a:latin typeface="Mongolian Baiti" pitchFamily="66" charset="0"/>
              <a:ea typeface="Mongolian Baiti" pitchFamily="66" charset="0"/>
              <a:cs typeface="Mongolian Baiti" pitchFamily="66" charset="0"/>
            </a:endParaRPr>
          </a:p>
          <a:p>
            <a:pPr algn="ctr" eaLnBrk="1" hangingPunct="1">
              <a:lnSpc>
                <a:spcPct val="80000"/>
              </a:lnSpc>
              <a:spcBef>
                <a:spcPct val="50000"/>
              </a:spcBef>
              <a:buFontTx/>
              <a:buNone/>
            </a:pPr>
            <a:r>
              <a:rPr lang="en-US" altLang="en-US" sz="1600" b="1" dirty="0" smtClean="0">
                <a:solidFill>
                  <a:srgbClr val="415866"/>
                </a:solidFill>
                <a:latin typeface="Mongolian Baiti" pitchFamily="66" charset="0"/>
                <a:ea typeface="Mongolian Baiti" pitchFamily="66" charset="0"/>
                <a:cs typeface="Mongolian Baiti" pitchFamily="66" charset="0"/>
              </a:rPr>
              <a:t>60 </a:t>
            </a:r>
            <a:r>
              <a:rPr lang="en-US" altLang="en-US" sz="1600" b="1" dirty="0">
                <a:solidFill>
                  <a:srgbClr val="415866"/>
                </a:solidFill>
                <a:latin typeface="Mongolian Baiti" pitchFamily="66" charset="0"/>
                <a:ea typeface="Mongolian Baiti" pitchFamily="66" charset="0"/>
                <a:cs typeface="Mongolian Baiti" pitchFamily="66" charset="0"/>
              </a:rPr>
              <a:t>William St</a:t>
            </a:r>
            <a:r>
              <a:rPr lang="en-US" altLang="en-US" sz="1600" b="1" dirty="0" smtClean="0">
                <a:solidFill>
                  <a:srgbClr val="415866"/>
                </a:solidFill>
                <a:latin typeface="Mongolian Baiti" pitchFamily="66" charset="0"/>
                <a:ea typeface="Mongolian Baiti" pitchFamily="66" charset="0"/>
                <a:cs typeface="Mongolian Baiti" pitchFamily="66" charset="0"/>
              </a:rPr>
              <a:t>., </a:t>
            </a:r>
            <a:r>
              <a:rPr lang="en-US" altLang="en-US" sz="1600" b="1" dirty="0">
                <a:solidFill>
                  <a:srgbClr val="415866"/>
                </a:solidFill>
                <a:latin typeface="Mongolian Baiti" pitchFamily="66" charset="0"/>
                <a:ea typeface="Mongolian Baiti" pitchFamily="66" charset="0"/>
                <a:cs typeface="Mongolian Baiti" pitchFamily="66" charset="0"/>
              </a:rPr>
              <a:t>Suite 240 </a:t>
            </a:r>
            <a:r>
              <a:rPr lang="en-US" altLang="en-US" sz="1600" b="1" i="1" dirty="0">
                <a:solidFill>
                  <a:srgbClr val="415866"/>
                </a:solidFill>
                <a:latin typeface="Mongolian Baiti" pitchFamily="66" charset="0"/>
                <a:ea typeface="Mongolian Baiti" pitchFamily="66" charset="0"/>
                <a:cs typeface="Mongolian Baiti" pitchFamily="66" charset="0"/>
              </a:rPr>
              <a:t>|</a:t>
            </a:r>
            <a:r>
              <a:rPr lang="en-US" altLang="en-US" sz="1600" b="1" dirty="0">
                <a:solidFill>
                  <a:srgbClr val="415866"/>
                </a:solidFill>
                <a:latin typeface="Mongolian Baiti" pitchFamily="66" charset="0"/>
                <a:ea typeface="Mongolian Baiti" pitchFamily="66" charset="0"/>
                <a:cs typeface="Mongolian Baiti" pitchFamily="66" charset="0"/>
              </a:rPr>
              <a:t> Wellesley, MA 02481</a:t>
            </a:r>
            <a:endParaRPr lang="en-US" altLang="en-US" sz="1600" dirty="0">
              <a:solidFill>
                <a:srgbClr val="415866"/>
              </a:solidFill>
              <a:latin typeface="Mongolian Baiti" pitchFamily="66" charset="0"/>
              <a:ea typeface="Mongolian Baiti" pitchFamily="66" charset="0"/>
              <a:cs typeface="Mongolian Baiti" pitchFamily="66" charset="0"/>
            </a:endParaRPr>
          </a:p>
          <a:p>
            <a:pPr algn="ctr" eaLnBrk="1" hangingPunct="1">
              <a:lnSpc>
                <a:spcPct val="80000"/>
              </a:lnSpc>
              <a:spcBef>
                <a:spcPct val="50000"/>
              </a:spcBef>
              <a:buFontTx/>
              <a:buNone/>
            </a:pPr>
            <a:r>
              <a:rPr lang="en-US" altLang="en-US" sz="1600" b="1" dirty="0">
                <a:solidFill>
                  <a:srgbClr val="415866"/>
                </a:solidFill>
                <a:latin typeface="Mongolian Baiti" pitchFamily="66" charset="0"/>
                <a:ea typeface="Mongolian Baiti" pitchFamily="66" charset="0"/>
                <a:cs typeface="Mongolian Baiti" pitchFamily="66" charset="0"/>
              </a:rPr>
              <a:t>(800) 535-4544</a:t>
            </a:r>
          </a:p>
          <a:p>
            <a:pPr algn="ctr" eaLnBrk="1" hangingPunct="1">
              <a:lnSpc>
                <a:spcPct val="80000"/>
              </a:lnSpc>
              <a:spcBef>
                <a:spcPct val="50000"/>
              </a:spcBef>
              <a:buFontTx/>
              <a:buNone/>
            </a:pPr>
            <a:r>
              <a:rPr lang="en-US" altLang="en-US" sz="1600" b="1" dirty="0">
                <a:solidFill>
                  <a:srgbClr val="415866"/>
                </a:solidFill>
                <a:latin typeface="Mongolian Baiti" pitchFamily="66" charset="0"/>
                <a:ea typeface="Mongolian Baiti" pitchFamily="66" charset="0"/>
                <a:cs typeface="Mongolian Baiti" pitchFamily="66" charset="0"/>
              </a:rPr>
              <a:t>www.epgadv.com</a:t>
            </a:r>
          </a:p>
        </p:txBody>
      </p:sp>
      <p:sp>
        <p:nvSpPr>
          <p:cNvPr id="19464" name="Rectangle 16"/>
          <p:cNvSpPr>
            <a:spLocks noChangeArrowheads="1"/>
          </p:cNvSpPr>
          <p:nvPr/>
        </p:nvSpPr>
        <p:spPr bwMode="auto">
          <a:xfrm>
            <a:off x="274638" y="5257800"/>
            <a:ext cx="8648700" cy="954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800" dirty="0">
                <a:latin typeface="Arial" charset="0"/>
              </a:rPr>
              <a:t>“The information provided in this report is based on data received by a variety of sources we believe are reliable but cannot be guaranteed.  Such sources as brokerage confirmations, client communications, and various pricing services are utilized.  Every effort to ensure accuracy within these limitations is taken.  However, due to the nature of the data sources, certain limitations exist.  EPG’s client base consists of institutional and individual clients.  EPG Incorporated manages Discretionary, Non-Discretionary and Limited Discretion accounts.  For Bank clients who choose to impair stock, EPG accounts for the stock as if it were sold, and repurchased at the current market value.  This allows EPG to “capture” the change in value due to the write-down of the book value which “impairment” creates.”  </a:t>
            </a:r>
          </a:p>
          <a:p>
            <a:pPr eaLnBrk="1" hangingPunct="1">
              <a:spcBef>
                <a:spcPct val="0"/>
              </a:spcBef>
              <a:buFontTx/>
              <a:buNone/>
            </a:pPr>
            <a:endParaRPr lang="en-US" altLang="en-US" sz="800" dirty="0">
              <a:latin typeface="Arial" charset="0"/>
            </a:endParaRPr>
          </a:p>
          <a:p>
            <a:pPr eaLnBrk="1" hangingPunct="1">
              <a:spcBef>
                <a:spcPct val="0"/>
              </a:spcBef>
              <a:buFontTx/>
              <a:buNone/>
            </a:pPr>
            <a:r>
              <a:rPr lang="en-US" altLang="en-US" sz="800" dirty="0">
                <a:latin typeface="Arial" charset="0"/>
              </a:rPr>
              <a:t>The preceding contents prepared by EPG are for general information only and do not constitute investment advice, nor convey any performance claim.</a:t>
            </a:r>
          </a:p>
        </p:txBody>
      </p:sp>
      <p:sp>
        <p:nvSpPr>
          <p:cNvPr id="19465" name="TextBox 15"/>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a:solidFill>
                  <a:schemeClr val="bg1"/>
                </a:solidFill>
                <a:latin typeface="Mongolian Baiti" pitchFamily="66" charset="0"/>
                <a:ea typeface="Mongolian Baiti" pitchFamily="66" charset="0"/>
                <a:cs typeface="Mongolian Baiti" pitchFamily="66" charset="0"/>
              </a:rPr>
              <a:t>EPG Incorporated</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p>
        </p:txBody>
      </p:sp>
      <p:sp>
        <p:nvSpPr>
          <p:cNvPr id="4099"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4100"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400" b="1" dirty="0">
              <a:cs typeface="Times New Roman" pitchFamily="18" charset="0"/>
            </a:endParaRPr>
          </a:p>
          <a:p>
            <a:pPr>
              <a:spcBef>
                <a:spcPct val="0"/>
              </a:spcBef>
              <a:buFontTx/>
              <a:buNone/>
            </a:pPr>
            <a:r>
              <a:rPr lang="en-US" altLang="en-US" sz="1300" b="1" dirty="0">
                <a:cs typeface="Times New Roman" pitchFamily="18" charset="0"/>
              </a:rPr>
              <a:t> </a:t>
            </a:r>
            <a:endParaRPr lang="en-US" altLang="en-US" sz="1200" dirty="0">
              <a:cs typeface="Times New Roman" pitchFamily="18" charset="0"/>
            </a:endParaRPr>
          </a:p>
          <a:p>
            <a:pPr>
              <a:spcBef>
                <a:spcPct val="0"/>
              </a:spcBef>
              <a:buFontTx/>
              <a:buNone/>
            </a:pPr>
            <a:endParaRPr lang="en-US" altLang="en-US" sz="2400" dirty="0"/>
          </a:p>
        </p:txBody>
      </p:sp>
      <p:sp>
        <p:nvSpPr>
          <p:cNvPr id="4101"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03" name="TextBox 10"/>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9" name="TextBox 2"/>
          <p:cNvSpPr txBox="1">
            <a:spLocks noChangeArrowheads="1"/>
          </p:cNvSpPr>
          <p:nvPr/>
        </p:nvSpPr>
        <p:spPr bwMode="auto">
          <a:xfrm>
            <a:off x="685800" y="2241550"/>
            <a:ext cx="80010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endParaRPr lang="en-US" altLang="en-US" sz="2400" dirty="0" smtClean="0">
              <a:latin typeface="Arial" charset="0"/>
              <a:cs typeface="Arial" charset="0"/>
            </a:endParaRPr>
          </a:p>
          <a:p>
            <a:pPr eaLnBrk="1" hangingPunct="1">
              <a:spcBef>
                <a:spcPct val="0"/>
              </a:spcBef>
            </a:pPr>
            <a:endParaRPr lang="en-US" altLang="en-US" sz="2400" dirty="0" smtClean="0">
              <a:latin typeface="Arial" charset="0"/>
              <a:cs typeface="Arial" charset="0"/>
            </a:endParaRPr>
          </a:p>
          <a:p>
            <a:pPr marL="0" indent="0" algn="ctr" eaLnBrk="1" hangingPunct="1">
              <a:spcBef>
                <a:spcPct val="0"/>
              </a:spcBef>
              <a:buNone/>
            </a:pPr>
            <a:r>
              <a:rPr lang="en-US" altLang="en-US" sz="4400" dirty="0" smtClean="0">
                <a:latin typeface="Arial" charset="0"/>
                <a:cs typeface="Arial" charset="0"/>
              </a:rPr>
              <a:t>Interest Rates and the Fed</a:t>
            </a:r>
          </a:p>
        </p:txBody>
      </p:sp>
    </p:spTree>
    <p:extLst>
      <p:ext uri="{BB962C8B-B14F-4D97-AF65-F5344CB8AC3E}">
        <p14:creationId xmlns:p14="http://schemas.microsoft.com/office/powerpoint/2010/main" val="2519557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001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400" dirty="0" smtClean="0">
                <a:latin typeface="Arial" charset="0"/>
                <a:cs typeface="Arial" charset="0"/>
              </a:rPr>
              <a:t>Solid, yet not sensational growth in 2014</a:t>
            </a:r>
          </a:p>
          <a:p>
            <a:pPr eaLnBrk="1" hangingPunct="1">
              <a:spcBef>
                <a:spcPct val="0"/>
              </a:spcBef>
            </a:pPr>
            <a:endParaRPr lang="en-US" altLang="en-US" sz="2400" dirty="0">
              <a:latin typeface="Arial" charset="0"/>
              <a:cs typeface="Arial" charset="0"/>
            </a:endParaRPr>
          </a:p>
          <a:p>
            <a:pPr eaLnBrk="1" hangingPunct="1">
              <a:spcBef>
                <a:spcPct val="0"/>
              </a:spcBef>
            </a:pPr>
            <a:r>
              <a:rPr lang="en-US" altLang="en-US" sz="2400" dirty="0" smtClean="0">
                <a:latin typeface="Arial" charset="0"/>
                <a:cs typeface="Arial" charset="0"/>
              </a:rPr>
              <a:t>Steady payroll growth, improving lately, however, job quality still suspect: </a:t>
            </a:r>
            <a:r>
              <a:rPr lang="en-US" altLang="en-US" sz="2400" i="1" dirty="0" smtClean="0">
                <a:latin typeface="Arial" charset="0"/>
                <a:cs typeface="Arial" charset="0"/>
              </a:rPr>
              <a:t>‘Headline’ vs. real unemployment </a:t>
            </a:r>
          </a:p>
          <a:p>
            <a:pPr eaLnBrk="1" hangingPunct="1">
              <a:spcBef>
                <a:spcPct val="0"/>
              </a:spcBef>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Income growth picking up, but little consumer spending growth so far: </a:t>
            </a:r>
            <a:r>
              <a:rPr lang="en-US" altLang="en-US" sz="2400" i="1" dirty="0" smtClean="0">
                <a:latin typeface="Arial" charset="0"/>
                <a:cs typeface="Arial" charset="0"/>
              </a:rPr>
              <a:t>Impact of the Walmart announcement?</a:t>
            </a:r>
            <a:endParaRPr lang="en-US" altLang="en-US" sz="2400" i="1" dirty="0">
              <a:latin typeface="Arial" charset="0"/>
              <a:cs typeface="Arial" charset="0"/>
            </a:endParaRPr>
          </a:p>
          <a:p>
            <a:pPr eaLnBrk="1" hangingPunct="1">
              <a:spcBef>
                <a:spcPct val="0"/>
              </a:spcBef>
            </a:pPr>
            <a:endParaRPr lang="en-US" altLang="en-US" sz="2400" dirty="0">
              <a:latin typeface="Arial" charset="0"/>
              <a:cs typeface="Arial" charset="0"/>
            </a:endParaRPr>
          </a:p>
          <a:p>
            <a:pPr eaLnBrk="1" hangingPunct="1">
              <a:spcBef>
                <a:spcPct val="0"/>
              </a:spcBef>
            </a:pPr>
            <a:r>
              <a:rPr lang="en-US" altLang="en-US" sz="2400" dirty="0" smtClean="0">
                <a:latin typeface="Arial" charset="0"/>
                <a:cs typeface="Arial" charset="0"/>
              </a:rPr>
              <a:t>Gov’t spending remains constrained by move toward fiscal conservatism: </a:t>
            </a:r>
            <a:r>
              <a:rPr lang="en-US" altLang="en-US" sz="2400" i="1" dirty="0" smtClean="0">
                <a:latin typeface="Arial" charset="0"/>
                <a:cs typeface="Arial" charset="0"/>
              </a:rPr>
              <a:t>House/Senate leadership vs. the President</a:t>
            </a:r>
          </a:p>
          <a:p>
            <a:pPr eaLnBrk="1" hangingPunct="1">
              <a:spcBef>
                <a:spcPct val="0"/>
              </a:spcBef>
            </a:pPr>
            <a:endParaRPr lang="en-US" altLang="en-US" sz="2400" dirty="0">
              <a:latin typeface="Arial" charset="0"/>
              <a:cs typeface="Arial" charset="0"/>
            </a:endParaRPr>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i="1" dirty="0" smtClean="0">
                <a:solidFill>
                  <a:schemeClr val="bg1"/>
                </a:solidFill>
                <a:latin typeface="Mongolian Baiti" pitchFamily="66" charset="0"/>
                <a:ea typeface="Mongolian Baiti" pitchFamily="66" charset="0"/>
                <a:cs typeface="Mongolian Baiti" pitchFamily="66" charset="0"/>
              </a:rPr>
              <a:t>(Quick) </a:t>
            </a:r>
            <a:r>
              <a:rPr lang="en-US" altLang="en-US" sz="2400" dirty="0" smtClean="0">
                <a:solidFill>
                  <a:schemeClr val="bg1"/>
                </a:solidFill>
                <a:latin typeface="Mongolian Baiti" pitchFamily="66" charset="0"/>
                <a:ea typeface="Mongolian Baiti" pitchFamily="66" charset="0"/>
                <a:cs typeface="Mongolian Baiti" pitchFamily="66" charset="0"/>
              </a:rPr>
              <a:t>Economic Update </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3685823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2241550"/>
            <a:ext cx="8001000" cy="37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hangingPunct="1">
              <a:spcBef>
                <a:spcPct val="0"/>
              </a:spcBef>
              <a:buNone/>
            </a:pPr>
            <a:r>
              <a:rPr lang="en-US" altLang="en-US" sz="2400" dirty="0" smtClean="0">
                <a:latin typeface="Arial" charset="0"/>
                <a:cs typeface="Arial" charset="0"/>
              </a:rPr>
              <a:t>Although 2.5% GDP growth may not sound fantastic, consider the alternatives:</a:t>
            </a:r>
          </a:p>
          <a:p>
            <a:pPr eaLnBrk="1" hangingPunct="1">
              <a:spcBef>
                <a:spcPct val="0"/>
              </a:spcBef>
            </a:pPr>
            <a:endParaRPr lang="en-US" altLang="en-US" sz="2400" dirty="0" smtClean="0">
              <a:latin typeface="Arial" charset="0"/>
              <a:cs typeface="Arial" charset="0"/>
            </a:endParaRPr>
          </a:p>
          <a:p>
            <a:pPr eaLnBrk="1" hangingPunct="1">
              <a:spcBef>
                <a:spcPct val="0"/>
              </a:spcBef>
            </a:pPr>
            <a:r>
              <a:rPr lang="en-US" altLang="en-US" sz="2400" dirty="0" smtClean="0">
                <a:latin typeface="Arial" charset="0"/>
                <a:cs typeface="Arial" charset="0"/>
              </a:rPr>
              <a:t>Europe: days of high-growth gone forever?</a:t>
            </a:r>
          </a:p>
          <a:p>
            <a:pPr eaLnBrk="1" hangingPunct="1">
              <a:spcBef>
                <a:spcPct val="0"/>
              </a:spcBef>
            </a:pPr>
            <a:r>
              <a:rPr lang="en-US" altLang="en-US" sz="2400" dirty="0" smtClean="0">
                <a:latin typeface="Arial" charset="0"/>
                <a:cs typeface="Arial" charset="0"/>
              </a:rPr>
              <a:t>Japan: emerging from recession</a:t>
            </a:r>
          </a:p>
          <a:p>
            <a:pPr eaLnBrk="1" hangingPunct="1">
              <a:spcBef>
                <a:spcPct val="0"/>
              </a:spcBef>
            </a:pPr>
            <a:r>
              <a:rPr lang="en-US" altLang="en-US" sz="2400" dirty="0" smtClean="0">
                <a:latin typeface="Arial" charset="0"/>
                <a:cs typeface="Arial" charset="0"/>
              </a:rPr>
              <a:t>Russia/Iran/Venezuela: impact of oil price decline</a:t>
            </a:r>
          </a:p>
          <a:p>
            <a:pPr eaLnBrk="1" hangingPunct="1">
              <a:spcBef>
                <a:spcPct val="0"/>
              </a:spcBef>
            </a:pPr>
            <a:r>
              <a:rPr lang="en-US" altLang="en-US" sz="2400" dirty="0" smtClean="0">
                <a:latin typeface="Arial" charset="0"/>
                <a:cs typeface="Arial" charset="0"/>
              </a:rPr>
              <a:t>Greece: essentially in a battle with Germany </a:t>
            </a:r>
          </a:p>
          <a:p>
            <a:pPr eaLnBrk="1" hangingPunct="1">
              <a:spcBef>
                <a:spcPct val="0"/>
              </a:spcBef>
            </a:pPr>
            <a:r>
              <a:rPr lang="en-US" altLang="en-US" sz="2400" dirty="0" smtClean="0">
                <a:latin typeface="Arial" charset="0"/>
                <a:cs typeface="Arial" charset="0"/>
              </a:rPr>
              <a:t>China: ????</a:t>
            </a:r>
          </a:p>
          <a:p>
            <a:pPr eaLnBrk="1" hangingPunct="1">
              <a:spcBef>
                <a:spcPct val="0"/>
              </a:spcBef>
            </a:pPr>
            <a:endParaRPr lang="en-US" altLang="en-US" sz="2400" dirty="0">
              <a:latin typeface="Arial" charset="0"/>
              <a:cs typeface="Arial" charset="0"/>
            </a:endParaRPr>
          </a:p>
          <a:p>
            <a:pPr marL="0" indent="0" algn="ctr" eaLnBrk="1" hangingPunct="1">
              <a:spcBef>
                <a:spcPct val="0"/>
              </a:spcBef>
              <a:buNone/>
            </a:pPr>
            <a:r>
              <a:rPr lang="en-US" altLang="en-US" sz="2300" i="1" dirty="0" smtClean="0">
                <a:latin typeface="Arial" charset="0"/>
                <a:cs typeface="Arial" charset="0"/>
                <a:sym typeface="Wingdings" panose="05000000000000000000" pitchFamily="2" charset="2"/>
              </a:rPr>
              <a:t> Will the rest of the world drag down the U.S. economy?</a:t>
            </a:r>
            <a:endParaRPr lang="en-US" altLang="en-US" sz="2300" i="1" dirty="0">
              <a:latin typeface="Arial" charset="0"/>
              <a:cs typeface="Arial" charset="0"/>
            </a:endParaRPr>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U.S. the Bright Spot in the World? </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3179803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09601" y="2286000"/>
            <a:ext cx="82296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pPr>
            <a:r>
              <a:rPr lang="en-US" altLang="en-US" sz="2200" dirty="0" smtClean="0">
                <a:latin typeface="Arial" charset="0"/>
                <a:cs typeface="Arial" charset="0"/>
              </a:rPr>
              <a:t>Foreign </a:t>
            </a:r>
            <a:r>
              <a:rPr lang="en-US" altLang="en-US" sz="2200" dirty="0">
                <a:latin typeface="Arial" charset="0"/>
                <a:cs typeface="Arial" charset="0"/>
              </a:rPr>
              <a:t>demand for US government debt </a:t>
            </a:r>
            <a:r>
              <a:rPr lang="en-US" altLang="en-US" sz="2200" dirty="0" smtClean="0">
                <a:latin typeface="Arial" charset="0"/>
                <a:cs typeface="Arial" charset="0"/>
              </a:rPr>
              <a:t>supporting </a:t>
            </a:r>
            <a:r>
              <a:rPr lang="en-US" altLang="en-US" sz="2200" dirty="0">
                <a:latin typeface="Arial" charset="0"/>
                <a:cs typeface="Arial" charset="0"/>
              </a:rPr>
              <a:t>the bond </a:t>
            </a:r>
            <a:r>
              <a:rPr lang="en-US" altLang="en-US" sz="2200" dirty="0" smtClean="0">
                <a:latin typeface="Arial" charset="0"/>
                <a:cs typeface="Arial" charset="0"/>
              </a:rPr>
              <a:t>market- compare yields in Japan </a:t>
            </a:r>
            <a:r>
              <a:rPr lang="en-US" altLang="en-US" sz="2200" dirty="0">
                <a:latin typeface="Arial" charset="0"/>
                <a:cs typeface="Arial" charset="0"/>
              </a:rPr>
              <a:t>and </a:t>
            </a:r>
            <a:r>
              <a:rPr lang="en-US" altLang="en-US" sz="2200" dirty="0" smtClean="0">
                <a:latin typeface="Arial" charset="0"/>
                <a:cs typeface="Arial" charset="0"/>
              </a:rPr>
              <a:t>Germany </a:t>
            </a:r>
          </a:p>
          <a:p>
            <a:pPr marL="0" indent="0" eaLnBrk="1" hangingPunct="1">
              <a:spcBef>
                <a:spcPct val="0"/>
              </a:spcBef>
              <a:buNone/>
            </a:pPr>
            <a:endParaRPr lang="en-US" altLang="en-US" sz="2200" dirty="0">
              <a:latin typeface="Arial" charset="0"/>
              <a:cs typeface="Arial" charset="0"/>
            </a:endParaRPr>
          </a:p>
          <a:p>
            <a:pPr eaLnBrk="1" hangingPunct="1">
              <a:spcBef>
                <a:spcPct val="0"/>
              </a:spcBef>
            </a:pPr>
            <a:r>
              <a:rPr lang="en-US" altLang="en-US" sz="2200" dirty="0" smtClean="0">
                <a:latin typeface="Arial" charset="0"/>
                <a:cs typeface="Arial" charset="0"/>
              </a:rPr>
              <a:t>Consider </a:t>
            </a:r>
            <a:r>
              <a:rPr lang="en-US" altLang="en-US" sz="2200" dirty="0">
                <a:latin typeface="Arial" charset="0"/>
                <a:cs typeface="Arial" charset="0"/>
              </a:rPr>
              <a:t>the </a:t>
            </a:r>
            <a:r>
              <a:rPr lang="en-US" altLang="en-US" sz="2200" dirty="0" smtClean="0">
                <a:latin typeface="Arial" charset="0"/>
                <a:cs typeface="Arial" charset="0"/>
              </a:rPr>
              <a:t>10-year JGB at </a:t>
            </a:r>
            <a:r>
              <a:rPr lang="en-US" altLang="en-US" sz="2200" dirty="0" smtClean="0">
                <a:latin typeface="Arial" charset="0"/>
                <a:cs typeface="Arial" charset="0"/>
              </a:rPr>
              <a:t>0.37%: </a:t>
            </a:r>
            <a:r>
              <a:rPr lang="en-US" altLang="en-US" sz="2200" dirty="0">
                <a:latin typeface="Arial" charset="0"/>
                <a:cs typeface="Arial" charset="0"/>
              </a:rPr>
              <a:t>a pick-up in yield of </a:t>
            </a:r>
            <a:r>
              <a:rPr lang="en-US" altLang="en-US" sz="2200" dirty="0" smtClean="0">
                <a:latin typeface="Arial" charset="0"/>
                <a:cs typeface="Arial" charset="0"/>
              </a:rPr>
              <a:t>172bp </a:t>
            </a:r>
            <a:r>
              <a:rPr lang="en-US" altLang="en-US" sz="2200" dirty="0">
                <a:latin typeface="Arial" charset="0"/>
                <a:cs typeface="Arial" charset="0"/>
              </a:rPr>
              <a:t>is very meaningful in a low growth/low inflation world. </a:t>
            </a:r>
            <a:r>
              <a:rPr lang="en-US" altLang="en-US" sz="2200" dirty="0" smtClean="0">
                <a:latin typeface="Arial" charset="0"/>
                <a:cs typeface="Arial" charset="0"/>
              </a:rPr>
              <a:t>Peripheral </a:t>
            </a:r>
            <a:r>
              <a:rPr lang="en-US" altLang="en-US" sz="2200" dirty="0">
                <a:latin typeface="Arial" charset="0"/>
                <a:cs typeface="Arial" charset="0"/>
              </a:rPr>
              <a:t>bond markets such as Italy and Spain have yields </a:t>
            </a:r>
            <a:r>
              <a:rPr lang="en-US" altLang="en-US" sz="2200" dirty="0" smtClean="0">
                <a:latin typeface="Arial" charset="0"/>
                <a:cs typeface="Arial" charset="0"/>
              </a:rPr>
              <a:t>below </a:t>
            </a:r>
            <a:r>
              <a:rPr lang="en-US" altLang="en-US" sz="2200" dirty="0">
                <a:latin typeface="Arial" charset="0"/>
                <a:cs typeface="Arial" charset="0"/>
              </a:rPr>
              <a:t>the US. </a:t>
            </a:r>
            <a:r>
              <a:rPr lang="en-US" altLang="en-US" sz="2200" dirty="0" smtClean="0">
                <a:latin typeface="Arial" charset="0"/>
                <a:cs typeface="Arial" charset="0"/>
              </a:rPr>
              <a:t>French and German </a:t>
            </a:r>
            <a:r>
              <a:rPr lang="en-US" altLang="en-US" sz="2200" dirty="0">
                <a:latin typeface="Arial" charset="0"/>
                <a:cs typeface="Arial" charset="0"/>
              </a:rPr>
              <a:t>bond </a:t>
            </a:r>
            <a:r>
              <a:rPr lang="en-US" altLang="en-US" sz="2200" dirty="0" smtClean="0">
                <a:latin typeface="Arial" charset="0"/>
                <a:cs typeface="Arial" charset="0"/>
              </a:rPr>
              <a:t>yields have </a:t>
            </a:r>
            <a:r>
              <a:rPr lang="en-US" altLang="en-US" sz="2200" dirty="0">
                <a:latin typeface="Arial" charset="0"/>
                <a:cs typeface="Arial" charset="0"/>
              </a:rPr>
              <a:t>fallen below </a:t>
            </a:r>
            <a:r>
              <a:rPr lang="en-US" altLang="en-US" sz="2200" dirty="0" smtClean="0">
                <a:latin typeface="Arial" charset="0"/>
                <a:cs typeface="Arial" charset="0"/>
              </a:rPr>
              <a:t>0.75%.</a:t>
            </a:r>
            <a:endParaRPr lang="en-US" altLang="en-US" sz="2200" dirty="0" smtClean="0">
              <a:latin typeface="Arial" charset="0"/>
              <a:cs typeface="Arial" charset="0"/>
            </a:endParaRPr>
          </a:p>
          <a:p>
            <a:pPr marL="0" indent="0" eaLnBrk="1" hangingPunct="1">
              <a:spcBef>
                <a:spcPct val="0"/>
              </a:spcBef>
              <a:buNone/>
            </a:pPr>
            <a:endParaRPr lang="en-US" altLang="en-US" sz="2200" dirty="0">
              <a:latin typeface="Arial" charset="0"/>
              <a:cs typeface="Arial" charset="0"/>
            </a:endParaRPr>
          </a:p>
          <a:p>
            <a:pPr eaLnBrk="1" hangingPunct="1">
              <a:spcBef>
                <a:spcPct val="0"/>
              </a:spcBef>
            </a:pPr>
            <a:r>
              <a:rPr lang="en-US" altLang="en-US" sz="2200" dirty="0" smtClean="0">
                <a:latin typeface="Arial" charset="0"/>
                <a:cs typeface="Arial" charset="0"/>
              </a:rPr>
              <a:t>Compare the liquidity </a:t>
            </a:r>
            <a:r>
              <a:rPr lang="en-US" altLang="en-US" sz="2200" dirty="0">
                <a:latin typeface="Arial" charset="0"/>
                <a:cs typeface="Arial" charset="0"/>
              </a:rPr>
              <a:t>and strength of the US bond market </a:t>
            </a:r>
            <a:r>
              <a:rPr lang="en-US" altLang="en-US" sz="2200" dirty="0" smtClean="0">
                <a:latin typeface="Arial" charset="0"/>
                <a:cs typeface="Arial" charset="0"/>
              </a:rPr>
              <a:t>(as </a:t>
            </a:r>
            <a:r>
              <a:rPr lang="en-US" altLang="en-US" sz="2200" dirty="0">
                <a:latin typeface="Arial" charset="0"/>
                <a:cs typeface="Arial" charset="0"/>
              </a:rPr>
              <a:t>well as the history of the </a:t>
            </a:r>
            <a:r>
              <a:rPr lang="en-US" altLang="en-US" sz="2200" dirty="0" smtClean="0">
                <a:latin typeface="Arial" charset="0"/>
                <a:cs typeface="Arial" charset="0"/>
              </a:rPr>
              <a:t>Fed) to global alternatives- </a:t>
            </a:r>
            <a:r>
              <a:rPr lang="en-US" altLang="en-US" sz="2200" dirty="0">
                <a:latin typeface="Arial" charset="0"/>
                <a:cs typeface="Arial" charset="0"/>
              </a:rPr>
              <a:t>US yields </a:t>
            </a:r>
            <a:r>
              <a:rPr lang="en-US" altLang="en-US" sz="2200" dirty="0" smtClean="0">
                <a:latin typeface="Arial" charset="0"/>
                <a:cs typeface="Arial" charset="0"/>
              </a:rPr>
              <a:t>look </a:t>
            </a:r>
            <a:r>
              <a:rPr lang="en-US" altLang="en-US" sz="2200" dirty="0">
                <a:latin typeface="Arial" charset="0"/>
                <a:cs typeface="Arial" charset="0"/>
              </a:rPr>
              <a:t>extremely attractive </a:t>
            </a: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	Foreign </a:t>
            </a:r>
            <a:r>
              <a:rPr lang="en-US" altLang="en-US" sz="2400" dirty="0">
                <a:solidFill>
                  <a:schemeClr val="bg1"/>
                </a:solidFill>
                <a:latin typeface="Mongolian Baiti" pitchFamily="66" charset="0"/>
                <a:ea typeface="Mongolian Baiti" pitchFamily="66" charset="0"/>
                <a:cs typeface="Mongolian Baiti" pitchFamily="66" charset="0"/>
              </a:rPr>
              <a:t>bond markets make US debt attractive by comparison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3639333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819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1" name="TextBox 11"/>
          <p:cNvSpPr txBox="1">
            <a:spLocks noChangeArrowheads="1"/>
          </p:cNvSpPr>
          <p:nvPr/>
        </p:nvSpPr>
        <p:spPr bwMode="auto">
          <a:xfrm>
            <a:off x="266700" y="228600"/>
            <a:ext cx="8610600" cy="457200"/>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Global Rate </a:t>
            </a:r>
            <a:r>
              <a:rPr lang="en-US" altLang="en-US" sz="2400" dirty="0" smtClean="0">
                <a:solidFill>
                  <a:schemeClr val="bg1"/>
                </a:solidFill>
                <a:latin typeface="Mongolian Baiti" pitchFamily="66" charset="0"/>
                <a:ea typeface="Mongolian Baiti" pitchFamily="66" charset="0"/>
                <a:cs typeface="Mongolian Baiti" pitchFamily="66" charset="0"/>
              </a:rPr>
              <a:t>Comparisons Favor </a:t>
            </a:r>
            <a:r>
              <a:rPr lang="en-US" altLang="en-US" sz="2400" dirty="0" smtClean="0">
                <a:solidFill>
                  <a:schemeClr val="bg1"/>
                </a:solidFill>
                <a:latin typeface="Mongolian Baiti" pitchFamily="66" charset="0"/>
                <a:ea typeface="Mongolian Baiti" pitchFamily="66" charset="0"/>
                <a:cs typeface="Mongolian Baiti" pitchFamily="66" charset="0"/>
              </a:rPr>
              <a:t>US </a:t>
            </a:r>
            <a:r>
              <a:rPr lang="en-US" altLang="en-US" sz="2400" dirty="0" smtClean="0">
                <a:solidFill>
                  <a:schemeClr val="bg1"/>
                </a:solidFill>
                <a:latin typeface="Mongolian Baiti" pitchFamily="66" charset="0"/>
                <a:ea typeface="Mongolian Baiti" pitchFamily="66" charset="0"/>
                <a:cs typeface="Mongolian Baiti" pitchFamily="66" charset="0"/>
              </a:rPr>
              <a:t>Debt</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2" name="TextBox 1"/>
          <p:cNvSpPr txBox="1"/>
          <p:nvPr/>
        </p:nvSpPr>
        <p:spPr>
          <a:xfrm>
            <a:off x="1714500" y="914400"/>
            <a:ext cx="7162800" cy="1015663"/>
          </a:xfrm>
          <a:prstGeom prst="rect">
            <a:avLst/>
          </a:prstGeom>
          <a:noFill/>
        </p:spPr>
        <p:txBody>
          <a:bodyPr wrap="square" rtlCol="0">
            <a:spAutoFit/>
          </a:bodyPr>
          <a:lstStyle/>
          <a:p>
            <a:pPr lvl="0" algn="ctr"/>
            <a:r>
              <a:rPr lang="en-US" altLang="en-US" sz="2000" dirty="0" smtClean="0">
                <a:solidFill>
                  <a:srgbClr val="000000"/>
                </a:solidFill>
                <a:latin typeface="Arial" charset="0"/>
                <a:cs typeface="Arial" charset="0"/>
              </a:rPr>
              <a:t> 10 YR debt comparison:</a:t>
            </a:r>
          </a:p>
          <a:p>
            <a:pPr lvl="0" algn="ctr"/>
            <a:r>
              <a:rPr lang="en-US" altLang="en-US" sz="2000" dirty="0" smtClean="0">
                <a:solidFill>
                  <a:srgbClr val="000000"/>
                </a:solidFill>
                <a:latin typeface="Arial" charset="0"/>
                <a:cs typeface="Arial" charset="0"/>
              </a:rPr>
              <a:t>Spain @ </a:t>
            </a:r>
            <a:r>
              <a:rPr lang="en-US" altLang="en-US" sz="2000" dirty="0" smtClean="0">
                <a:solidFill>
                  <a:srgbClr val="000000"/>
                </a:solidFill>
                <a:latin typeface="Arial" charset="0"/>
                <a:cs typeface="Arial" charset="0"/>
              </a:rPr>
              <a:t>1.40% </a:t>
            </a:r>
            <a:r>
              <a:rPr lang="en-US" altLang="en-US" sz="2000" dirty="0" smtClean="0">
                <a:solidFill>
                  <a:srgbClr val="000000"/>
                </a:solidFill>
                <a:latin typeface="Arial" charset="0"/>
                <a:cs typeface="Arial" charset="0"/>
              </a:rPr>
              <a:t>vs. U.S. Treasury @ </a:t>
            </a:r>
            <a:r>
              <a:rPr lang="en-US" altLang="en-US" sz="2000" dirty="0" smtClean="0">
                <a:solidFill>
                  <a:srgbClr val="000000"/>
                </a:solidFill>
                <a:latin typeface="Arial" charset="0"/>
                <a:cs typeface="Arial" charset="0"/>
              </a:rPr>
              <a:t>2.09%</a:t>
            </a:r>
            <a:endParaRPr lang="en-US" altLang="en-US" sz="2000" dirty="0" smtClean="0">
              <a:solidFill>
                <a:srgbClr val="000000"/>
              </a:solidFill>
              <a:latin typeface="Arial" charset="0"/>
              <a:cs typeface="Arial" charset="0"/>
            </a:endParaRPr>
          </a:p>
          <a:p>
            <a:pPr lvl="0" algn="ctr"/>
            <a:r>
              <a:rPr lang="en-US" altLang="en-US" sz="2000" i="1" dirty="0" smtClean="0">
                <a:solidFill>
                  <a:srgbClr val="000000"/>
                </a:solidFill>
                <a:latin typeface="Arial" charset="0"/>
                <a:cs typeface="Arial" charset="0"/>
              </a:rPr>
              <a:t>Which would you buy?  </a:t>
            </a:r>
            <a:endParaRPr lang="en-US" altLang="en-US" dirty="0">
              <a:solidFill>
                <a:srgbClr val="FF0000"/>
              </a:solidFill>
            </a:endParaRPr>
          </a:p>
        </p:txBody>
      </p:sp>
      <p:sp>
        <p:nvSpPr>
          <p:cNvPr id="3" name="TextBox 2"/>
          <p:cNvSpPr txBox="1"/>
          <p:nvPr/>
        </p:nvSpPr>
        <p:spPr>
          <a:xfrm>
            <a:off x="266700" y="6322367"/>
            <a:ext cx="955711" cy="215444"/>
          </a:xfrm>
          <a:prstGeom prst="rect">
            <a:avLst/>
          </a:prstGeom>
          <a:noFill/>
        </p:spPr>
        <p:txBody>
          <a:bodyPr wrap="none" rtlCol="0">
            <a:spAutoFit/>
          </a:bodyPr>
          <a:lstStyle/>
          <a:p>
            <a:r>
              <a:rPr lang="en-US" sz="800" dirty="0" smtClean="0"/>
              <a:t>Source Bloomberg</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2479" y="2153486"/>
            <a:ext cx="7620000" cy="4186231"/>
          </a:xfrm>
          <a:prstGeom prst="rect">
            <a:avLst/>
          </a:prstGeom>
        </p:spPr>
      </p:pic>
    </p:spTree>
    <p:extLst>
      <p:ext uri="{BB962C8B-B14F-4D97-AF65-F5344CB8AC3E}">
        <p14:creationId xmlns:p14="http://schemas.microsoft.com/office/powerpoint/2010/main" val="976682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685800" y="54864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hangingPunct="1">
              <a:spcBef>
                <a:spcPct val="0"/>
              </a:spcBef>
              <a:buNone/>
            </a:pPr>
            <a:endParaRPr lang="en-US" altLang="en-US" sz="2400" dirty="0" smtClean="0">
              <a:latin typeface="Arial" charset="0"/>
              <a:cs typeface="Arial" charset="0"/>
            </a:endParaRPr>
          </a:p>
          <a:p>
            <a:pPr marL="0" indent="0" algn="ctr" eaLnBrk="1" hangingPunct="1">
              <a:spcBef>
                <a:spcPct val="0"/>
              </a:spcBef>
              <a:buNone/>
            </a:pPr>
            <a:r>
              <a:rPr lang="en-US" altLang="en-US" sz="2400" i="1" dirty="0" smtClean="0">
                <a:latin typeface="Arial" charset="0"/>
                <a:cs typeface="Arial" charset="0"/>
                <a:sym typeface="Wingdings" panose="05000000000000000000" pitchFamily="2" charset="2"/>
              </a:rPr>
              <a:t> Is this a bubble of historic proportions?</a:t>
            </a:r>
            <a:endParaRPr lang="en-US" altLang="en-US" sz="2400" i="1" dirty="0" smtClean="0">
              <a:latin typeface="Arial" charset="0"/>
              <a:cs typeface="Arial" charset="0"/>
            </a:endParaRPr>
          </a:p>
        </p:txBody>
      </p:sp>
      <p:sp>
        <p:nvSpPr>
          <p:cNvPr id="3081" name="TextBox 11"/>
          <p:cNvSpPr txBox="1">
            <a:spLocks noChangeArrowheads="1"/>
          </p:cNvSpPr>
          <p:nvPr/>
        </p:nvSpPr>
        <p:spPr bwMode="auto">
          <a:xfrm>
            <a:off x="266700" y="228600"/>
            <a:ext cx="8610600" cy="830997"/>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Thirty-year treasury yields</a:t>
            </a:r>
          </a:p>
          <a:p>
            <a:pPr algn="ctr" eaLnBrk="1" hangingPunct="1">
              <a:spcBef>
                <a:spcPct val="0"/>
              </a:spcBef>
              <a:buFontTx/>
              <a:buNone/>
            </a:pPr>
            <a:endParaRPr lang="en-US" altLang="en-US" sz="2400" dirty="0">
              <a:solidFill>
                <a:srgbClr val="FF0000"/>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
        <p:nvSpPr>
          <p:cNvPr id="14" name="TextBox 13"/>
          <p:cNvSpPr txBox="1"/>
          <p:nvPr/>
        </p:nvSpPr>
        <p:spPr>
          <a:xfrm>
            <a:off x="266700" y="6322367"/>
            <a:ext cx="955711" cy="215444"/>
          </a:xfrm>
          <a:prstGeom prst="rect">
            <a:avLst/>
          </a:prstGeom>
          <a:noFill/>
        </p:spPr>
        <p:txBody>
          <a:bodyPr wrap="none" rtlCol="0">
            <a:spAutoFit/>
          </a:bodyPr>
          <a:lstStyle/>
          <a:p>
            <a:r>
              <a:rPr lang="en-US" sz="800" dirty="0" smtClean="0"/>
              <a:t>Source Bloomberg</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04849" y="1608584"/>
            <a:ext cx="7191601" cy="3996432"/>
          </a:xfrm>
          <a:prstGeom prst="rect">
            <a:avLst/>
          </a:prstGeom>
        </p:spPr>
      </p:pic>
    </p:spTree>
    <p:extLst>
      <p:ext uri="{BB962C8B-B14F-4D97-AF65-F5344CB8AC3E}">
        <p14:creationId xmlns:p14="http://schemas.microsoft.com/office/powerpoint/2010/main" val="1253420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dirty="0">
              <a:latin typeface="Arial" charset="0"/>
            </a:endParaRPr>
          </a:p>
        </p:txBody>
      </p:sp>
      <p:sp>
        <p:nvSpPr>
          <p:cNvPr id="3075" name="Rectangle 4"/>
          <p:cNvSpPr>
            <a:spLocks noChangeArrowheads="1"/>
          </p:cNvSpPr>
          <p:nvPr/>
        </p:nvSpPr>
        <p:spPr bwMode="auto">
          <a:xfrm>
            <a:off x="0" y="293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dirty="0"/>
          </a:p>
        </p:txBody>
      </p:sp>
      <p:sp>
        <p:nvSpPr>
          <p:cNvPr id="3076" name="Text Box 5"/>
          <p:cNvSpPr txBox="1">
            <a:spLocks noChangeArrowheads="1"/>
          </p:cNvSpPr>
          <p:nvPr/>
        </p:nvSpPr>
        <p:spPr bwMode="auto">
          <a:xfrm flipV="1">
            <a:off x="4038600" y="6362700"/>
            <a:ext cx="4800600" cy="114300"/>
          </a:xfrm>
          <a:prstGeom prst="rect">
            <a:avLst/>
          </a:prstGeom>
          <a:solidFill>
            <a:srgbClr val="9AC8AC"/>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lIns="91418" tIns="45709" rIns="91418" bIns="45709"/>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400" b="1" dirty="0">
              <a:latin typeface="Arial" charset="0"/>
              <a:cs typeface="Times New Roman" pitchFamily="18" charset="0"/>
            </a:endParaRPr>
          </a:p>
          <a:p>
            <a:pPr>
              <a:spcBef>
                <a:spcPct val="0"/>
              </a:spcBef>
              <a:buFontTx/>
              <a:buNone/>
            </a:pPr>
            <a:r>
              <a:rPr lang="en-US" altLang="en-US" sz="1300" b="1" dirty="0">
                <a:latin typeface="Arial" charset="0"/>
                <a:cs typeface="Times New Roman" pitchFamily="18" charset="0"/>
              </a:rPr>
              <a:t> </a:t>
            </a:r>
            <a:endParaRPr lang="en-US" altLang="en-US" sz="1200" dirty="0">
              <a:latin typeface="Arial" charset="0"/>
              <a:cs typeface="Times New Roman" pitchFamily="18" charset="0"/>
            </a:endParaRPr>
          </a:p>
          <a:p>
            <a:pPr>
              <a:spcBef>
                <a:spcPct val="0"/>
              </a:spcBef>
              <a:buFontTx/>
              <a:buNone/>
            </a:pPr>
            <a:endParaRPr lang="en-US" altLang="en-US" sz="2400" dirty="0">
              <a:latin typeface="Arial" charset="0"/>
            </a:endParaRPr>
          </a:p>
        </p:txBody>
      </p:sp>
      <p:sp>
        <p:nvSpPr>
          <p:cNvPr id="3077" name="Rectangle 6"/>
          <p:cNvSpPr>
            <a:spLocks noChangeArrowheads="1"/>
          </p:cNvSpPr>
          <p:nvPr/>
        </p:nvSpPr>
        <p:spPr bwMode="auto">
          <a:xfrm>
            <a:off x="0" y="3167063"/>
            <a:ext cx="914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18" tIns="45709" rIns="91418" bIns="45709">
            <a:spAutoFit/>
          </a:bodyPr>
          <a:lstStyle>
            <a:lvl1pPr eaLnBrk="0" hangingPunct="0">
              <a:spcBef>
                <a:spcPct val="20000"/>
              </a:spcBef>
              <a:buChar char="•"/>
              <a:tabLst>
                <a:tab pos="2741613" algn="ctr"/>
                <a:tab pos="4144963" algn="r"/>
                <a:tab pos="5486400" algn="r"/>
              </a:tabLst>
              <a:defRPr sz="3200">
                <a:solidFill>
                  <a:schemeClr val="tx1"/>
                </a:solidFill>
                <a:latin typeface="Times New Roman" pitchFamily="18" charset="0"/>
              </a:defRPr>
            </a:lvl1pPr>
            <a:lvl2pPr marL="742950" indent="-285750" eaLnBrk="0" hangingPunct="0">
              <a:spcBef>
                <a:spcPct val="20000"/>
              </a:spcBef>
              <a:buChar char="–"/>
              <a:tabLst>
                <a:tab pos="2741613" algn="ctr"/>
                <a:tab pos="4144963" algn="r"/>
                <a:tab pos="5486400" algn="r"/>
              </a:tabLst>
              <a:defRPr sz="2800">
                <a:solidFill>
                  <a:schemeClr val="tx1"/>
                </a:solidFill>
                <a:latin typeface="Times New Roman" pitchFamily="18" charset="0"/>
              </a:defRPr>
            </a:lvl2pPr>
            <a:lvl3pPr marL="1143000" indent="-228600" eaLnBrk="0" hangingPunct="0">
              <a:spcBef>
                <a:spcPct val="20000"/>
              </a:spcBef>
              <a:buChar char="•"/>
              <a:tabLst>
                <a:tab pos="2741613" algn="ctr"/>
                <a:tab pos="4144963" algn="r"/>
                <a:tab pos="5486400" algn="r"/>
              </a:tabLst>
              <a:defRPr sz="2400">
                <a:solidFill>
                  <a:schemeClr val="tx1"/>
                </a:solidFill>
                <a:latin typeface="Times New Roman" pitchFamily="18" charset="0"/>
              </a:defRPr>
            </a:lvl3pPr>
            <a:lvl4pPr marL="16002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4pPr>
            <a:lvl5pPr marL="2057400" indent="-228600" eaLnBrk="0" hangingPunct="0">
              <a:spcBef>
                <a:spcPct val="20000"/>
              </a:spcBef>
              <a:buChar char="»"/>
              <a:tabLst>
                <a:tab pos="2741613" algn="ctr"/>
                <a:tab pos="4144963" algn="r"/>
                <a:tab pos="5486400" algn="r"/>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2741613" algn="ctr"/>
                <a:tab pos="4144963" algn="r"/>
                <a:tab pos="5486400" algn="r"/>
              </a:tabLst>
              <a:defRPr sz="2000">
                <a:solidFill>
                  <a:schemeClr val="tx1"/>
                </a:solidFill>
                <a:latin typeface="Times New Roman" pitchFamily="18" charset="0"/>
              </a:defRPr>
            </a:lvl9pPr>
          </a:lstStyle>
          <a:p>
            <a:pPr eaLnBrk="1" hangingPunct="1">
              <a:spcBef>
                <a:spcPct val="0"/>
              </a:spcBef>
              <a:buFontTx/>
              <a:buNone/>
            </a:pPr>
            <a:r>
              <a:rPr lang="en-US" altLang="en-US" sz="1200" dirty="0">
                <a:latin typeface="Arial" charset="0"/>
                <a:cs typeface="Times New Roman" pitchFamily="18" charset="0"/>
              </a:rPr>
              <a:t> </a:t>
            </a:r>
            <a:endParaRPr lang="en-US" altLang="en-US" sz="2400" dirty="0">
              <a:latin typeface="Arial" charset="0"/>
            </a:endParaRPr>
          </a:p>
        </p:txBody>
      </p:sp>
      <p:sp>
        <p:nvSpPr>
          <p:cNvPr id="3078" name="Line 7"/>
          <p:cNvSpPr>
            <a:spLocks noChangeShapeType="1"/>
          </p:cNvSpPr>
          <p:nvPr/>
        </p:nvSpPr>
        <p:spPr bwMode="auto">
          <a:xfrm>
            <a:off x="914400" y="8801100"/>
            <a:ext cx="5715000" cy="0"/>
          </a:xfrm>
          <a:prstGeom prst="line">
            <a:avLst/>
          </a:prstGeom>
          <a:noFill/>
          <a:ln w="9525">
            <a:solidFill>
              <a:srgbClr val="748CAE"/>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9" name="Line 8"/>
          <p:cNvSpPr>
            <a:spLocks noChangeShapeType="1"/>
          </p:cNvSpPr>
          <p:nvPr/>
        </p:nvSpPr>
        <p:spPr bwMode="auto">
          <a:xfrm>
            <a:off x="3200400" y="6553200"/>
            <a:ext cx="5638800" cy="0"/>
          </a:xfrm>
          <a:prstGeom prst="line">
            <a:avLst/>
          </a:prstGeom>
          <a:noFill/>
          <a:ln w="22225">
            <a:solidFill>
              <a:srgbClr val="748CA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080" name="TextBox 2"/>
          <p:cNvSpPr txBox="1">
            <a:spLocks noChangeArrowheads="1"/>
          </p:cNvSpPr>
          <p:nvPr/>
        </p:nvSpPr>
        <p:spPr bwMode="auto">
          <a:xfrm>
            <a:off x="986971" y="2590800"/>
            <a:ext cx="7315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eaLnBrk="1" hangingPunct="1">
              <a:spcBef>
                <a:spcPct val="0"/>
              </a:spcBef>
              <a:buNone/>
            </a:pPr>
            <a:r>
              <a:rPr lang="en-US" altLang="en-US" sz="2400" dirty="0">
                <a:latin typeface="Arial" charset="0"/>
                <a:cs typeface="Arial" charset="0"/>
              </a:rPr>
              <a:t>•	Inflation </a:t>
            </a:r>
          </a:p>
          <a:p>
            <a:pPr marL="0" indent="0" eaLnBrk="1" hangingPunct="1">
              <a:spcBef>
                <a:spcPct val="0"/>
              </a:spcBef>
              <a:buNone/>
            </a:pPr>
            <a:r>
              <a:rPr lang="en-US" altLang="en-US" sz="2400" dirty="0">
                <a:latin typeface="Arial" charset="0"/>
                <a:cs typeface="Arial" charset="0"/>
              </a:rPr>
              <a:t>•	Full Employment</a:t>
            </a:r>
          </a:p>
          <a:p>
            <a:pPr marL="0" indent="0" eaLnBrk="1" hangingPunct="1">
              <a:spcBef>
                <a:spcPct val="0"/>
              </a:spcBef>
              <a:buNone/>
            </a:pPr>
            <a:r>
              <a:rPr lang="en-US" altLang="en-US" sz="2400" dirty="0">
                <a:latin typeface="Arial" charset="0"/>
                <a:cs typeface="Arial" charset="0"/>
              </a:rPr>
              <a:t>•	</a:t>
            </a:r>
            <a:r>
              <a:rPr lang="en-US" altLang="en-US" sz="2400" i="1" dirty="0">
                <a:latin typeface="Arial" charset="0"/>
                <a:cs typeface="Arial" charset="0"/>
              </a:rPr>
              <a:t>Financial Stability (as a result of Dodd Fran</a:t>
            </a:r>
            <a:r>
              <a:rPr lang="en-US" altLang="en-US" sz="2400" dirty="0">
                <a:latin typeface="Arial" charset="0"/>
                <a:cs typeface="Arial" charset="0"/>
              </a:rPr>
              <a:t>k</a:t>
            </a:r>
            <a:r>
              <a:rPr lang="en-US" altLang="en-US" sz="2400" dirty="0" smtClean="0">
                <a:latin typeface="Arial" charset="0"/>
                <a:cs typeface="Arial" charset="0"/>
              </a:rPr>
              <a:t>)</a:t>
            </a:r>
          </a:p>
          <a:p>
            <a:pPr marL="0" indent="0" eaLnBrk="1" hangingPunct="1">
              <a:spcBef>
                <a:spcPct val="0"/>
              </a:spcBef>
              <a:buNone/>
            </a:pPr>
            <a:endParaRPr lang="en-US" altLang="en-US" sz="2400" dirty="0">
              <a:latin typeface="Arial" charset="0"/>
              <a:cs typeface="Arial" charset="0"/>
            </a:endParaRPr>
          </a:p>
          <a:p>
            <a:pPr marL="0" indent="0" eaLnBrk="1" hangingPunct="1">
              <a:spcBef>
                <a:spcPct val="0"/>
              </a:spcBef>
              <a:buNone/>
            </a:pPr>
            <a:r>
              <a:rPr lang="en-US" altLang="en-US" sz="2400" dirty="0" smtClean="0">
                <a:latin typeface="Arial" charset="0"/>
                <a:cs typeface="Arial" charset="0"/>
              </a:rPr>
              <a:t>Fed funds are likely to be raised as a result of the third mandate, not either of  the first two. </a:t>
            </a:r>
          </a:p>
          <a:p>
            <a:pPr marL="0" indent="0" eaLnBrk="1" hangingPunct="1">
              <a:spcBef>
                <a:spcPct val="0"/>
              </a:spcBef>
              <a:buNone/>
            </a:pPr>
            <a:endParaRPr lang="en-US" altLang="en-US" sz="2400" b="1" i="1" dirty="0" smtClean="0">
              <a:latin typeface="Arial" charset="0"/>
              <a:cs typeface="Arial" charset="0"/>
            </a:endParaRPr>
          </a:p>
          <a:p>
            <a:pPr marL="0" indent="0" eaLnBrk="1" hangingPunct="1">
              <a:spcBef>
                <a:spcPct val="0"/>
              </a:spcBef>
              <a:buNone/>
            </a:pPr>
            <a:endParaRPr lang="en-US" altLang="en-US" sz="2400" b="1" i="1" dirty="0">
              <a:latin typeface="Arial" charset="0"/>
              <a:cs typeface="Arial" charset="0"/>
            </a:endParaRPr>
          </a:p>
          <a:p>
            <a:pPr marL="0" indent="0" algn="ctr" eaLnBrk="1" hangingPunct="1">
              <a:spcBef>
                <a:spcPct val="0"/>
              </a:spcBef>
              <a:buNone/>
            </a:pPr>
            <a:r>
              <a:rPr lang="en-US" altLang="en-US" sz="2400" b="1" i="1" dirty="0" smtClean="0">
                <a:latin typeface="Arial" charset="0"/>
                <a:cs typeface="Arial" charset="0"/>
                <a:sym typeface="Wingdings" panose="05000000000000000000" pitchFamily="2" charset="2"/>
              </a:rPr>
              <a:t> </a:t>
            </a:r>
            <a:r>
              <a:rPr lang="en-US" altLang="en-US" sz="2400" b="1" i="1" dirty="0" smtClean="0">
                <a:latin typeface="Arial" charset="0"/>
                <a:cs typeface="Arial" charset="0"/>
              </a:rPr>
              <a:t>What are the implications?</a:t>
            </a:r>
            <a:endParaRPr lang="en-US" altLang="en-US" sz="2400" b="1" i="1" dirty="0">
              <a:latin typeface="Arial" charset="0"/>
              <a:cs typeface="Arial" charset="0"/>
            </a:endParaRPr>
          </a:p>
        </p:txBody>
      </p:sp>
      <p:sp>
        <p:nvSpPr>
          <p:cNvPr id="3081" name="TextBox 11"/>
          <p:cNvSpPr txBox="1">
            <a:spLocks noChangeArrowheads="1"/>
          </p:cNvSpPr>
          <p:nvPr/>
        </p:nvSpPr>
        <p:spPr bwMode="auto">
          <a:xfrm>
            <a:off x="266700" y="228600"/>
            <a:ext cx="8610600" cy="461665"/>
          </a:xfrm>
          <a:prstGeom prst="rect">
            <a:avLst/>
          </a:prstGeom>
          <a:solidFill>
            <a:srgbClr val="4158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dirty="0" smtClean="0">
                <a:solidFill>
                  <a:schemeClr val="bg1"/>
                </a:solidFill>
                <a:latin typeface="Mongolian Baiti" pitchFamily="66" charset="0"/>
                <a:ea typeface="Mongolian Baiti" pitchFamily="66" charset="0"/>
                <a:cs typeface="Mongolian Baiti" pitchFamily="66" charset="0"/>
              </a:rPr>
              <a:t>	The </a:t>
            </a:r>
            <a:r>
              <a:rPr lang="en-US" altLang="en-US" sz="2400" dirty="0">
                <a:solidFill>
                  <a:schemeClr val="bg1"/>
                </a:solidFill>
                <a:latin typeface="Mongolian Baiti" pitchFamily="66" charset="0"/>
                <a:ea typeface="Mongolian Baiti" pitchFamily="66" charset="0"/>
                <a:cs typeface="Mongolian Baiti" pitchFamily="66" charset="0"/>
              </a:rPr>
              <a:t>Fed </a:t>
            </a:r>
            <a:r>
              <a:rPr lang="en-US" altLang="en-US" sz="2400" dirty="0" smtClean="0">
                <a:solidFill>
                  <a:schemeClr val="bg1"/>
                </a:solidFill>
                <a:latin typeface="Mongolian Baiti" pitchFamily="66" charset="0"/>
                <a:ea typeface="Mongolian Baiti" pitchFamily="66" charset="0"/>
                <a:cs typeface="Mongolian Baiti" pitchFamily="66" charset="0"/>
              </a:rPr>
              <a:t>Now Has Three Mandates</a:t>
            </a:r>
            <a:endParaRPr lang="en-US" altLang="en-US" sz="2400" dirty="0">
              <a:solidFill>
                <a:schemeClr val="bg1"/>
              </a:solidFill>
              <a:latin typeface="Mongolian Baiti" pitchFamily="66" charset="0"/>
              <a:ea typeface="Mongolian Baiti" pitchFamily="66" charset="0"/>
              <a:cs typeface="Mongolian Baiti" pitchFamily="66" charset="0"/>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46314"/>
            <a:ext cx="1066800" cy="1600200"/>
          </a:xfrm>
          <a:prstGeom prst="rect">
            <a:avLst/>
          </a:prstGeom>
          <a:ln w="41275">
            <a:solidFill>
              <a:srgbClr val="735845"/>
            </a:solidFill>
          </a:ln>
          <a:effectLst>
            <a:innerShdw blurRad="317500" dist="50800" dir="2700000">
              <a:prstClr val="black">
                <a:alpha val="50000"/>
              </a:prstClr>
            </a:innerShdw>
          </a:effectLst>
        </p:spPr>
      </p:pic>
    </p:spTree>
    <p:extLst>
      <p:ext uri="{BB962C8B-B14F-4D97-AF65-F5344CB8AC3E}">
        <p14:creationId xmlns:p14="http://schemas.microsoft.com/office/powerpoint/2010/main" val="3718207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20274</TotalTime>
  <Words>1329</Words>
  <Application>Microsoft Office PowerPoint</Application>
  <PresentationFormat>Letter Paper (8.5x11 in)</PresentationFormat>
  <Paragraphs>316</Paragraphs>
  <Slides>26</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Courier New</vt:lpstr>
      <vt:lpstr>Mongolian Baiti</vt:lpstr>
      <vt:lpstr>Times New Roman</vt:lpstr>
      <vt:lpstr>Wingdings</vt:lpstr>
      <vt:lpstr>Default Design</vt:lpstr>
      <vt:lpstr>Acrobat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 Identify and utilize excess risk capacity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EPG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Asrican</dc:creator>
  <cp:lastModifiedBy>Jonathan Rankin</cp:lastModifiedBy>
  <cp:revision>294</cp:revision>
  <cp:lastPrinted>2015-02-23T13:59:15Z</cp:lastPrinted>
  <dcterms:created xsi:type="dcterms:W3CDTF">2005-09-21T18:07:35Z</dcterms:created>
  <dcterms:modified xsi:type="dcterms:W3CDTF">2015-02-23T14:00:56Z</dcterms:modified>
</cp:coreProperties>
</file>