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4" r:id="rId4"/>
    <p:sldId id="301" r:id="rId5"/>
    <p:sldId id="302" r:id="rId6"/>
    <p:sldId id="276" r:id="rId7"/>
    <p:sldId id="278" r:id="rId8"/>
    <p:sldId id="279" r:id="rId9"/>
    <p:sldId id="281" r:id="rId10"/>
    <p:sldId id="282" r:id="rId11"/>
    <p:sldId id="284" r:id="rId12"/>
    <p:sldId id="285" r:id="rId13"/>
    <p:sldId id="286" r:id="rId14"/>
    <p:sldId id="30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FFB0"/>
    <a:srgbClr val="F6F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76350" autoAdjust="0"/>
  </p:normalViewPr>
  <p:slideViewPr>
    <p:cSldViewPr>
      <p:cViewPr varScale="1">
        <p:scale>
          <a:sx n="96" d="100"/>
          <a:sy n="96" d="100"/>
        </p:scale>
        <p:origin x="-26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1\Data\Public\Communications\Housing%20Metric\Results\Realtor_Metric_Annual%20and%20Monthly%20da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1\Data\Public\Communications\Housing%20Metric\Results\Realtor_Metric_Annual%20and%20Monthly%20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REALTOR®  Market Confidence Index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'SF Sales'!$B$2</c:f>
              <c:strCache>
                <c:ptCount val="1"/>
                <c:pt idx="0">
                  <c:v>Market Confidence</c:v>
                </c:pt>
              </c:strCache>
            </c:strRef>
          </c:tx>
          <c:marker>
            <c:symbol val="none"/>
          </c:marker>
          <c:cat>
            <c:numRef>
              <c:f>'SF Sales'!$A$3:$A$89</c:f>
              <c:numCache>
                <c:formatCode>[$-409]mmm\-yy;@</c:formatCode>
                <c:ptCount val="87"/>
                <c:pt idx="0">
                  <c:v>39455.0</c:v>
                </c:pt>
                <c:pt idx="1">
                  <c:v>39486.0</c:v>
                </c:pt>
                <c:pt idx="2">
                  <c:v>39515.0</c:v>
                </c:pt>
                <c:pt idx="3">
                  <c:v>39546.0</c:v>
                </c:pt>
                <c:pt idx="4">
                  <c:v>39576.0</c:v>
                </c:pt>
                <c:pt idx="5">
                  <c:v>39607.0</c:v>
                </c:pt>
                <c:pt idx="6">
                  <c:v>39637.0</c:v>
                </c:pt>
                <c:pt idx="7">
                  <c:v>39668.0</c:v>
                </c:pt>
                <c:pt idx="8">
                  <c:v>39699.0</c:v>
                </c:pt>
                <c:pt idx="9">
                  <c:v>39729.0</c:v>
                </c:pt>
                <c:pt idx="10">
                  <c:v>39760.0</c:v>
                </c:pt>
                <c:pt idx="11">
                  <c:v>39790.0</c:v>
                </c:pt>
                <c:pt idx="12">
                  <c:v>39822.0</c:v>
                </c:pt>
                <c:pt idx="13">
                  <c:v>39853.0</c:v>
                </c:pt>
                <c:pt idx="14">
                  <c:v>39881.0</c:v>
                </c:pt>
                <c:pt idx="15">
                  <c:v>39912.0</c:v>
                </c:pt>
                <c:pt idx="16">
                  <c:v>39942.0</c:v>
                </c:pt>
                <c:pt idx="17">
                  <c:v>39973.0</c:v>
                </c:pt>
                <c:pt idx="18">
                  <c:v>40003.0</c:v>
                </c:pt>
                <c:pt idx="19">
                  <c:v>40034.0</c:v>
                </c:pt>
                <c:pt idx="20">
                  <c:v>40065.0</c:v>
                </c:pt>
                <c:pt idx="21">
                  <c:v>40095.0</c:v>
                </c:pt>
                <c:pt idx="22">
                  <c:v>40126.0</c:v>
                </c:pt>
                <c:pt idx="23">
                  <c:v>40156.0</c:v>
                </c:pt>
                <c:pt idx="24">
                  <c:v>40188.0</c:v>
                </c:pt>
                <c:pt idx="25">
                  <c:v>40219.0</c:v>
                </c:pt>
                <c:pt idx="26">
                  <c:v>40247.0</c:v>
                </c:pt>
                <c:pt idx="27">
                  <c:v>40278.0</c:v>
                </c:pt>
                <c:pt idx="28">
                  <c:v>40308.0</c:v>
                </c:pt>
                <c:pt idx="29">
                  <c:v>40339.0</c:v>
                </c:pt>
                <c:pt idx="30">
                  <c:v>40369.0</c:v>
                </c:pt>
                <c:pt idx="31">
                  <c:v>40400.0</c:v>
                </c:pt>
                <c:pt idx="32">
                  <c:v>40431.0</c:v>
                </c:pt>
                <c:pt idx="33">
                  <c:v>40461.0</c:v>
                </c:pt>
                <c:pt idx="34">
                  <c:v>40492.0</c:v>
                </c:pt>
                <c:pt idx="35">
                  <c:v>40522.0</c:v>
                </c:pt>
                <c:pt idx="36">
                  <c:v>40554.0</c:v>
                </c:pt>
                <c:pt idx="37">
                  <c:v>40585.0</c:v>
                </c:pt>
                <c:pt idx="38">
                  <c:v>40613.0</c:v>
                </c:pt>
                <c:pt idx="39">
                  <c:v>40644.0</c:v>
                </c:pt>
                <c:pt idx="40">
                  <c:v>40674.0</c:v>
                </c:pt>
                <c:pt idx="41">
                  <c:v>40705.0</c:v>
                </c:pt>
                <c:pt idx="42">
                  <c:v>40735.0</c:v>
                </c:pt>
                <c:pt idx="43">
                  <c:v>40766.0</c:v>
                </c:pt>
                <c:pt idx="44">
                  <c:v>40797.0</c:v>
                </c:pt>
                <c:pt idx="45">
                  <c:v>40827.0</c:v>
                </c:pt>
                <c:pt idx="46">
                  <c:v>40858.0</c:v>
                </c:pt>
                <c:pt idx="47">
                  <c:v>40888.0</c:v>
                </c:pt>
                <c:pt idx="48">
                  <c:v>40920.0</c:v>
                </c:pt>
                <c:pt idx="49">
                  <c:v>40951.0</c:v>
                </c:pt>
                <c:pt idx="50">
                  <c:v>40980.0</c:v>
                </c:pt>
                <c:pt idx="51">
                  <c:v>41011.0</c:v>
                </c:pt>
                <c:pt idx="52">
                  <c:v>41041.0</c:v>
                </c:pt>
                <c:pt idx="53">
                  <c:v>41072.0</c:v>
                </c:pt>
                <c:pt idx="54">
                  <c:v>41091.0</c:v>
                </c:pt>
                <c:pt idx="55">
                  <c:v>41133.0</c:v>
                </c:pt>
                <c:pt idx="56">
                  <c:v>41163.0</c:v>
                </c:pt>
                <c:pt idx="57">
                  <c:v>41194.0</c:v>
                </c:pt>
                <c:pt idx="58">
                  <c:v>41225.0</c:v>
                </c:pt>
                <c:pt idx="59">
                  <c:v>41255.0</c:v>
                </c:pt>
                <c:pt idx="60">
                  <c:v>41287.0</c:v>
                </c:pt>
                <c:pt idx="61">
                  <c:v>41318.0</c:v>
                </c:pt>
                <c:pt idx="62">
                  <c:v>41346.0</c:v>
                </c:pt>
                <c:pt idx="63">
                  <c:v>41377.0</c:v>
                </c:pt>
                <c:pt idx="64">
                  <c:v>41407.0</c:v>
                </c:pt>
                <c:pt idx="65">
                  <c:v>41438.0</c:v>
                </c:pt>
                <c:pt idx="66">
                  <c:v>41468.0</c:v>
                </c:pt>
                <c:pt idx="67">
                  <c:v>41499.0</c:v>
                </c:pt>
                <c:pt idx="68">
                  <c:v>41530.0</c:v>
                </c:pt>
                <c:pt idx="69">
                  <c:v>41560.0</c:v>
                </c:pt>
                <c:pt idx="70">
                  <c:v>41591.0</c:v>
                </c:pt>
                <c:pt idx="71">
                  <c:v>41621.0</c:v>
                </c:pt>
                <c:pt idx="72">
                  <c:v>41640.0</c:v>
                </c:pt>
                <c:pt idx="73">
                  <c:v>41671.0</c:v>
                </c:pt>
                <c:pt idx="74">
                  <c:v>41699.0</c:v>
                </c:pt>
                <c:pt idx="75">
                  <c:v>41730.0</c:v>
                </c:pt>
                <c:pt idx="76">
                  <c:v>41760.0</c:v>
                </c:pt>
                <c:pt idx="77">
                  <c:v>41791.0</c:v>
                </c:pt>
                <c:pt idx="78">
                  <c:v>41821.0</c:v>
                </c:pt>
                <c:pt idx="79">
                  <c:v>41852.0</c:v>
                </c:pt>
                <c:pt idx="80">
                  <c:v>41883.0</c:v>
                </c:pt>
                <c:pt idx="81">
                  <c:v>41913.0</c:v>
                </c:pt>
                <c:pt idx="82">
                  <c:v>41944.0</c:v>
                </c:pt>
                <c:pt idx="83">
                  <c:v>41974.0</c:v>
                </c:pt>
                <c:pt idx="84">
                  <c:v>42018.0</c:v>
                </c:pt>
                <c:pt idx="85">
                  <c:v>42049.0</c:v>
                </c:pt>
                <c:pt idx="86">
                  <c:v>42077.0</c:v>
                </c:pt>
              </c:numCache>
            </c:numRef>
          </c:cat>
          <c:val>
            <c:numRef>
              <c:f>'SF Sales'!$B$3:$B$89</c:f>
              <c:numCache>
                <c:formatCode>0.00</c:formatCode>
                <c:ptCount val="87"/>
                <c:pt idx="0">
                  <c:v>19.71153846153846</c:v>
                </c:pt>
                <c:pt idx="1">
                  <c:v>21.73913043478261</c:v>
                </c:pt>
                <c:pt idx="2">
                  <c:v>21.93675889328063</c:v>
                </c:pt>
                <c:pt idx="3">
                  <c:v>26.17924528301887</c:v>
                </c:pt>
                <c:pt idx="4">
                  <c:v>25.44247787610616</c:v>
                </c:pt>
                <c:pt idx="5">
                  <c:v>28.57142857142857</c:v>
                </c:pt>
                <c:pt idx="6">
                  <c:v>25.89285714285715</c:v>
                </c:pt>
                <c:pt idx="7">
                  <c:v>20.26143790849673</c:v>
                </c:pt>
                <c:pt idx="8">
                  <c:v>16.36363636363636</c:v>
                </c:pt>
                <c:pt idx="9">
                  <c:v>18.27586206896552</c:v>
                </c:pt>
                <c:pt idx="10">
                  <c:v>15.33742331288344</c:v>
                </c:pt>
                <c:pt idx="11">
                  <c:v>13.42105263157895</c:v>
                </c:pt>
                <c:pt idx="12">
                  <c:v>17.25352112676056</c:v>
                </c:pt>
                <c:pt idx="13">
                  <c:v>20.88235294117647</c:v>
                </c:pt>
                <c:pt idx="14">
                  <c:v>27.73722627737222</c:v>
                </c:pt>
                <c:pt idx="15">
                  <c:v>27.81954887218045</c:v>
                </c:pt>
                <c:pt idx="16">
                  <c:v>33.1896551724138</c:v>
                </c:pt>
                <c:pt idx="17">
                  <c:v>37.7049180327869</c:v>
                </c:pt>
                <c:pt idx="18">
                  <c:v>37.89473684210526</c:v>
                </c:pt>
                <c:pt idx="19">
                  <c:v>42.17391304347826</c:v>
                </c:pt>
                <c:pt idx="20">
                  <c:v>39.91228070175433</c:v>
                </c:pt>
                <c:pt idx="21">
                  <c:v>34.1880341880342</c:v>
                </c:pt>
                <c:pt idx="22">
                  <c:v>38.59649122807018</c:v>
                </c:pt>
                <c:pt idx="23">
                  <c:v>34.14634146341456</c:v>
                </c:pt>
                <c:pt idx="24">
                  <c:v>34.30000000000001</c:v>
                </c:pt>
                <c:pt idx="25">
                  <c:v>41.67</c:v>
                </c:pt>
                <c:pt idx="26">
                  <c:v>40.0</c:v>
                </c:pt>
                <c:pt idx="27">
                  <c:v>51.76</c:v>
                </c:pt>
                <c:pt idx="28">
                  <c:v>39.49</c:v>
                </c:pt>
                <c:pt idx="29">
                  <c:v>28.36</c:v>
                </c:pt>
                <c:pt idx="30">
                  <c:v>28.15</c:v>
                </c:pt>
                <c:pt idx="31">
                  <c:v>20.36</c:v>
                </c:pt>
                <c:pt idx="32">
                  <c:v>19.39</c:v>
                </c:pt>
                <c:pt idx="33">
                  <c:v>20.75</c:v>
                </c:pt>
                <c:pt idx="34">
                  <c:v>18.56</c:v>
                </c:pt>
                <c:pt idx="35">
                  <c:v>19.54</c:v>
                </c:pt>
                <c:pt idx="36">
                  <c:v>21.11111111111111</c:v>
                </c:pt>
                <c:pt idx="37">
                  <c:v>28.05755395683454</c:v>
                </c:pt>
                <c:pt idx="38">
                  <c:v>32.089552238806</c:v>
                </c:pt>
                <c:pt idx="39">
                  <c:v>30.27522935779816</c:v>
                </c:pt>
                <c:pt idx="40">
                  <c:v>28.0</c:v>
                </c:pt>
                <c:pt idx="41">
                  <c:v>29.16666666666667</c:v>
                </c:pt>
                <c:pt idx="42">
                  <c:v>26.88679245283019</c:v>
                </c:pt>
                <c:pt idx="43">
                  <c:v>28.57142857142857</c:v>
                </c:pt>
                <c:pt idx="44">
                  <c:v>21.6346153846154</c:v>
                </c:pt>
                <c:pt idx="45">
                  <c:v>25.87719298245614</c:v>
                </c:pt>
                <c:pt idx="46">
                  <c:v>25.24271844660192</c:v>
                </c:pt>
                <c:pt idx="47">
                  <c:v>28.28282828282828</c:v>
                </c:pt>
                <c:pt idx="48">
                  <c:v>31.86274509803921</c:v>
                </c:pt>
                <c:pt idx="49">
                  <c:v>39.47368421052628</c:v>
                </c:pt>
                <c:pt idx="50">
                  <c:v>49.54128440366963</c:v>
                </c:pt>
                <c:pt idx="51">
                  <c:v>56.31067961165041</c:v>
                </c:pt>
                <c:pt idx="52">
                  <c:v>60.377358490566</c:v>
                </c:pt>
                <c:pt idx="53">
                  <c:v>59.30232558139532</c:v>
                </c:pt>
                <c:pt idx="54">
                  <c:v>57.6271186440678</c:v>
                </c:pt>
                <c:pt idx="55">
                  <c:v>56.41025641025634</c:v>
                </c:pt>
                <c:pt idx="56">
                  <c:v>57.72727272727273</c:v>
                </c:pt>
                <c:pt idx="57">
                  <c:v>58.37837837837838</c:v>
                </c:pt>
                <c:pt idx="58">
                  <c:v>57.3099415204678</c:v>
                </c:pt>
                <c:pt idx="59">
                  <c:v>57.47126436781601</c:v>
                </c:pt>
                <c:pt idx="60">
                  <c:v>65.0</c:v>
                </c:pt>
                <c:pt idx="61">
                  <c:v>71.81818181818167</c:v>
                </c:pt>
                <c:pt idx="62">
                  <c:v>75.51546391752578</c:v>
                </c:pt>
                <c:pt idx="63">
                  <c:v>79.13669064748201</c:v>
                </c:pt>
                <c:pt idx="64">
                  <c:v>83.0827067669173</c:v>
                </c:pt>
                <c:pt idx="65">
                  <c:v>76.39593908629436</c:v>
                </c:pt>
                <c:pt idx="66">
                  <c:v>71.09375</c:v>
                </c:pt>
                <c:pt idx="67">
                  <c:v>69.2622950819673</c:v>
                </c:pt>
                <c:pt idx="68">
                  <c:v>62.61261261261258</c:v>
                </c:pt>
                <c:pt idx="69">
                  <c:v>62.015503875969</c:v>
                </c:pt>
                <c:pt idx="70">
                  <c:v>56.8</c:v>
                </c:pt>
                <c:pt idx="71">
                  <c:v>52.63157894736842</c:v>
                </c:pt>
                <c:pt idx="72">
                  <c:v>59.80392156862739</c:v>
                </c:pt>
                <c:pt idx="73">
                  <c:v>62.7906976744186</c:v>
                </c:pt>
                <c:pt idx="74">
                  <c:v>69.49685534591196</c:v>
                </c:pt>
                <c:pt idx="75">
                  <c:v>66.88741721854305</c:v>
                </c:pt>
                <c:pt idx="76">
                  <c:v>67.73049645390071</c:v>
                </c:pt>
                <c:pt idx="77">
                  <c:v>63.8888888888889</c:v>
                </c:pt>
                <c:pt idx="78">
                  <c:v>63.54166666666656</c:v>
                </c:pt>
                <c:pt idx="79">
                  <c:v>61.1510791366906</c:v>
                </c:pt>
                <c:pt idx="80">
                  <c:v>54.07407407407408</c:v>
                </c:pt>
                <c:pt idx="81">
                  <c:v>53.62318840579707</c:v>
                </c:pt>
                <c:pt idx="82">
                  <c:v>47.74436090225564</c:v>
                </c:pt>
                <c:pt idx="83">
                  <c:v>50.0</c:v>
                </c:pt>
                <c:pt idx="84">
                  <c:v>63.34405144694529</c:v>
                </c:pt>
                <c:pt idx="85">
                  <c:v>54.48028673835125</c:v>
                </c:pt>
                <c:pt idx="86">
                  <c:v>69.1780821917806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732040"/>
        <c:axId val="-2119908584"/>
      </c:lineChart>
      <c:dateAx>
        <c:axId val="-2119732040"/>
        <c:scaling>
          <c:orientation val="minMax"/>
        </c:scaling>
        <c:delete val="0"/>
        <c:axPos val="b"/>
        <c:majorGridlines/>
        <c:numFmt formatCode="[$-409]mmm\-yy;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19908584"/>
        <c:crosses val="autoZero"/>
        <c:auto val="1"/>
        <c:lblOffset val="100"/>
        <c:baseTimeUnit val="days"/>
      </c:dateAx>
      <c:valAx>
        <c:axId val="-2119908584"/>
        <c:scaling>
          <c:orientation val="minMax"/>
          <c:max val="100.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19732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1406850005818"/>
          <c:y val="0.529842884222805"/>
          <c:w val="0.192268725030061"/>
          <c:h val="0.143902376786235"/>
        </c:manualLayout>
      </c:layout>
      <c:overlay val="0"/>
      <c:txPr>
        <a:bodyPr/>
        <a:lstStyle/>
        <a:p>
          <a:pPr>
            <a:defRPr sz="5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REALTOR® Price Confidence Index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'Price Expectations'!$B$2</c:f>
              <c:strCache>
                <c:ptCount val="1"/>
                <c:pt idx="0">
                  <c:v>Price Confidence</c:v>
                </c:pt>
              </c:strCache>
            </c:strRef>
          </c:tx>
          <c:marker>
            <c:symbol val="none"/>
          </c:marker>
          <c:cat>
            <c:numRef>
              <c:f>'Price Expectations'!$A$3:$A$89</c:f>
              <c:numCache>
                <c:formatCode>[$-409]mmm\-yy;@</c:formatCode>
                <c:ptCount val="87"/>
                <c:pt idx="0">
                  <c:v>39455.0</c:v>
                </c:pt>
                <c:pt idx="1">
                  <c:v>39486.0</c:v>
                </c:pt>
                <c:pt idx="2">
                  <c:v>39515.0</c:v>
                </c:pt>
                <c:pt idx="3">
                  <c:v>39546.0</c:v>
                </c:pt>
                <c:pt idx="4">
                  <c:v>39576.0</c:v>
                </c:pt>
                <c:pt idx="5">
                  <c:v>39607.0</c:v>
                </c:pt>
                <c:pt idx="6">
                  <c:v>39637.0</c:v>
                </c:pt>
                <c:pt idx="7">
                  <c:v>39668.0</c:v>
                </c:pt>
                <c:pt idx="8">
                  <c:v>39699.0</c:v>
                </c:pt>
                <c:pt idx="9">
                  <c:v>39729.0</c:v>
                </c:pt>
                <c:pt idx="10">
                  <c:v>39760.0</c:v>
                </c:pt>
                <c:pt idx="11">
                  <c:v>39790.0</c:v>
                </c:pt>
                <c:pt idx="12">
                  <c:v>39822.0</c:v>
                </c:pt>
                <c:pt idx="13">
                  <c:v>39853.0</c:v>
                </c:pt>
                <c:pt idx="14">
                  <c:v>39881.0</c:v>
                </c:pt>
                <c:pt idx="15">
                  <c:v>39912.0</c:v>
                </c:pt>
                <c:pt idx="16">
                  <c:v>39942.0</c:v>
                </c:pt>
                <c:pt idx="17">
                  <c:v>39973.0</c:v>
                </c:pt>
                <c:pt idx="18">
                  <c:v>40003.0</c:v>
                </c:pt>
                <c:pt idx="19">
                  <c:v>40034.0</c:v>
                </c:pt>
                <c:pt idx="20">
                  <c:v>40065.0</c:v>
                </c:pt>
                <c:pt idx="21">
                  <c:v>40095.0</c:v>
                </c:pt>
                <c:pt idx="22">
                  <c:v>40126.0</c:v>
                </c:pt>
                <c:pt idx="23">
                  <c:v>40156.0</c:v>
                </c:pt>
                <c:pt idx="24">
                  <c:v>40188.0</c:v>
                </c:pt>
                <c:pt idx="25">
                  <c:v>40219.0</c:v>
                </c:pt>
                <c:pt idx="26">
                  <c:v>40247.0</c:v>
                </c:pt>
                <c:pt idx="27">
                  <c:v>40278.0</c:v>
                </c:pt>
                <c:pt idx="28">
                  <c:v>40308.0</c:v>
                </c:pt>
                <c:pt idx="29">
                  <c:v>40339.0</c:v>
                </c:pt>
                <c:pt idx="30">
                  <c:v>40369.0</c:v>
                </c:pt>
                <c:pt idx="31">
                  <c:v>40400.0</c:v>
                </c:pt>
                <c:pt idx="32">
                  <c:v>40431.0</c:v>
                </c:pt>
                <c:pt idx="33">
                  <c:v>40461.0</c:v>
                </c:pt>
                <c:pt idx="34">
                  <c:v>40492.0</c:v>
                </c:pt>
                <c:pt idx="35">
                  <c:v>40522.0</c:v>
                </c:pt>
                <c:pt idx="36">
                  <c:v>40554.0</c:v>
                </c:pt>
                <c:pt idx="37">
                  <c:v>40585.0</c:v>
                </c:pt>
                <c:pt idx="38">
                  <c:v>40613.0</c:v>
                </c:pt>
                <c:pt idx="39">
                  <c:v>40644.0</c:v>
                </c:pt>
                <c:pt idx="40">
                  <c:v>40674.0</c:v>
                </c:pt>
                <c:pt idx="41">
                  <c:v>40705.0</c:v>
                </c:pt>
                <c:pt idx="42">
                  <c:v>40735.0</c:v>
                </c:pt>
                <c:pt idx="43">
                  <c:v>40766.0</c:v>
                </c:pt>
                <c:pt idx="44">
                  <c:v>40797.0</c:v>
                </c:pt>
                <c:pt idx="45">
                  <c:v>40827.0</c:v>
                </c:pt>
                <c:pt idx="46">
                  <c:v>40858.0</c:v>
                </c:pt>
                <c:pt idx="47">
                  <c:v>40889.0</c:v>
                </c:pt>
                <c:pt idx="48">
                  <c:v>40920.0</c:v>
                </c:pt>
                <c:pt idx="49">
                  <c:v>40951.0</c:v>
                </c:pt>
                <c:pt idx="50">
                  <c:v>40980.0</c:v>
                </c:pt>
                <c:pt idx="51">
                  <c:v>41011.0</c:v>
                </c:pt>
                <c:pt idx="52">
                  <c:v>41041.0</c:v>
                </c:pt>
                <c:pt idx="53">
                  <c:v>41072.0</c:v>
                </c:pt>
                <c:pt idx="54">
                  <c:v>41102.0</c:v>
                </c:pt>
                <c:pt idx="55">
                  <c:v>41133.0</c:v>
                </c:pt>
                <c:pt idx="56">
                  <c:v>41164.0</c:v>
                </c:pt>
                <c:pt idx="57">
                  <c:v>41194.0</c:v>
                </c:pt>
                <c:pt idx="58">
                  <c:v>41225.0</c:v>
                </c:pt>
                <c:pt idx="59">
                  <c:v>41255.0</c:v>
                </c:pt>
                <c:pt idx="60">
                  <c:v>41287.0</c:v>
                </c:pt>
                <c:pt idx="61">
                  <c:v>41318.0</c:v>
                </c:pt>
                <c:pt idx="62">
                  <c:v>41346.0</c:v>
                </c:pt>
                <c:pt idx="63">
                  <c:v>41377.0</c:v>
                </c:pt>
                <c:pt idx="64">
                  <c:v>41407.0</c:v>
                </c:pt>
                <c:pt idx="65">
                  <c:v>41438.0</c:v>
                </c:pt>
                <c:pt idx="66">
                  <c:v>41468.0</c:v>
                </c:pt>
                <c:pt idx="67">
                  <c:v>41499.0</c:v>
                </c:pt>
                <c:pt idx="68">
                  <c:v>41530.0</c:v>
                </c:pt>
                <c:pt idx="69">
                  <c:v>41560.0</c:v>
                </c:pt>
                <c:pt idx="70">
                  <c:v>41591.0</c:v>
                </c:pt>
                <c:pt idx="71">
                  <c:v>41621.0</c:v>
                </c:pt>
                <c:pt idx="72">
                  <c:v>41640.0</c:v>
                </c:pt>
                <c:pt idx="73">
                  <c:v>41671.0</c:v>
                </c:pt>
                <c:pt idx="74">
                  <c:v>41699.0</c:v>
                </c:pt>
                <c:pt idx="75">
                  <c:v>41730.0</c:v>
                </c:pt>
                <c:pt idx="76">
                  <c:v>41760.0</c:v>
                </c:pt>
                <c:pt idx="77">
                  <c:v>41791.0</c:v>
                </c:pt>
                <c:pt idx="78">
                  <c:v>41821.0</c:v>
                </c:pt>
                <c:pt idx="79">
                  <c:v>41852.0</c:v>
                </c:pt>
                <c:pt idx="80">
                  <c:v>41883.0</c:v>
                </c:pt>
                <c:pt idx="81">
                  <c:v>41913.0</c:v>
                </c:pt>
                <c:pt idx="82">
                  <c:v>41944.0</c:v>
                </c:pt>
                <c:pt idx="83">
                  <c:v>41974.0</c:v>
                </c:pt>
                <c:pt idx="84">
                  <c:v>42005.0</c:v>
                </c:pt>
                <c:pt idx="85">
                  <c:v>42036.0</c:v>
                </c:pt>
                <c:pt idx="86">
                  <c:v>42064.0</c:v>
                </c:pt>
              </c:numCache>
            </c:numRef>
          </c:cat>
          <c:val>
            <c:numRef>
              <c:f>'Price Expectations'!$B$3:$B$89</c:f>
              <c:numCache>
                <c:formatCode>0.00</c:formatCode>
                <c:ptCount val="87"/>
                <c:pt idx="0">
                  <c:v>28.91693290734824</c:v>
                </c:pt>
                <c:pt idx="1">
                  <c:v>31.78</c:v>
                </c:pt>
                <c:pt idx="2">
                  <c:v>30.90118577075099</c:v>
                </c:pt>
                <c:pt idx="3">
                  <c:v>49.6124031007752</c:v>
                </c:pt>
                <c:pt idx="4">
                  <c:v>52.89855072463768</c:v>
                </c:pt>
                <c:pt idx="5">
                  <c:v>49.537037037037</c:v>
                </c:pt>
                <c:pt idx="6">
                  <c:v>47.75</c:v>
                </c:pt>
                <c:pt idx="7">
                  <c:v>37.90849673202615</c:v>
                </c:pt>
                <c:pt idx="8">
                  <c:v>29.81927710843373</c:v>
                </c:pt>
                <c:pt idx="9">
                  <c:v>33.85416666666656</c:v>
                </c:pt>
                <c:pt idx="10">
                  <c:v>28.22085889570553</c:v>
                </c:pt>
                <c:pt idx="11">
                  <c:v>29.86842105263158</c:v>
                </c:pt>
                <c:pt idx="12">
                  <c:v>33.80281690140845</c:v>
                </c:pt>
                <c:pt idx="13">
                  <c:v>30.44117647058822</c:v>
                </c:pt>
                <c:pt idx="14">
                  <c:v>36.90476190476191</c:v>
                </c:pt>
                <c:pt idx="15">
                  <c:v>40.41353383458647</c:v>
                </c:pt>
                <c:pt idx="16">
                  <c:v>41.59482758620685</c:v>
                </c:pt>
                <c:pt idx="17">
                  <c:v>44.0573770491803</c:v>
                </c:pt>
                <c:pt idx="18">
                  <c:v>50.5263157894737</c:v>
                </c:pt>
                <c:pt idx="19">
                  <c:v>53.7280701754386</c:v>
                </c:pt>
                <c:pt idx="20">
                  <c:v>48.8938053097345</c:v>
                </c:pt>
                <c:pt idx="21">
                  <c:v>47.6890756302521</c:v>
                </c:pt>
                <c:pt idx="22">
                  <c:v>49.34782608695645</c:v>
                </c:pt>
                <c:pt idx="23">
                  <c:v>51.4</c:v>
                </c:pt>
                <c:pt idx="24">
                  <c:v>49.57</c:v>
                </c:pt>
                <c:pt idx="25">
                  <c:v>52.78</c:v>
                </c:pt>
                <c:pt idx="26">
                  <c:v>53.15</c:v>
                </c:pt>
                <c:pt idx="27">
                  <c:v>55.59</c:v>
                </c:pt>
                <c:pt idx="28">
                  <c:v>38.38</c:v>
                </c:pt>
                <c:pt idx="29">
                  <c:v>46.85</c:v>
                </c:pt>
                <c:pt idx="30">
                  <c:v>47.43</c:v>
                </c:pt>
                <c:pt idx="31">
                  <c:v>41.79</c:v>
                </c:pt>
                <c:pt idx="32">
                  <c:v>42.69</c:v>
                </c:pt>
                <c:pt idx="33">
                  <c:v>43.03</c:v>
                </c:pt>
                <c:pt idx="34">
                  <c:v>44.74</c:v>
                </c:pt>
                <c:pt idx="35">
                  <c:v>47.7</c:v>
                </c:pt>
                <c:pt idx="36">
                  <c:v>46.66666666666659</c:v>
                </c:pt>
                <c:pt idx="37">
                  <c:v>46.96428571428572</c:v>
                </c:pt>
                <c:pt idx="38">
                  <c:v>48.6940298507462</c:v>
                </c:pt>
                <c:pt idx="39">
                  <c:v>48.63636363636363</c:v>
                </c:pt>
                <c:pt idx="40">
                  <c:v>38.8888888888889</c:v>
                </c:pt>
                <c:pt idx="41">
                  <c:v>38.30275229357798</c:v>
                </c:pt>
                <c:pt idx="42">
                  <c:v>40.18691588785047</c:v>
                </c:pt>
                <c:pt idx="43">
                  <c:v>39.91596638655462</c:v>
                </c:pt>
                <c:pt idx="44">
                  <c:v>37.38095238095238</c:v>
                </c:pt>
                <c:pt idx="45">
                  <c:v>43.75</c:v>
                </c:pt>
                <c:pt idx="46">
                  <c:v>44.28571428571428</c:v>
                </c:pt>
                <c:pt idx="47">
                  <c:v>48.51485148514843</c:v>
                </c:pt>
                <c:pt idx="48">
                  <c:v>46.0</c:v>
                </c:pt>
                <c:pt idx="49">
                  <c:v>54.78260869565213</c:v>
                </c:pt>
                <c:pt idx="50">
                  <c:v>57.72727272727273</c:v>
                </c:pt>
                <c:pt idx="51">
                  <c:v>59.85576923076923</c:v>
                </c:pt>
                <c:pt idx="52">
                  <c:v>62.38317757009339</c:v>
                </c:pt>
                <c:pt idx="53">
                  <c:v>60.05747126436776</c:v>
                </c:pt>
                <c:pt idx="54">
                  <c:v>65.0</c:v>
                </c:pt>
                <c:pt idx="55">
                  <c:v>64.1949152542373</c:v>
                </c:pt>
                <c:pt idx="56">
                  <c:v>64.41441441441442</c:v>
                </c:pt>
                <c:pt idx="57">
                  <c:v>68.68279569892461</c:v>
                </c:pt>
                <c:pt idx="58">
                  <c:v>67.5438596491229</c:v>
                </c:pt>
                <c:pt idx="59">
                  <c:v>72.71428571428572</c:v>
                </c:pt>
                <c:pt idx="60">
                  <c:v>75.7763975155278</c:v>
                </c:pt>
                <c:pt idx="61">
                  <c:v>69.54545454545449</c:v>
                </c:pt>
                <c:pt idx="62">
                  <c:v>78.73711340206186</c:v>
                </c:pt>
                <c:pt idx="63">
                  <c:v>81.47482014388483</c:v>
                </c:pt>
                <c:pt idx="64">
                  <c:v>81.95488721804511</c:v>
                </c:pt>
                <c:pt idx="65">
                  <c:v>75.0</c:v>
                </c:pt>
                <c:pt idx="66">
                  <c:v>72.265625</c:v>
                </c:pt>
                <c:pt idx="67">
                  <c:v>73.56557377049174</c:v>
                </c:pt>
                <c:pt idx="68">
                  <c:v>70.27027027027027</c:v>
                </c:pt>
                <c:pt idx="69">
                  <c:v>71.51162790697676</c:v>
                </c:pt>
                <c:pt idx="70">
                  <c:v>70.6</c:v>
                </c:pt>
                <c:pt idx="71">
                  <c:v>75.39473684210522</c:v>
                </c:pt>
                <c:pt idx="72">
                  <c:v>76.9607843137254</c:v>
                </c:pt>
                <c:pt idx="73">
                  <c:v>80.8139534883721</c:v>
                </c:pt>
                <c:pt idx="74">
                  <c:v>79.6875</c:v>
                </c:pt>
                <c:pt idx="75">
                  <c:v>77.81456953642379</c:v>
                </c:pt>
                <c:pt idx="76">
                  <c:v>76.58450704225346</c:v>
                </c:pt>
                <c:pt idx="77">
                  <c:v>74.60317460317461</c:v>
                </c:pt>
                <c:pt idx="78">
                  <c:v>70.68965517241369</c:v>
                </c:pt>
                <c:pt idx="79">
                  <c:v>70.0</c:v>
                </c:pt>
                <c:pt idx="80">
                  <c:v>65.37037037037027</c:v>
                </c:pt>
                <c:pt idx="81">
                  <c:v>65.1079136690648</c:v>
                </c:pt>
                <c:pt idx="82">
                  <c:v>67.53731343283581</c:v>
                </c:pt>
                <c:pt idx="83">
                  <c:v>70.24539877300606</c:v>
                </c:pt>
                <c:pt idx="84">
                  <c:v>73.3173076923077</c:v>
                </c:pt>
                <c:pt idx="85">
                  <c:v>76.34892086330934</c:v>
                </c:pt>
                <c:pt idx="86">
                  <c:v>78.88127853881278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576728"/>
        <c:axId val="-2116966968"/>
      </c:lineChart>
      <c:dateAx>
        <c:axId val="-2119576728"/>
        <c:scaling>
          <c:orientation val="minMax"/>
        </c:scaling>
        <c:delete val="0"/>
        <c:axPos val="b"/>
        <c:majorGridlines/>
        <c:numFmt formatCode="[$-409]mmm\-yy;@" sourceLinked="0"/>
        <c:majorTickMark val="in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16966968"/>
        <c:crosses val="autoZero"/>
        <c:auto val="1"/>
        <c:lblOffset val="100"/>
        <c:baseTimeUnit val="days"/>
        <c:majorUnit val="12.0"/>
        <c:majorTimeUnit val="months"/>
      </c:dateAx>
      <c:valAx>
        <c:axId val="-2116966968"/>
        <c:scaling>
          <c:orientation val="minMax"/>
          <c:max val="100.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19576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5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5AB3F-CD99-417A-9A49-744CCE8720B6}" type="datetimeFigureOut">
              <a:rPr lang="en-US" smtClean="0"/>
              <a:pPr/>
              <a:t>4/28/15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8EEFD-42DC-46D8-85B4-54F40D4F8F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EEFD-42DC-46D8-85B4-54F40D4F8F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15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What they bought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Not “new” homes – only 8 percent were new construction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</a:rPr>
              <a:t>Typical home 1,700 </a:t>
            </a:r>
            <a:r>
              <a:rPr lang="en-US" dirty="0" err="1" smtClean="0">
                <a:solidFill>
                  <a:srgbClr val="FFFF00"/>
                </a:solidFill>
              </a:rPr>
              <a:t>sq</a:t>
            </a:r>
            <a:r>
              <a:rPr lang="en-US" dirty="0" smtClean="0">
                <a:solidFill>
                  <a:srgbClr val="FFFF00"/>
                </a:solidFill>
              </a:rPr>
              <a:t> ft. and built in 1963  </a:t>
            </a:r>
            <a:r>
              <a:rPr lang="en-US" dirty="0" smtClean="0">
                <a:solidFill>
                  <a:schemeClr val="bg1"/>
                </a:solidFill>
              </a:rPr>
              <a:t>(Nat’l 1,870 </a:t>
            </a:r>
            <a:r>
              <a:rPr lang="en-US" dirty="0" err="1" smtClean="0">
                <a:solidFill>
                  <a:schemeClr val="bg1"/>
                </a:solidFill>
              </a:rPr>
              <a:t>sq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ft</a:t>
            </a:r>
            <a:r>
              <a:rPr lang="en-US" dirty="0" smtClean="0">
                <a:solidFill>
                  <a:schemeClr val="bg1"/>
                </a:solidFill>
              </a:rPr>
              <a:t> and built in 1993)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FF00"/>
                </a:solidFill>
              </a:rPr>
              <a:t>The average home search took 16 weeks with 10 homes seen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EEFD-42DC-46D8-85B4-54F40D4F8F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42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Sellers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Lived in their home on average 10 years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</a:rPr>
              <a:t>88% USED A REAL ESTATE PROFESSIONAL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Home </a:t>
            </a:r>
            <a:r>
              <a:rPr lang="en-US" b="1" dirty="0" smtClean="0">
                <a:solidFill>
                  <a:schemeClr val="bg1"/>
                </a:solidFill>
              </a:rPr>
              <a:t>SOLD </a:t>
            </a:r>
            <a:r>
              <a:rPr lang="en-US" dirty="0" smtClean="0">
                <a:solidFill>
                  <a:schemeClr val="bg1"/>
                </a:solidFill>
              </a:rPr>
              <a:t>typically for </a:t>
            </a:r>
            <a:r>
              <a:rPr lang="en-US" b="1" dirty="0" smtClean="0">
                <a:solidFill>
                  <a:schemeClr val="bg1"/>
                </a:solidFill>
              </a:rPr>
              <a:t>98% of the listing price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FF00"/>
                </a:solidFill>
              </a:rPr>
              <a:t>13% of recent SELLERS DELAYED</a:t>
            </a:r>
            <a:r>
              <a:rPr lang="en-US" b="1" baseline="0" dirty="0" smtClean="0">
                <a:solidFill>
                  <a:srgbClr val="FFFF00"/>
                </a:solidFill>
              </a:rPr>
              <a:t> SELLING </a:t>
            </a:r>
            <a:r>
              <a:rPr lang="en-US" b="1" dirty="0" smtClean="0">
                <a:solidFill>
                  <a:srgbClr val="FFFF00"/>
                </a:solidFill>
              </a:rPr>
              <a:t>their home BECAUSE</a:t>
            </a:r>
            <a:r>
              <a:rPr lang="en-US" b="1" baseline="0" dirty="0" smtClean="0">
                <a:solidFill>
                  <a:srgbClr val="FFFF00"/>
                </a:solidFill>
              </a:rPr>
              <a:t> THEIR VALUE</a:t>
            </a:r>
            <a:r>
              <a:rPr lang="en-US" baseline="0" dirty="0" smtClean="0">
                <a:solidFill>
                  <a:srgbClr val="FFFF00"/>
                </a:solidFill>
              </a:rPr>
              <a:t> was </a:t>
            </a:r>
            <a:r>
              <a:rPr lang="en-US" b="1" baseline="0" dirty="0" smtClean="0">
                <a:solidFill>
                  <a:srgbClr val="FFFF00"/>
                </a:solidFill>
              </a:rPr>
              <a:t>LESS THEN THEIR MORTGAGE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92% reported their HOME</a:t>
            </a:r>
            <a:r>
              <a:rPr lang="en-US" baseline="0" dirty="0" smtClean="0">
                <a:solidFill>
                  <a:schemeClr val="bg1"/>
                </a:solidFill>
              </a:rPr>
              <a:t> WAS LISTED </a:t>
            </a:r>
            <a:r>
              <a:rPr lang="en-US" dirty="0" smtClean="0">
                <a:solidFill>
                  <a:schemeClr val="bg1"/>
                </a:solidFill>
              </a:rPr>
              <a:t>in the MLS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EEFD-42DC-46D8-85B4-54F40D4F8F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11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ONLY</a:t>
            </a:r>
            <a:r>
              <a:rPr lang="en-US" sz="2800" baseline="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7% of home sellers sold their home w/o a real estate professional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FFFF00"/>
                </a:solidFill>
              </a:rPr>
              <a:t>43% of those SELLERS KNEW</a:t>
            </a:r>
            <a:r>
              <a:rPr lang="en-US" sz="2800" b="1" baseline="0" dirty="0" smtClean="0">
                <a:solidFill>
                  <a:srgbClr val="FFFF00"/>
                </a:solidFill>
              </a:rPr>
              <a:t> THE </a:t>
            </a:r>
            <a:r>
              <a:rPr lang="en-US" sz="2800" b="1" baseline="0" dirty="0" err="1" smtClean="0">
                <a:solidFill>
                  <a:srgbClr val="FFFF00"/>
                </a:solidFill>
              </a:rPr>
              <a:t>BUYER</a:t>
            </a:r>
            <a:r>
              <a:rPr lang="en-US" sz="2800" b="1" dirty="0" err="1" smtClean="0">
                <a:solidFill>
                  <a:srgbClr val="FFFF00"/>
                </a:solidFill>
              </a:rPr>
              <a:t>prior</a:t>
            </a:r>
            <a:r>
              <a:rPr lang="en-US" sz="2800" b="1" dirty="0" smtClean="0">
                <a:solidFill>
                  <a:srgbClr val="FFFF00"/>
                </a:solidFill>
              </a:rPr>
              <a:t> to the home purchase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Why FSBO?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A THIRD---  DID</a:t>
            </a:r>
            <a:r>
              <a:rPr lang="en-US" baseline="0" dirty="0" smtClean="0">
                <a:solidFill>
                  <a:schemeClr val="bg1"/>
                </a:solidFill>
              </a:rPr>
              <a:t> NOT WANT </a:t>
            </a:r>
            <a:r>
              <a:rPr lang="en-US" dirty="0" smtClean="0">
                <a:solidFill>
                  <a:schemeClr val="bg1"/>
                </a:solidFill>
              </a:rPr>
              <a:t>to pay commission</a:t>
            </a:r>
          </a:p>
          <a:p>
            <a:pPr lvl="1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33% sold to a relative, friend, neighbor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33% BUYER  contacted SELLER DIRECTLY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EEFD-42DC-46D8-85B4-54F40D4F8F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27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Spring is here!!... And we’re ready!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Prices are up,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Appraisal issues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Active</a:t>
            </a:r>
            <a:r>
              <a:rPr lang="en-US" baseline="0" dirty="0" smtClean="0">
                <a:solidFill>
                  <a:srgbClr val="FFFF00"/>
                </a:solidFill>
              </a:rPr>
              <a:t> open houses</a:t>
            </a:r>
          </a:p>
          <a:p>
            <a:r>
              <a:rPr lang="en-US" baseline="0" dirty="0" smtClean="0">
                <a:solidFill>
                  <a:srgbClr val="FFFF00"/>
                </a:solidFill>
              </a:rPr>
              <a:t>Pending sales up</a:t>
            </a:r>
          </a:p>
          <a:p>
            <a:r>
              <a:rPr lang="en-US" baseline="0" dirty="0" smtClean="0">
                <a:solidFill>
                  <a:srgbClr val="FFFF00"/>
                </a:solidFill>
              </a:rPr>
              <a:t>So……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If….</a:t>
            </a:r>
            <a:endParaRPr lang="en-US" baseline="0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Increase Inventory,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interest</a:t>
            </a:r>
            <a:r>
              <a:rPr lang="en-US" baseline="0" dirty="0" smtClean="0">
                <a:solidFill>
                  <a:srgbClr val="FFFF00"/>
                </a:solidFill>
              </a:rPr>
              <a:t> rates don’t climb too much</a:t>
            </a:r>
          </a:p>
          <a:p>
            <a:r>
              <a:rPr lang="en-US" baseline="0" dirty="0" smtClean="0">
                <a:solidFill>
                  <a:srgbClr val="FFFF00"/>
                </a:solidFill>
              </a:rPr>
              <a:t>and employment stays strong</a:t>
            </a:r>
          </a:p>
          <a:p>
            <a:endParaRPr lang="en-US" baseline="0" dirty="0" smtClean="0">
              <a:solidFill>
                <a:srgbClr val="FFFF00"/>
              </a:solidFill>
            </a:endParaRPr>
          </a:p>
          <a:p>
            <a:r>
              <a:rPr lang="en-US" baseline="0" dirty="0" smtClean="0">
                <a:solidFill>
                  <a:srgbClr val="FFFF00"/>
                </a:solidFill>
              </a:rPr>
              <a:t>Crystal ball – active spring.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EEFD-42DC-46D8-85B4-54F40D4F8F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76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Pending home sales – we</a:t>
            </a:r>
            <a:r>
              <a:rPr lang="en-US" baseline="0" dirty="0" smtClean="0"/>
              <a:t> are the only group that can report on this</a:t>
            </a:r>
          </a:p>
          <a:p>
            <a:r>
              <a:rPr lang="en-US" baseline="0" dirty="0" smtClean="0"/>
              <a:t>Realtor confidence index – pole members monthly Price &amp; Market </a:t>
            </a:r>
          </a:p>
          <a:p>
            <a:r>
              <a:rPr lang="en-US" baseline="0" dirty="0" smtClean="0"/>
              <a:t>Home buyers and sellers profiles – gather data specific to our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EEFD-42DC-46D8-85B4-54F40D4F8F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0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smtClean="0">
                <a:solidFill>
                  <a:srgbClr val="FFFF00"/>
                </a:solidFill>
              </a:rPr>
              <a:t>March</a:t>
            </a:r>
            <a:r>
              <a:rPr lang="en-US" sz="1200" baseline="0" dirty="0" smtClean="0">
                <a:solidFill>
                  <a:srgbClr val="FFFF00"/>
                </a:solidFill>
              </a:rPr>
              <a:t> buyers couldn’t wait to get out an make offers after a February of snow. </a:t>
            </a:r>
          </a:p>
          <a:p>
            <a:pPr lvl="0"/>
            <a:r>
              <a:rPr lang="en-US" sz="1200" baseline="0" dirty="0" smtClean="0">
                <a:solidFill>
                  <a:srgbClr val="FFFF00"/>
                </a:solidFill>
              </a:rPr>
              <a:t>Pending sales of single-family homes and condos both up in March</a:t>
            </a:r>
            <a:endParaRPr lang="en-US" sz="1200" dirty="0" smtClean="0">
              <a:solidFill>
                <a:srgbClr val="FFFF00"/>
              </a:solidFill>
            </a:endParaRPr>
          </a:p>
          <a:p>
            <a:pPr lvl="0"/>
            <a:r>
              <a:rPr lang="en-US" sz="1200" b="1" dirty="0" smtClean="0">
                <a:solidFill>
                  <a:srgbClr val="E6B9B8"/>
                </a:solidFill>
              </a:rPr>
              <a:t>Single family pending sales have been up 24 of the last 25 months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EEFD-42DC-46D8-85B4-54F40D4F8F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Inventory continues to go down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38th straight month of year-over-year inventory decreases </a:t>
            </a:r>
            <a:r>
              <a:rPr lang="en-US" b="1" dirty="0" smtClean="0"/>
              <a:t> - single family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straight month of year-over-year inventory decreases condo’s</a:t>
            </a:r>
          </a:p>
          <a:p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r>
              <a:rPr lang="en-US" b="1" dirty="0" smtClean="0"/>
              <a:t>Inventory is</a:t>
            </a:r>
            <a:r>
              <a:rPr lang="en-US" b="1" baseline="0" dirty="0" smtClean="0"/>
              <a:t> STILL LOW. Coming on slow. 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Sellers were waiting in both February and March for the snow to go before putting their homes on the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EEFD-42DC-46D8-85B4-54F40D4F8F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6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WE HAVE Over 7 years of data collected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Realtor  rate the Market</a:t>
            </a:r>
            <a:r>
              <a:rPr lang="en-US" b="1" baseline="0" dirty="0" smtClean="0">
                <a:solidFill>
                  <a:srgbClr val="FFFF00"/>
                </a:solidFill>
              </a:rPr>
              <a:t> in general and the price… are you seeing it going up, down or flat. </a:t>
            </a:r>
            <a:r>
              <a:rPr lang="en-US" baseline="0" dirty="0" smtClean="0">
                <a:solidFill>
                  <a:srgbClr val="FFFF00"/>
                </a:solidFill>
              </a:rPr>
              <a:t>  </a:t>
            </a:r>
          </a:p>
          <a:p>
            <a:r>
              <a:rPr lang="en-US" baseline="0" dirty="0" smtClean="0">
                <a:solidFill>
                  <a:srgbClr val="FFFF00"/>
                </a:solidFill>
              </a:rPr>
              <a:t>That creates the REALTOR CONFIDENCE INDEX</a:t>
            </a:r>
          </a:p>
          <a:p>
            <a:endParaRPr lang="en-US" baseline="0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Monthly Survey to REALTORS®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   (self-selected group)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Survey answers two questions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Additional “Hot Topic” question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EEFD-42DC-46D8-85B4-54F40D4F8F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7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FFFF00"/>
                </a:solidFill>
              </a:rPr>
              <a:t>A score of 50 is the threshold between a “strong” and a “weak” condition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EEFD-42DC-46D8-85B4-54F40D4F8F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90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8</a:t>
            </a:r>
            <a:r>
              <a:rPr lang="en-US" sz="1200" b="1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YEAR COMPARISON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All-time high: 83.8 – May,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All-time low: 13.42 – Dec.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Most Recent (March 2015):</a:t>
            </a:r>
            <a:r>
              <a:rPr lang="en-US" sz="1200" baseline="0" dirty="0" smtClean="0">
                <a:solidFill>
                  <a:schemeClr val="bg1"/>
                </a:solidFill>
              </a:rPr>
              <a:t> 69.18 Down less than one half percent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EEFD-42DC-46D8-85B4-54F40D4F8F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1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WE CALULATE</a:t>
            </a:r>
            <a:r>
              <a:rPr lang="en-US" sz="1200" baseline="0" dirty="0" smtClean="0">
                <a:solidFill>
                  <a:schemeClr val="bg1"/>
                </a:solidFill>
              </a:rPr>
              <a:t> THE PRICE SIMILARLY BY ASKING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“</a:t>
            </a:r>
            <a:r>
              <a:rPr lang="en-US" sz="1200" dirty="0" smtClean="0">
                <a:solidFill>
                  <a:srgbClr val="FFFF00"/>
                </a:solidFill>
              </a:rPr>
              <a:t>What are THEIR</a:t>
            </a:r>
            <a:r>
              <a:rPr lang="en-US" sz="1200" baseline="0" dirty="0" smtClean="0">
                <a:solidFill>
                  <a:srgbClr val="FFFF00"/>
                </a:solidFill>
              </a:rPr>
              <a:t> </a:t>
            </a:r>
            <a:r>
              <a:rPr lang="en-US" sz="1200" dirty="0" smtClean="0">
                <a:solidFill>
                  <a:srgbClr val="FFFF00"/>
                </a:solidFill>
              </a:rPr>
              <a:t>expectations of home prices over the</a:t>
            </a:r>
            <a:r>
              <a:rPr lang="en-US" sz="1200" baseline="0" dirty="0" smtClean="0">
                <a:solidFill>
                  <a:srgbClr val="FFFF00"/>
                </a:solidFill>
              </a:rPr>
              <a:t> </a:t>
            </a:r>
            <a:r>
              <a:rPr lang="en-US" sz="1200" dirty="0" smtClean="0">
                <a:solidFill>
                  <a:srgbClr val="FFFF00"/>
                </a:solidFill>
              </a:rPr>
              <a:t>next year?”</a:t>
            </a:r>
          </a:p>
          <a:p>
            <a:pPr algn="l"/>
            <a:r>
              <a:rPr lang="en-US" sz="1100" dirty="0" smtClean="0">
                <a:solidFill>
                  <a:schemeClr val="bg1"/>
                </a:solidFill>
              </a:rPr>
              <a:t>Answer Choices:</a:t>
            </a:r>
          </a:p>
          <a:p>
            <a:pPr algn="l"/>
            <a:r>
              <a:rPr lang="en-US" sz="1100" dirty="0" smtClean="0">
                <a:solidFill>
                  <a:schemeClr val="bg1"/>
                </a:solidFill>
              </a:rPr>
              <a:t>“</a:t>
            </a:r>
            <a:r>
              <a:rPr lang="en-US" sz="1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Rise 5%+” (100 pts)</a:t>
            </a:r>
          </a:p>
          <a:p>
            <a:pPr algn="l"/>
            <a:r>
              <a:rPr lang="en-US" sz="11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“Rise 0-5%” (75 pts)</a:t>
            </a:r>
          </a:p>
          <a:p>
            <a:pPr algn="l"/>
            <a:r>
              <a:rPr lang="en-US" sz="1100" dirty="0" smtClean="0">
                <a:solidFill>
                  <a:schemeClr val="bg1"/>
                </a:solidFill>
              </a:rPr>
              <a:t>“Level” (50 pts)</a:t>
            </a:r>
          </a:p>
          <a:p>
            <a:pPr algn="l"/>
            <a:r>
              <a:rPr lang="en-US" sz="1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“Fall 0-5%” (25 pts)</a:t>
            </a:r>
          </a:p>
          <a:p>
            <a:pPr algn="l"/>
            <a:r>
              <a:rPr lang="en-US" sz="1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“Fall &gt;5%” (0 pts)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A score of 50 is the threshold between a “strong” and a “weak” condition</a:t>
            </a:r>
          </a:p>
          <a:p>
            <a:endParaRPr lang="en-US" sz="1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All-time high: 81.95 – May, 2013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All-time low: 28.22 – Nov.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Most Recent (March 2015): 78.88 (-1%)</a:t>
            </a:r>
            <a:endParaRPr lang="en-US" dirty="0" smtClean="0"/>
          </a:p>
          <a:p>
            <a:endParaRPr lang="en-US" sz="12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EEFD-42DC-46D8-85B4-54F40D4F8F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4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BUYERS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39% first-time buyers (lowest level last 12 </a:t>
            </a:r>
            <a:r>
              <a:rPr lang="en-US" b="1" dirty="0" err="1" smtClean="0">
                <a:solidFill>
                  <a:schemeClr val="bg1"/>
                </a:solidFill>
              </a:rPr>
              <a:t>yrs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</a:rPr>
              <a:t>Typical age – first-time </a:t>
            </a:r>
            <a:r>
              <a:rPr lang="en-US" b="1" dirty="0" smtClean="0">
                <a:solidFill>
                  <a:srgbClr val="FFFF00"/>
                </a:solidFill>
              </a:rPr>
              <a:t>31</a:t>
            </a:r>
            <a:r>
              <a:rPr lang="en-US" dirty="0" smtClean="0">
                <a:solidFill>
                  <a:srgbClr val="FFFF00"/>
                </a:solidFill>
              </a:rPr>
              <a:t>/repeat </a:t>
            </a:r>
            <a:r>
              <a:rPr lang="en-US" b="1" dirty="0" smtClean="0">
                <a:solidFill>
                  <a:srgbClr val="FFFF00"/>
                </a:solidFill>
              </a:rPr>
              <a:t>49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65% of recent buyers were married couples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</a:rPr>
              <a:t>11% bought a MULTI GENERALTIONAL HOME </a:t>
            </a:r>
            <a:r>
              <a:rPr lang="en-US" dirty="0" smtClean="0">
                <a:solidFill>
                  <a:schemeClr val="bg1"/>
                </a:solidFill>
              </a:rPr>
              <a:t>(children moving back in</a:t>
            </a:r>
            <a:r>
              <a:rPr lang="en-US" baseline="0" dirty="0" smtClean="0">
                <a:solidFill>
                  <a:schemeClr val="bg1"/>
                </a:solidFill>
              </a:rPr>
              <a:t> OR AGING PARENTS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FF00"/>
                </a:solidFill>
              </a:rPr>
              <a:t>Median income </a:t>
            </a:r>
            <a:r>
              <a:rPr lang="en-US" b="1" dirty="0" smtClean="0">
                <a:solidFill>
                  <a:schemeClr val="bg1"/>
                </a:solidFill>
              </a:rPr>
              <a:t>(2013</a:t>
            </a:r>
            <a:r>
              <a:rPr lang="en-US" b="1" dirty="0" smtClean="0">
                <a:solidFill>
                  <a:srgbClr val="F6FFB0"/>
                </a:solidFill>
              </a:rPr>
              <a:t>) </a:t>
            </a:r>
            <a:r>
              <a:rPr lang="en-US" b="1" dirty="0" smtClean="0">
                <a:solidFill>
                  <a:srgbClr val="FFFF00"/>
                </a:solidFill>
              </a:rPr>
              <a:t>$100,400</a:t>
            </a:r>
            <a:r>
              <a:rPr lang="en-US" b="1" baseline="0" dirty="0" smtClean="0">
                <a:solidFill>
                  <a:schemeClr val="bg1"/>
                </a:solidFill>
              </a:rPr>
              <a:t> Fi</a:t>
            </a:r>
            <a:r>
              <a:rPr lang="en-US" b="1" dirty="0" smtClean="0">
                <a:solidFill>
                  <a:srgbClr val="FFFF00"/>
                </a:solidFill>
              </a:rPr>
              <a:t>rst-time</a:t>
            </a:r>
            <a:r>
              <a:rPr lang="en-US" b="1" baseline="0" dirty="0" smtClean="0">
                <a:solidFill>
                  <a:schemeClr val="bg1"/>
                </a:solidFill>
              </a:rPr>
              <a:t>    </a:t>
            </a:r>
            <a:r>
              <a:rPr lang="en-US" b="1" dirty="0" smtClean="0">
                <a:solidFill>
                  <a:schemeClr val="bg1"/>
                </a:solidFill>
              </a:rPr>
              <a:t>$107,400 Repeat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EEFD-42DC-46D8-85B4-54F40D4F8F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0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E6EE-2F2B-41BD-9586-92D48717FFC3}" type="datetimeFigureOut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CC9-7B3D-4878-92B4-D2C9948A2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E6EE-2F2B-41BD-9586-92D48717FFC3}" type="datetimeFigureOut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CC9-7B3D-4878-92B4-D2C9948A2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E6EE-2F2B-41BD-9586-92D48717FFC3}" type="datetimeFigureOut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CC9-7B3D-4878-92B4-D2C9948A2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E6EE-2F2B-41BD-9586-92D48717FFC3}" type="datetimeFigureOut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CC9-7B3D-4878-92B4-D2C9948A2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E6EE-2F2B-41BD-9586-92D48717FFC3}" type="datetimeFigureOut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CC9-7B3D-4878-92B4-D2C9948A2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E6EE-2F2B-41BD-9586-92D48717FFC3}" type="datetimeFigureOut">
              <a:rPr lang="en-US" smtClean="0"/>
              <a:pPr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CC9-7B3D-4878-92B4-D2C9948A2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E6EE-2F2B-41BD-9586-92D48717FFC3}" type="datetimeFigureOut">
              <a:rPr lang="en-US" smtClean="0"/>
              <a:pPr/>
              <a:t>4/28/15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CC9-7B3D-4878-92B4-D2C9948A2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E6EE-2F2B-41BD-9586-92D48717FFC3}" type="datetimeFigureOut">
              <a:rPr lang="en-US" smtClean="0"/>
              <a:pPr/>
              <a:t>4/28/15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CC9-7B3D-4878-92B4-D2C9948A2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E6EE-2F2B-41BD-9586-92D48717FFC3}" type="datetimeFigureOut">
              <a:rPr lang="en-US" smtClean="0"/>
              <a:pPr/>
              <a:t>4/28/15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CC9-7B3D-4878-92B4-D2C9948A2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E6EE-2F2B-41BD-9586-92D48717FFC3}" type="datetimeFigureOut">
              <a:rPr lang="en-US" smtClean="0"/>
              <a:pPr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CC9-7B3D-4878-92B4-D2C9948A2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E6EE-2F2B-41BD-9586-92D48717FFC3}" type="datetimeFigureOut">
              <a:rPr lang="en-US" smtClean="0"/>
              <a:pPr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8CC9-7B3D-4878-92B4-D2C9948A2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9E6EE-2F2B-41BD-9586-92D48717FFC3}" type="datetimeFigureOut">
              <a:rPr lang="en-US" smtClean="0"/>
              <a:pPr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8CC9-7B3D-4878-92B4-D2C9948A2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286000"/>
            <a:ext cx="5486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MAR update</a:t>
            </a:r>
            <a:br>
              <a:rPr lang="en-US" sz="4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800" b="1" dirty="0">
                <a:solidFill>
                  <a:schemeClr val="bg1"/>
                </a:solidFill>
              </a:rPr>
              <a:t>Boston Chapter of Financial Managers Society</a:t>
            </a:r>
            <a:r>
              <a:rPr lang="en-US" sz="2800" dirty="0"/>
              <a:t> </a:t>
            </a: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Tuesday, April 28, 2015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267200"/>
            <a:ext cx="5257800" cy="137160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sz="2400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Corinne Fitzgerald</a:t>
            </a: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2015 President</a:t>
            </a: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Massachusetts Association of REALTORS®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1"/>
    </mc:Choice>
    <mc:Fallback xmlns="">
      <p:transition spd="slow" advTm="83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7813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Who</a:t>
            </a:r>
            <a:r>
              <a:rPr lang="en-US" sz="3600" dirty="0" smtClean="0">
                <a:solidFill>
                  <a:schemeClr val="bg1"/>
                </a:solidFill>
              </a:rPr>
              <a:t> are the 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Buyers </a:t>
            </a:r>
            <a:r>
              <a:rPr lang="en-US" sz="3600" dirty="0" smtClean="0">
                <a:solidFill>
                  <a:schemeClr val="bg1"/>
                </a:solidFill>
              </a:rPr>
              <a:t>in this Market?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3580" y="1371600"/>
            <a:ext cx="5196840" cy="4206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5638800"/>
            <a:ext cx="2667000" cy="42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Photo Courtesy of Colin </a:t>
            </a:r>
            <a:r>
              <a:rPr lang="en-US" sz="1100" dirty="0" err="1" smtClean="0">
                <a:solidFill>
                  <a:schemeClr val="bg1"/>
                </a:solidFill>
              </a:rPr>
              <a:t>Kinner</a:t>
            </a:r>
            <a:r>
              <a:rPr lang="en-US" sz="1100" dirty="0" smtClean="0">
                <a:solidFill>
                  <a:schemeClr val="bg1"/>
                </a:solidFill>
              </a:rPr>
              <a:t> - </a:t>
            </a:r>
            <a:r>
              <a:rPr lang="en-US" sz="1100" dirty="0" err="1" smtClean="0">
                <a:solidFill>
                  <a:schemeClr val="bg1"/>
                </a:solidFill>
              </a:rPr>
              <a:t>Flikr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1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they bought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226" y="1295400"/>
            <a:ext cx="5699548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5638800"/>
            <a:ext cx="340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(https</a:t>
            </a:r>
            <a:r>
              <a:rPr lang="en-US" sz="1400" dirty="0">
                <a:solidFill>
                  <a:schemeClr val="bg1"/>
                </a:solidFill>
              </a:rPr>
              <a:t>://www.flickr.com/photos/danmoyle</a:t>
            </a:r>
            <a:r>
              <a:rPr lang="en-US" sz="1400" dirty="0" smtClean="0">
                <a:solidFill>
                  <a:schemeClr val="bg1"/>
                </a:solidFill>
              </a:rPr>
              <a:t>/)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1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Sellers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19200"/>
            <a:ext cx="5534025" cy="3943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5440362"/>
            <a:ext cx="30854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(https</a:t>
            </a:r>
            <a:r>
              <a:rPr lang="en-US" sz="1200" dirty="0">
                <a:solidFill>
                  <a:schemeClr val="bg1"/>
                </a:solidFill>
              </a:rPr>
              <a:t>://www.flickr.com/photos/trishhamme</a:t>
            </a:r>
            <a:r>
              <a:rPr lang="en-US" sz="1200" dirty="0" smtClean="0">
                <a:solidFill>
                  <a:schemeClr val="bg1"/>
                </a:solidFill>
              </a:rPr>
              <a:t>/)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0130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For Sale By Owner (“FSBO”)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9" y="1371600"/>
            <a:ext cx="3505202" cy="46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5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457200"/>
            <a:ext cx="7772402" cy="54285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799" y="5943600"/>
            <a:ext cx="2892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(https</a:t>
            </a:r>
            <a:r>
              <a:rPr lang="en-US" sz="1200" dirty="0">
                <a:solidFill>
                  <a:schemeClr val="bg1"/>
                </a:solidFill>
              </a:rPr>
              <a:t>://www.flickr.com/photos/goaliej54</a:t>
            </a:r>
            <a:r>
              <a:rPr lang="en-US" sz="1200" dirty="0" smtClean="0">
                <a:solidFill>
                  <a:schemeClr val="bg1"/>
                </a:solidFill>
              </a:rPr>
              <a:t>/)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How we tell the </a:t>
            </a:r>
            <a:r>
              <a:rPr lang="en-US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FUTURE</a:t>
            </a:r>
            <a:r>
              <a:rPr lang="en-US" i="1" dirty="0" smtClean="0">
                <a:solidFill>
                  <a:schemeClr val="bg1"/>
                </a:solidFill>
              </a:rPr>
              <a:t> of the 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Real Estate Market</a:t>
            </a:r>
            <a:r>
              <a:rPr lang="en-US" i="1" dirty="0" smtClean="0">
                <a:solidFill>
                  <a:schemeClr val="bg1"/>
                </a:solidFill>
              </a:rPr>
              <a:t>?</a:t>
            </a:r>
            <a:endParaRPr lang="en-US" i="1" dirty="0"/>
          </a:p>
        </p:txBody>
      </p:sp>
      <p:pic>
        <p:nvPicPr>
          <p:cNvPr id="6" name="Picture 2" descr="http://dailywicca.com/wp-content/uploads/2012/01/Lavender20Crystalbal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343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56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/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Pending Home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Sales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REALTOR®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Confidence Indexes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US" sz="3600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Buyers 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and Sellers </a:t>
            </a:r>
            <a:r>
              <a:rPr lang="en-US" sz="3600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Profiles</a:t>
            </a:r>
            <a:endParaRPr lang="en-US" sz="3600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March Pending Home Sales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9711" y="338296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488" r="7488"/>
          <a:stretch/>
        </p:blipFill>
        <p:spPr>
          <a:xfrm>
            <a:off x="3097617" y="1447799"/>
            <a:ext cx="2948766" cy="3962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6436" y="5368836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(https</a:t>
            </a:r>
            <a:r>
              <a:rPr lang="en-US" sz="1000" dirty="0">
                <a:solidFill>
                  <a:schemeClr val="bg1"/>
                </a:solidFill>
              </a:rPr>
              <a:t>://www.flickr.com/photos/horiavarlan</a:t>
            </a:r>
            <a:r>
              <a:rPr lang="en-US" sz="1000" dirty="0" smtClean="0">
                <a:solidFill>
                  <a:schemeClr val="bg1"/>
                </a:solidFill>
              </a:rPr>
              <a:t>/)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4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38200"/>
            <a:ext cx="7924800" cy="52934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68376" y="2892719"/>
            <a:ext cx="1896532" cy="25931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97835" y="2904146"/>
            <a:ext cx="1850635" cy="23296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3212" y="2836492"/>
            <a:ext cx="179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INVENTORY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796" y="60960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(https</a:t>
            </a:r>
            <a:r>
              <a:rPr lang="en-US" sz="1100" dirty="0">
                <a:solidFill>
                  <a:schemeClr val="bg1"/>
                </a:solidFill>
              </a:rPr>
              <a:t>://www.flickr.com/photos/mpsfender182</a:t>
            </a:r>
            <a:r>
              <a:rPr lang="en-US" sz="1100" dirty="0" smtClean="0">
                <a:solidFill>
                  <a:schemeClr val="bg1"/>
                </a:solidFill>
              </a:rPr>
              <a:t>/)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7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38200"/>
            <a:ext cx="7772402" cy="42381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5181600"/>
            <a:ext cx="26677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(https</a:t>
            </a:r>
            <a:r>
              <a:rPr lang="en-US" sz="1100" dirty="0">
                <a:solidFill>
                  <a:schemeClr val="bg1"/>
                </a:solidFill>
              </a:rPr>
              <a:t>://www.flickr.com/photos/glsims99</a:t>
            </a:r>
            <a:r>
              <a:rPr lang="en-US" sz="1100" dirty="0" smtClean="0">
                <a:solidFill>
                  <a:schemeClr val="bg1"/>
                </a:solidFill>
              </a:rPr>
              <a:t>/)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Market Confidence Index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45720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72" r="32751"/>
          <a:stretch/>
        </p:blipFill>
        <p:spPr>
          <a:xfrm rot="5400000">
            <a:off x="2293650" y="892554"/>
            <a:ext cx="4560276" cy="53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2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2625" y="1417638"/>
            <a:ext cx="5257800" cy="2849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Market Index</a:t>
            </a:r>
            <a:endParaRPr lang="en-US" b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695336"/>
              </p:ext>
            </p:extLst>
          </p:nvPr>
        </p:nvGraphicFramePr>
        <p:xfrm>
          <a:off x="2181225" y="1417638"/>
          <a:ext cx="52863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848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1524000"/>
            <a:ext cx="53340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Price 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Confidence </a:t>
            </a:r>
            <a:r>
              <a:rPr lang="en-US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Index</a:t>
            </a:r>
            <a:endParaRPr lang="en-US" b="1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149712"/>
              </p:ext>
            </p:extLst>
          </p:nvPr>
        </p:nvGraphicFramePr>
        <p:xfrm>
          <a:off x="1914525" y="1447800"/>
          <a:ext cx="531495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025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51939</TotalTime>
  <Words>810</Words>
  <Application>Microsoft Macintosh PowerPoint</Application>
  <PresentationFormat>On-screen Show (4:3)</PresentationFormat>
  <Paragraphs>117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MAR update Boston Chapter of Financial Managers Society  Tuesday, April 28, 2015</vt:lpstr>
      <vt:lpstr>How we tell the FUTURE of the  Real Estate Market?</vt:lpstr>
      <vt:lpstr>PowerPoint Presentation</vt:lpstr>
      <vt:lpstr>March Pending Home Sales</vt:lpstr>
      <vt:lpstr>PowerPoint Presentation</vt:lpstr>
      <vt:lpstr>PowerPoint Presentation</vt:lpstr>
      <vt:lpstr>Market Confidence Index</vt:lpstr>
      <vt:lpstr>Market Index</vt:lpstr>
      <vt:lpstr>Price Confidence Index</vt:lpstr>
      <vt:lpstr>PowerPoint Presentation</vt:lpstr>
      <vt:lpstr>What they bought</vt:lpstr>
      <vt:lpstr>Sellers</vt:lpstr>
      <vt:lpstr>For Sale By Owner (“FSBO”)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eberman</dc:creator>
  <cp:lastModifiedBy>Barbra Watson</cp:lastModifiedBy>
  <cp:revision>633</cp:revision>
  <dcterms:created xsi:type="dcterms:W3CDTF">2010-09-22T16:21:05Z</dcterms:created>
  <dcterms:modified xsi:type="dcterms:W3CDTF">2015-04-28T11:42:11Z</dcterms:modified>
</cp:coreProperties>
</file>