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330" r:id="rId3"/>
    <p:sldId id="331" r:id="rId4"/>
    <p:sldId id="267" r:id="rId5"/>
    <p:sldId id="268" r:id="rId6"/>
    <p:sldId id="261" r:id="rId7"/>
    <p:sldId id="314" r:id="rId8"/>
    <p:sldId id="315" r:id="rId9"/>
    <p:sldId id="272" r:id="rId10"/>
    <p:sldId id="277" r:id="rId11"/>
    <p:sldId id="279" r:id="rId12"/>
    <p:sldId id="332" r:id="rId13"/>
    <p:sldId id="284" r:id="rId14"/>
    <p:sldId id="329" r:id="rId15"/>
    <p:sldId id="285" r:id="rId16"/>
    <p:sldId id="286" r:id="rId17"/>
    <p:sldId id="324" r:id="rId18"/>
    <p:sldId id="325" r:id="rId19"/>
    <p:sldId id="326" r:id="rId20"/>
    <p:sldId id="327" r:id="rId21"/>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66" autoAdjust="0"/>
    <p:restoredTop sz="91729" autoAdjust="0"/>
  </p:normalViewPr>
  <p:slideViewPr>
    <p:cSldViewPr>
      <p:cViewPr>
        <p:scale>
          <a:sx n="70" d="100"/>
          <a:sy n="70" d="100"/>
        </p:scale>
        <p:origin x="-7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673EDBF8-8D4E-4DC0-BDAE-8562D6FDE364}" type="datetimeFigureOut">
              <a:rPr lang="en-US" smtClean="0"/>
              <a:t>5/6/2015</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E1C0A7B3-84AA-4175-B84D-27B0A178A6B6}" type="slidenum">
              <a:rPr lang="en-US" smtClean="0"/>
              <a:t>‹#›</a:t>
            </a:fld>
            <a:endParaRPr lang="en-US"/>
          </a:p>
        </p:txBody>
      </p:sp>
    </p:spTree>
    <p:extLst>
      <p:ext uri="{BB962C8B-B14F-4D97-AF65-F5344CB8AC3E}">
        <p14:creationId xmlns:p14="http://schemas.microsoft.com/office/powerpoint/2010/main" val="832112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FD2325-F6A0-491B-B3FA-11FFF8FA672C}" type="datetime1">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1A074-0A85-49F4-9541-BC4CB6B5A925}" type="slidenum">
              <a:rPr lang="en-US" smtClean="0"/>
              <a:t>‹#›</a:t>
            </a:fld>
            <a:endParaRPr lang="en-US"/>
          </a:p>
        </p:txBody>
      </p:sp>
    </p:spTree>
    <p:extLst>
      <p:ext uri="{BB962C8B-B14F-4D97-AF65-F5344CB8AC3E}">
        <p14:creationId xmlns:p14="http://schemas.microsoft.com/office/powerpoint/2010/main" val="1216065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386B3-7B1C-4094-8C5B-CAE91A33D571}" type="datetime1">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1A074-0A85-49F4-9541-BC4CB6B5A925}" type="slidenum">
              <a:rPr lang="en-US" smtClean="0"/>
              <a:t>‹#›</a:t>
            </a:fld>
            <a:endParaRPr lang="en-US"/>
          </a:p>
        </p:txBody>
      </p:sp>
    </p:spTree>
    <p:extLst>
      <p:ext uri="{BB962C8B-B14F-4D97-AF65-F5344CB8AC3E}">
        <p14:creationId xmlns:p14="http://schemas.microsoft.com/office/powerpoint/2010/main" val="3174202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CFEF45-7153-4056-BB55-C85CE833499A}" type="datetime1">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1A074-0A85-49F4-9541-BC4CB6B5A925}" type="slidenum">
              <a:rPr lang="en-US" smtClean="0"/>
              <a:t>‹#›</a:t>
            </a:fld>
            <a:endParaRPr lang="en-US"/>
          </a:p>
        </p:txBody>
      </p:sp>
    </p:spTree>
    <p:extLst>
      <p:ext uri="{BB962C8B-B14F-4D97-AF65-F5344CB8AC3E}">
        <p14:creationId xmlns:p14="http://schemas.microsoft.com/office/powerpoint/2010/main" val="659462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B67502-EAFD-4609-A177-65EEE76DBE7F}" type="datetime1">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1A074-0A85-49F4-9541-BC4CB6B5A925}" type="slidenum">
              <a:rPr lang="en-US" smtClean="0"/>
              <a:t>‹#›</a:t>
            </a:fld>
            <a:endParaRPr lang="en-US"/>
          </a:p>
        </p:txBody>
      </p:sp>
    </p:spTree>
    <p:extLst>
      <p:ext uri="{BB962C8B-B14F-4D97-AF65-F5344CB8AC3E}">
        <p14:creationId xmlns:p14="http://schemas.microsoft.com/office/powerpoint/2010/main" val="2717913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BEADEA-1994-474D-A792-9082BD93CEFD}" type="datetime1">
              <a:rPr lang="en-US" smtClean="0"/>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1A074-0A85-49F4-9541-BC4CB6B5A925}" type="slidenum">
              <a:rPr lang="en-US" smtClean="0"/>
              <a:t>‹#›</a:t>
            </a:fld>
            <a:endParaRPr lang="en-US"/>
          </a:p>
        </p:txBody>
      </p:sp>
    </p:spTree>
    <p:extLst>
      <p:ext uri="{BB962C8B-B14F-4D97-AF65-F5344CB8AC3E}">
        <p14:creationId xmlns:p14="http://schemas.microsoft.com/office/powerpoint/2010/main" val="1262416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23B0B0-4D2C-40BE-9AB2-D7A58531D00E}" type="datetime1">
              <a:rPr lang="en-US" smtClean="0"/>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1A074-0A85-49F4-9541-BC4CB6B5A925}" type="slidenum">
              <a:rPr lang="en-US" smtClean="0"/>
              <a:t>‹#›</a:t>
            </a:fld>
            <a:endParaRPr lang="en-US"/>
          </a:p>
        </p:txBody>
      </p:sp>
    </p:spTree>
    <p:extLst>
      <p:ext uri="{BB962C8B-B14F-4D97-AF65-F5344CB8AC3E}">
        <p14:creationId xmlns:p14="http://schemas.microsoft.com/office/powerpoint/2010/main" val="4291055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5C35A8-F637-4B72-B788-BF57FB3EE361}" type="datetime1">
              <a:rPr lang="en-US" smtClean="0"/>
              <a:t>5/6/2015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B1A074-0A85-49F4-9541-BC4CB6B5A925}" type="slidenum">
              <a:rPr lang="en-US" smtClean="0"/>
              <a:t>‹#›</a:t>
            </a:fld>
            <a:endParaRPr lang="en-US"/>
          </a:p>
        </p:txBody>
      </p:sp>
    </p:spTree>
    <p:extLst>
      <p:ext uri="{BB962C8B-B14F-4D97-AF65-F5344CB8AC3E}">
        <p14:creationId xmlns:p14="http://schemas.microsoft.com/office/powerpoint/2010/main" val="3303415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0510E1-2055-4168-9B6F-33A59ABA8D97}" type="datetime1">
              <a:rPr lang="en-US" smtClean="0"/>
              <a:t>5/6/2015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B1A074-0A85-49F4-9541-BC4CB6B5A925}" type="slidenum">
              <a:rPr lang="en-US" smtClean="0"/>
              <a:t>‹#›</a:t>
            </a:fld>
            <a:endParaRPr lang="en-US"/>
          </a:p>
        </p:txBody>
      </p:sp>
    </p:spTree>
    <p:extLst>
      <p:ext uri="{BB962C8B-B14F-4D97-AF65-F5344CB8AC3E}">
        <p14:creationId xmlns:p14="http://schemas.microsoft.com/office/powerpoint/2010/main" val="1920450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4D9BF-D704-4F54-8F71-AF8FCBBB24B0}" type="datetime1">
              <a:rPr lang="en-US" smtClean="0"/>
              <a:t>5/6/2015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B1A074-0A85-49F4-9541-BC4CB6B5A925}" type="slidenum">
              <a:rPr lang="en-US" smtClean="0"/>
              <a:t>‹#›</a:t>
            </a:fld>
            <a:endParaRPr lang="en-US"/>
          </a:p>
        </p:txBody>
      </p:sp>
    </p:spTree>
    <p:extLst>
      <p:ext uri="{BB962C8B-B14F-4D97-AF65-F5344CB8AC3E}">
        <p14:creationId xmlns:p14="http://schemas.microsoft.com/office/powerpoint/2010/main" val="1919387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2C237-DD3C-4B7C-BB55-D74E0729CBD7}" type="datetime1">
              <a:rPr lang="en-US" smtClean="0"/>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1A074-0A85-49F4-9541-BC4CB6B5A925}" type="slidenum">
              <a:rPr lang="en-US" smtClean="0"/>
              <a:t>‹#›</a:t>
            </a:fld>
            <a:endParaRPr lang="en-US"/>
          </a:p>
        </p:txBody>
      </p:sp>
    </p:spTree>
    <p:extLst>
      <p:ext uri="{BB962C8B-B14F-4D97-AF65-F5344CB8AC3E}">
        <p14:creationId xmlns:p14="http://schemas.microsoft.com/office/powerpoint/2010/main" val="662768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5F767-56BB-4A1F-8EED-B6B710E2F864}" type="datetime1">
              <a:rPr lang="en-US" smtClean="0"/>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1A074-0A85-49F4-9541-BC4CB6B5A925}" type="slidenum">
              <a:rPr lang="en-US" smtClean="0"/>
              <a:t>‹#›</a:t>
            </a:fld>
            <a:endParaRPr lang="en-US"/>
          </a:p>
        </p:txBody>
      </p:sp>
    </p:spTree>
    <p:extLst>
      <p:ext uri="{BB962C8B-B14F-4D97-AF65-F5344CB8AC3E}">
        <p14:creationId xmlns:p14="http://schemas.microsoft.com/office/powerpoint/2010/main" val="669652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D041B-C38A-44D0-BFB0-604EFC65A669}" type="datetime1">
              <a:rPr lang="en-US" smtClean="0"/>
              <a:t>5/6/2015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1A074-0A85-49F4-9541-BC4CB6B5A925}" type="slidenum">
              <a:rPr lang="en-US" smtClean="0"/>
              <a:t>‹#›</a:t>
            </a:fld>
            <a:endParaRPr lang="en-US"/>
          </a:p>
        </p:txBody>
      </p:sp>
    </p:spTree>
    <p:extLst>
      <p:ext uri="{BB962C8B-B14F-4D97-AF65-F5344CB8AC3E}">
        <p14:creationId xmlns:p14="http://schemas.microsoft.com/office/powerpoint/2010/main" val="4137515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1"/>
            <a:ext cx="8610600" cy="1828799"/>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Managing Assets/Liabilities in Anticipation of Rising Short-Term Rates</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76200" y="3276600"/>
            <a:ext cx="9067800" cy="2362200"/>
          </a:xfrm>
        </p:spPr>
        <p:txBody>
          <a:bodyPr>
            <a:normAutofit/>
          </a:bodyPr>
          <a:lstStyle/>
          <a:p>
            <a:r>
              <a:rPr lang="en-US" sz="4000" b="1" dirty="0" smtClean="0">
                <a:solidFill>
                  <a:srgbClr val="00B050"/>
                </a:solidFill>
                <a:latin typeface="Times New Roman" panose="02020603050405020304" pitchFamily="18" charset="0"/>
                <a:cs typeface="Times New Roman" panose="02020603050405020304" pitchFamily="18" charset="0"/>
              </a:rPr>
              <a:t>FMS Connecticut/Western Mass Chapter</a:t>
            </a:r>
          </a:p>
          <a:p>
            <a:r>
              <a:rPr lang="en-US" sz="4000" b="1" dirty="0" smtClean="0">
                <a:solidFill>
                  <a:srgbClr val="00B050"/>
                </a:solidFill>
                <a:latin typeface="Times New Roman" panose="02020603050405020304" pitchFamily="18" charset="0"/>
                <a:cs typeface="Times New Roman" panose="02020603050405020304" pitchFamily="18" charset="0"/>
              </a:rPr>
              <a:t>May 5, 2015</a:t>
            </a:r>
            <a:endParaRPr lang="en-US" sz="4000" b="1" dirty="0">
              <a:solidFill>
                <a:srgbClr val="00B050"/>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334000"/>
            <a:ext cx="1837741" cy="12954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4600" y="5867400"/>
            <a:ext cx="2390731" cy="657225"/>
          </a:xfrm>
          <a:prstGeom prst="rect">
            <a:avLst/>
          </a:prstGeom>
        </p:spPr>
      </p:pic>
    </p:spTree>
    <p:extLst>
      <p:ext uri="{BB962C8B-B14F-4D97-AF65-F5344CB8AC3E}">
        <p14:creationId xmlns:p14="http://schemas.microsoft.com/office/powerpoint/2010/main" val="24529796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b="1" dirty="0" smtClean="0">
                <a:latin typeface="Times New Roman" panose="02020603050405020304" pitchFamily="18" charset="0"/>
                <a:cs typeface="Times New Roman" panose="02020603050405020304" pitchFamily="18" charset="0"/>
              </a:rPr>
              <a:t>Regulatory Focus - Liquidity</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990600"/>
            <a:ext cx="8915400" cy="5135563"/>
          </a:xfrm>
        </p:spPr>
        <p:txBody>
          <a:bodyPr>
            <a:normAutofit/>
          </a:bodyPr>
          <a:lstStyle/>
          <a:p>
            <a:pPr marL="514350" indent="-514350">
              <a:buAutoNum type="arabicPeriod"/>
            </a:pPr>
            <a:r>
              <a:rPr lang="en-US" sz="2800" dirty="0" smtClean="0">
                <a:latin typeface="Times New Roman" panose="02020603050405020304" pitchFamily="18" charset="0"/>
                <a:cs typeface="Times New Roman" panose="02020603050405020304" pitchFamily="18" charset="0"/>
              </a:rPr>
              <a:t>We all need to have a </a:t>
            </a:r>
            <a:r>
              <a:rPr lang="en-US" sz="2800" b="1" dirty="0" smtClean="0">
                <a:latin typeface="Times New Roman" panose="02020603050405020304" pitchFamily="18" charset="0"/>
                <a:cs typeface="Times New Roman" panose="02020603050405020304" pitchFamily="18" charset="0"/>
              </a:rPr>
              <a:t>Liquidity Policy </a:t>
            </a:r>
            <a:r>
              <a:rPr lang="en-US" sz="2800" dirty="0" smtClean="0">
                <a:latin typeface="Times New Roman" panose="02020603050405020304" pitchFamily="18" charset="0"/>
                <a:cs typeface="Times New Roman" panose="02020603050405020304" pitchFamily="18" charset="0"/>
              </a:rPr>
              <a:t>– if you need a sample let me know.</a:t>
            </a:r>
          </a:p>
          <a:p>
            <a:pPr marL="0" indent="0">
              <a:buNone/>
            </a:pPr>
            <a:r>
              <a:rPr lang="en-US" sz="2800" dirty="0" smtClean="0">
                <a:latin typeface="Times New Roman" panose="02020603050405020304" pitchFamily="18" charset="0"/>
                <a:cs typeface="Times New Roman" panose="02020603050405020304" pitchFamily="18" charset="0"/>
              </a:rPr>
              <a:t>2. Since 2009 we have been required to establish a </a:t>
            </a:r>
            <a:r>
              <a:rPr lang="en-US" sz="2800" b="1" dirty="0" smtClean="0">
                <a:latin typeface="Times New Roman" panose="02020603050405020304" pitchFamily="18" charset="0"/>
                <a:cs typeface="Times New Roman" panose="02020603050405020304" pitchFamily="18" charset="0"/>
              </a:rPr>
              <a:t>Liquidity </a:t>
            </a:r>
          </a:p>
          <a:p>
            <a:pPr marL="0" indent="0">
              <a:buNone/>
            </a:pP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   Contingency Plan</a:t>
            </a:r>
            <a:r>
              <a:rPr lang="en-US" sz="2800" dirty="0" smtClean="0">
                <a:latin typeface="Times New Roman" panose="02020603050405020304" pitchFamily="18" charset="0"/>
                <a:cs typeface="Times New Roman" panose="02020603050405020304" pitchFamily="18" charset="0"/>
              </a:rPr>
              <a:t>, including a stress test.</a:t>
            </a:r>
          </a:p>
          <a:p>
            <a:pPr marL="0" indent="0">
              <a:buNone/>
            </a:pPr>
            <a:r>
              <a:rPr lang="en-US" sz="2800" dirty="0" smtClean="0">
                <a:latin typeface="Times New Roman" panose="02020603050405020304" pitchFamily="18" charset="0"/>
                <a:cs typeface="Times New Roman" panose="02020603050405020304" pitchFamily="18" charset="0"/>
              </a:rPr>
              <a:t>3. The newest liquidity concern is </a:t>
            </a:r>
            <a:r>
              <a:rPr lang="en-US" sz="2800" b="1" dirty="0" smtClean="0">
                <a:solidFill>
                  <a:srgbClr val="FF0000"/>
                </a:solidFill>
                <a:latin typeface="Times New Roman" panose="02020603050405020304" pitchFamily="18" charset="0"/>
                <a:cs typeface="Times New Roman" panose="02020603050405020304" pitchFamily="18" charset="0"/>
              </a:rPr>
              <a:t>SURGE DEPOSITS: </a:t>
            </a:r>
          </a:p>
          <a:p>
            <a:pPr marL="0" indent="0">
              <a:buNone/>
            </a:pP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Slide 11 discusses deposit trend since 2008. The concern </a:t>
            </a:r>
          </a:p>
          <a:p>
            <a:pPr marL="0" indent="0">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is: There may be a lot of hot money in your deposit </a:t>
            </a:r>
          </a:p>
          <a:p>
            <a:pPr marL="0" indent="0">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accounts and if rates rise do you have sufficient liquidity  </a:t>
            </a:r>
          </a:p>
          <a:p>
            <a:pPr marL="0" indent="0">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on-balance sheet and available sources to handle a surge? </a:t>
            </a:r>
          </a:p>
          <a:p>
            <a:pPr marL="0" indent="0">
              <a:buNone/>
            </a:pPr>
            <a:endParaRPr lang="en-US" sz="2800" b="1" dirty="0" smtClean="0">
              <a:solidFill>
                <a:srgbClr val="FF0000"/>
              </a:solidFill>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smtClean="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smtClean="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B1A074-0A85-49F4-9541-BC4CB6B5A925}" type="slidenum">
              <a:rPr lang="en-US" smtClean="0"/>
              <a:t>10</a:t>
            </a:fld>
            <a:endParaRPr lang="en-US"/>
          </a:p>
        </p:txBody>
      </p:sp>
    </p:spTree>
    <p:extLst>
      <p:ext uri="{BB962C8B-B14F-4D97-AF65-F5344CB8AC3E}">
        <p14:creationId xmlns:p14="http://schemas.microsoft.com/office/powerpoint/2010/main" val="3646707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200" b="1" dirty="0" smtClean="0">
                <a:latin typeface="Times New Roman" panose="02020603050405020304" pitchFamily="18" charset="0"/>
                <a:cs typeface="Times New Roman" panose="02020603050405020304" pitchFamily="18" charset="0"/>
              </a:rPr>
              <a:t>Managing the Balance Sheet in Current Environment</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219200"/>
            <a:ext cx="8763000" cy="5137150"/>
          </a:xfrm>
        </p:spPr>
        <p:txBody>
          <a:bodyPr>
            <a:normAutofit/>
          </a:bodyPr>
          <a:lstStyle/>
          <a:p>
            <a:pPr>
              <a:buFont typeface="Wingdings" panose="05000000000000000000" pitchFamily="2" charset="2"/>
              <a:buChar char="q"/>
            </a:pPr>
            <a:r>
              <a:rPr lang="en-US" sz="4000" dirty="0" smtClean="0">
                <a:latin typeface="Times New Roman" panose="02020603050405020304" pitchFamily="18" charset="0"/>
                <a:cs typeface="Times New Roman" panose="02020603050405020304" pitchFamily="18" charset="0"/>
              </a:rPr>
              <a:t>Managing Assets – Controlling Duration</a:t>
            </a:r>
          </a:p>
          <a:p>
            <a:pPr>
              <a:buFont typeface="Courier New" panose="02070309020205020404" pitchFamily="49" charset="0"/>
              <a:buChar char="o"/>
            </a:pPr>
            <a:r>
              <a:rPr lang="en-US" sz="4000" dirty="0" smtClean="0">
                <a:latin typeface="Times New Roman" panose="02020603050405020304" pitchFamily="18" charset="0"/>
                <a:cs typeface="Times New Roman" panose="02020603050405020304" pitchFamily="18" charset="0"/>
              </a:rPr>
              <a:t>Investments</a:t>
            </a:r>
            <a:endParaRPr lang="en-US" sz="4000" dirty="0" smtClean="0">
              <a:solidFill>
                <a:srgbClr val="00B050"/>
              </a:solidFill>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en-US" sz="4000" dirty="0" smtClean="0">
                <a:latin typeface="Times New Roman" panose="02020603050405020304" pitchFamily="18" charset="0"/>
                <a:cs typeface="Times New Roman" panose="02020603050405020304" pitchFamily="18" charset="0"/>
              </a:rPr>
              <a:t>Loans</a:t>
            </a:r>
            <a:endParaRPr lang="en-US" sz="4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sz="4000" dirty="0" smtClean="0">
                <a:latin typeface="Times New Roman" panose="02020603050405020304" pitchFamily="18" charset="0"/>
                <a:cs typeface="Times New Roman" panose="02020603050405020304" pitchFamily="18" charset="0"/>
              </a:rPr>
              <a:t> Managing Liabilities</a:t>
            </a:r>
          </a:p>
          <a:p>
            <a:pPr>
              <a:buFont typeface="Courier New" panose="02070309020205020404" pitchFamily="49" charset="0"/>
              <a:buChar char="o"/>
            </a:pPr>
            <a:r>
              <a:rPr lang="en-US" sz="4000" dirty="0" smtClean="0">
                <a:latin typeface="Times New Roman" panose="02020603050405020304" pitchFamily="18" charset="0"/>
                <a:cs typeface="Times New Roman" panose="02020603050405020304" pitchFamily="18" charset="0"/>
              </a:rPr>
              <a:t>Wholesale Strategies</a:t>
            </a:r>
          </a:p>
          <a:p>
            <a:pPr>
              <a:buFont typeface="Courier New" panose="02070309020205020404" pitchFamily="49" charset="0"/>
              <a:buChar char="o"/>
            </a:pPr>
            <a:r>
              <a:rPr lang="en-US" sz="4000" dirty="0" smtClean="0">
                <a:latin typeface="Times New Roman" panose="02020603050405020304" pitchFamily="18" charset="0"/>
                <a:cs typeface="Times New Roman" panose="02020603050405020304" pitchFamily="18" charset="0"/>
              </a:rPr>
              <a:t>Retail Deposits </a:t>
            </a:r>
          </a:p>
          <a:p>
            <a:pPr>
              <a:buFont typeface="Courier New" panose="02070309020205020404" pitchFamily="49" charset="0"/>
              <a:buChar char="o"/>
            </a:pPr>
            <a:endParaRPr lang="en-US"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en-US" dirty="0" smtClean="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en-US"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B1A074-0A85-49F4-9541-BC4CB6B5A925}" type="slidenum">
              <a:rPr lang="en-US" smtClean="0"/>
              <a:t>11</a:t>
            </a:fld>
            <a:endParaRPr lang="en-US"/>
          </a:p>
        </p:txBody>
      </p:sp>
    </p:spTree>
    <p:extLst>
      <p:ext uri="{BB962C8B-B14F-4D97-AF65-F5344CB8AC3E}">
        <p14:creationId xmlns:p14="http://schemas.microsoft.com/office/powerpoint/2010/main" val="38158931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Investments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066800"/>
            <a:ext cx="8763000" cy="5562600"/>
          </a:xfrm>
        </p:spPr>
        <p:txBody>
          <a:bodyPr>
            <a:normAutofit fontScale="92500" lnSpcReduction="10000"/>
          </a:bodyPr>
          <a:lstStyle/>
          <a:p>
            <a:pPr marL="0" indent="0">
              <a:buNone/>
            </a:pPr>
            <a:r>
              <a:rPr lang="en-US" dirty="0" smtClean="0">
                <a:latin typeface="Times New Roman" panose="02020603050405020304" pitchFamily="18" charset="0"/>
                <a:cs typeface="Times New Roman" panose="02020603050405020304" pitchFamily="18" charset="0"/>
              </a:rPr>
              <a:t>How far out on the curve? What duration to choose?</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 Are you asset sensitive or liability sensitive?</a:t>
            </a:r>
            <a:endParaRPr lang="en-US" dirty="0">
              <a:latin typeface="Times New Roman" panose="02020603050405020304" pitchFamily="18" charset="0"/>
              <a:cs typeface="Times New Roman" panose="02020603050405020304" pitchFamily="18" charset="0"/>
            </a:endParaRPr>
          </a:p>
          <a:p>
            <a:pPr>
              <a:buFont typeface="Wingdings"/>
              <a:buChar char="è"/>
            </a:pPr>
            <a:r>
              <a:rPr lang="en-US" dirty="0" smtClean="0">
                <a:latin typeface="Times New Roman" panose="02020603050405020304" pitchFamily="18" charset="0"/>
                <a:cs typeface="Times New Roman" panose="02020603050405020304" pitchFamily="18" charset="0"/>
                <a:sym typeface="Wingdings" panose="05000000000000000000" pitchFamily="2" charset="2"/>
              </a:rPr>
              <a:t>If you are asset sensitive I would still control the duration of new purchases to under 4% modified duration.</a:t>
            </a:r>
          </a:p>
          <a:p>
            <a:pPr>
              <a:buFont typeface="Wingdings"/>
              <a:buChar char="è"/>
            </a:pPr>
            <a:r>
              <a:rPr lang="en-US" dirty="0" smtClean="0">
                <a:latin typeface="Times New Roman" panose="02020603050405020304" pitchFamily="18" charset="0"/>
                <a:cs typeface="Times New Roman" panose="02020603050405020304" pitchFamily="18" charset="0"/>
                <a:sym typeface="Wingdings" panose="05000000000000000000" pitchFamily="2" charset="2"/>
              </a:rPr>
              <a:t>If you are liability sensitive I would just to restructure the portfolio at every opportunity – A 10 year below 2% is s good opportunity to combine gains and losses to reduce duration.</a:t>
            </a:r>
          </a:p>
          <a:p>
            <a:pPr>
              <a:buFont typeface="Wingdings"/>
              <a:buChar char="è"/>
            </a:pPr>
            <a:r>
              <a:rPr lang="en-US" dirty="0" smtClean="0">
                <a:latin typeface="Times New Roman" panose="02020603050405020304" pitchFamily="18" charset="0"/>
                <a:cs typeface="Times New Roman" panose="02020603050405020304" pitchFamily="18" charset="0"/>
                <a:sym typeface="Wingdings" panose="05000000000000000000" pitchFamily="2" charset="2"/>
              </a:rPr>
              <a:t>In choosing sectors I would focus on duration PERIOD </a:t>
            </a:r>
          </a:p>
          <a:p>
            <a:pPr marL="0" indent="0">
              <a:buNone/>
            </a:pP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B1A074-0A85-49F4-9541-BC4CB6B5A925}" type="slidenum">
              <a:rPr lang="en-US" smtClean="0"/>
              <a:t>12</a:t>
            </a:fld>
            <a:endParaRPr lang="en-US"/>
          </a:p>
        </p:txBody>
      </p:sp>
    </p:spTree>
    <p:extLst>
      <p:ext uri="{BB962C8B-B14F-4D97-AF65-F5344CB8AC3E}">
        <p14:creationId xmlns:p14="http://schemas.microsoft.com/office/powerpoint/2010/main" val="3005671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Managing the Loan Portfolio - Residential</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14400"/>
            <a:ext cx="9144000" cy="5791200"/>
          </a:xfrm>
        </p:spPr>
        <p:txBody>
          <a:bodyPr>
            <a:normAutofit fontScale="92500" lnSpcReduction="20000"/>
          </a:bodyPr>
          <a:lstStyle/>
          <a:p>
            <a:pPr>
              <a:buFont typeface="Wingdings" panose="05000000000000000000" pitchFamily="2" charset="2"/>
              <a:buChar char="q"/>
            </a:pPr>
            <a:r>
              <a:rPr lang="en-US" sz="2600" b="1" dirty="0" smtClean="0">
                <a:solidFill>
                  <a:srgbClr val="00B050"/>
                </a:solidFill>
                <a:latin typeface="Times New Roman" pitchFamily="18" charset="0"/>
                <a:cs typeface="Times New Roman" pitchFamily="18" charset="0"/>
              </a:rPr>
              <a:t>10 </a:t>
            </a:r>
            <a:r>
              <a:rPr lang="en-US" sz="2600" b="1" dirty="0">
                <a:solidFill>
                  <a:srgbClr val="00B050"/>
                </a:solidFill>
                <a:latin typeface="Times New Roman" pitchFamily="18" charset="0"/>
                <a:cs typeface="Times New Roman" pitchFamily="18" charset="0"/>
              </a:rPr>
              <a:t>year loans</a:t>
            </a:r>
            <a:r>
              <a:rPr lang="en-US" sz="2600" b="1" dirty="0">
                <a:latin typeface="Times New Roman" pitchFamily="18" charset="0"/>
                <a:cs typeface="Times New Roman" pitchFamily="18" charset="0"/>
              </a:rPr>
              <a:t> </a:t>
            </a:r>
            <a:r>
              <a:rPr lang="en-US" sz="2600" dirty="0">
                <a:latin typeface="Times New Roman" pitchFamily="18" charset="0"/>
                <a:cs typeface="Times New Roman" pitchFamily="18" charset="0"/>
              </a:rPr>
              <a:t>– Hold in portfolio – great cash flow &amp; acceptable </a:t>
            </a:r>
            <a:r>
              <a:rPr lang="en-US" sz="2600" dirty="0" smtClean="0">
                <a:latin typeface="Times New Roman" pitchFamily="18" charset="0"/>
                <a:cs typeface="Times New Roman" pitchFamily="18" charset="0"/>
              </a:rPr>
              <a:t>duration, but only viable in a refinance market.</a:t>
            </a:r>
            <a:endParaRPr lang="en-US" sz="2600" dirty="0">
              <a:latin typeface="Times New Roman" pitchFamily="18" charset="0"/>
              <a:cs typeface="Times New Roman" pitchFamily="18" charset="0"/>
            </a:endParaRPr>
          </a:p>
          <a:p>
            <a:pPr>
              <a:buFont typeface="Wingdings" panose="05000000000000000000" pitchFamily="2" charset="2"/>
              <a:buChar char="q"/>
            </a:pPr>
            <a:r>
              <a:rPr lang="en-US" sz="2600" b="1" dirty="0">
                <a:solidFill>
                  <a:schemeClr val="accent6"/>
                </a:solidFill>
                <a:latin typeface="Times New Roman" pitchFamily="18" charset="0"/>
                <a:cs typeface="Times New Roman" pitchFamily="18" charset="0"/>
                <a:sym typeface="Wingdings" pitchFamily="2" charset="2"/>
              </a:rPr>
              <a:t>15 year: (4% duration) </a:t>
            </a:r>
            <a:r>
              <a:rPr lang="en-US" sz="2600" dirty="0">
                <a:latin typeface="Times New Roman" pitchFamily="18" charset="0"/>
                <a:cs typeface="Times New Roman" pitchFamily="18" charset="0"/>
                <a:sym typeface="Wingdings" pitchFamily="2" charset="2"/>
              </a:rPr>
              <a:t>– Maybe if you are experiencing loan to asset ratio </a:t>
            </a:r>
            <a:r>
              <a:rPr lang="en-US" sz="2600" dirty="0" smtClean="0">
                <a:latin typeface="Times New Roman" pitchFamily="18" charset="0"/>
                <a:cs typeface="Times New Roman" pitchFamily="18" charset="0"/>
                <a:sym typeface="Wingdings" pitchFamily="2" charset="2"/>
              </a:rPr>
              <a:t>below 65% - duration isn’t bad.</a:t>
            </a:r>
            <a:endParaRPr lang="en-US" sz="2600" dirty="0">
              <a:latin typeface="Times New Roman" pitchFamily="18" charset="0"/>
              <a:cs typeface="Times New Roman" pitchFamily="18" charset="0"/>
              <a:sym typeface="Wingdings" pitchFamily="2" charset="2"/>
            </a:endParaRPr>
          </a:p>
          <a:p>
            <a:pPr>
              <a:buFont typeface="Wingdings" panose="05000000000000000000" pitchFamily="2" charset="2"/>
              <a:buChar char="q"/>
            </a:pPr>
            <a:r>
              <a:rPr lang="en-US" sz="2600" b="1" dirty="0">
                <a:solidFill>
                  <a:srgbClr val="FF0000"/>
                </a:solidFill>
                <a:latin typeface="Times New Roman" pitchFamily="18" charset="0"/>
                <a:cs typeface="Times New Roman" pitchFamily="18" charset="0"/>
                <a:sym typeface="Wingdings" pitchFamily="2" charset="2"/>
              </a:rPr>
              <a:t>30 year: (8% duration) </a:t>
            </a:r>
            <a:r>
              <a:rPr lang="en-US" sz="2600" dirty="0">
                <a:latin typeface="Times New Roman" pitchFamily="18" charset="0"/>
                <a:cs typeface="Times New Roman" pitchFamily="18" charset="0"/>
                <a:sym typeface="Wingdings" pitchFamily="2" charset="2"/>
              </a:rPr>
              <a:t>– </a:t>
            </a:r>
            <a:r>
              <a:rPr lang="en-US" sz="2600" dirty="0" smtClean="0">
                <a:latin typeface="Times New Roman" pitchFamily="18" charset="0"/>
                <a:cs typeface="Times New Roman" pitchFamily="18" charset="0"/>
                <a:sym typeface="Wingdings" pitchFamily="2" charset="2"/>
              </a:rPr>
              <a:t> Even at 3.75</a:t>
            </a:r>
            <a:r>
              <a:rPr lang="en-US" sz="2600" dirty="0">
                <a:latin typeface="Times New Roman" pitchFamily="18" charset="0"/>
                <a:cs typeface="Times New Roman" pitchFamily="18" charset="0"/>
                <a:sym typeface="Wingdings" pitchFamily="2" charset="2"/>
              </a:rPr>
              <a:t>% in </a:t>
            </a:r>
            <a:r>
              <a:rPr lang="en-US" sz="2600" dirty="0" smtClean="0">
                <a:latin typeface="Times New Roman" pitchFamily="18" charset="0"/>
                <a:cs typeface="Times New Roman" pitchFamily="18" charset="0"/>
                <a:sym typeface="Wingdings" pitchFamily="2" charset="2"/>
              </a:rPr>
              <a:t>1</a:t>
            </a:r>
            <a:r>
              <a:rPr lang="en-US" sz="2600" baseline="30000" dirty="0" smtClean="0">
                <a:latin typeface="Times New Roman" pitchFamily="18" charset="0"/>
                <a:cs typeface="Times New Roman" pitchFamily="18" charset="0"/>
                <a:sym typeface="Wingdings" pitchFamily="2" charset="2"/>
              </a:rPr>
              <a:t>st</a:t>
            </a:r>
            <a:r>
              <a:rPr lang="en-US" sz="2600" dirty="0" smtClean="0">
                <a:latin typeface="Times New Roman" pitchFamily="18" charset="0"/>
                <a:cs typeface="Times New Roman" pitchFamily="18" charset="0"/>
                <a:sym typeface="Wingdings" pitchFamily="2" charset="2"/>
              </a:rPr>
              <a:t> Q, 2015 </a:t>
            </a:r>
            <a:r>
              <a:rPr lang="en-US" sz="2600" dirty="0">
                <a:latin typeface="Times New Roman" pitchFamily="18" charset="0"/>
                <a:cs typeface="Times New Roman" pitchFamily="18" charset="0"/>
                <a:sym typeface="Wingdings" pitchFamily="2" charset="2"/>
              </a:rPr>
              <a:t>some banks will rationalize holding in portfolio: </a:t>
            </a:r>
            <a:r>
              <a:rPr lang="en-US" sz="2600" b="1" dirty="0">
                <a:latin typeface="Times New Roman" pitchFamily="18" charset="0"/>
                <a:cs typeface="Times New Roman" pitchFamily="18" charset="0"/>
                <a:sym typeface="Wingdings" pitchFamily="2" charset="2"/>
              </a:rPr>
              <a:t>the key is, how liability sensitive is your balance sheet</a:t>
            </a:r>
            <a:r>
              <a:rPr lang="en-US" sz="2600" dirty="0">
                <a:latin typeface="Times New Roman" pitchFamily="18" charset="0"/>
                <a:cs typeface="Times New Roman" pitchFamily="18" charset="0"/>
                <a:sym typeface="Wingdings" pitchFamily="2" charset="2"/>
              </a:rPr>
              <a:t>? Also remember </a:t>
            </a:r>
            <a:r>
              <a:rPr lang="en-US" sz="2600" dirty="0" smtClean="0">
                <a:latin typeface="Times New Roman" pitchFamily="18" charset="0"/>
                <a:cs typeface="Times New Roman" pitchFamily="18" charset="0"/>
                <a:sym typeface="Wingdings" pitchFamily="2" charset="2"/>
              </a:rPr>
              <a:t>the average 30 year rate </a:t>
            </a:r>
            <a:r>
              <a:rPr lang="en-US" sz="2600" dirty="0">
                <a:latin typeface="Times New Roman" pitchFamily="18" charset="0"/>
                <a:cs typeface="Times New Roman" pitchFamily="18" charset="0"/>
                <a:sym typeface="Wingdings" pitchFamily="2" charset="2"/>
              </a:rPr>
              <a:t>is 5.75</a:t>
            </a:r>
            <a:r>
              <a:rPr lang="en-US" sz="2600" dirty="0" smtClean="0">
                <a:latin typeface="Times New Roman" pitchFamily="18" charset="0"/>
                <a:cs typeface="Times New Roman" pitchFamily="18" charset="0"/>
                <a:sym typeface="Wingdings" pitchFamily="2" charset="2"/>
              </a:rPr>
              <a:t>% (we are 2% below average).</a:t>
            </a:r>
            <a:endParaRPr lang="en-US" sz="2600" dirty="0">
              <a:latin typeface="Times New Roman" pitchFamily="18" charset="0"/>
              <a:cs typeface="Times New Roman" pitchFamily="18" charset="0"/>
              <a:sym typeface="Wingdings" pitchFamily="2" charset="2"/>
            </a:endParaRPr>
          </a:p>
          <a:p>
            <a:pPr>
              <a:buFont typeface="Wingdings" panose="05000000000000000000" pitchFamily="2" charset="2"/>
              <a:buChar char="q"/>
            </a:pPr>
            <a:r>
              <a:rPr lang="en-US" sz="2600" b="1" dirty="0">
                <a:latin typeface="Times New Roman" pitchFamily="18" charset="0"/>
                <a:cs typeface="Times New Roman" pitchFamily="18" charset="0"/>
                <a:sym typeface="Wingdings" pitchFamily="2" charset="2"/>
              </a:rPr>
              <a:t>ARMs </a:t>
            </a:r>
            <a:r>
              <a:rPr lang="en-US" sz="2600" dirty="0">
                <a:latin typeface="Times New Roman" pitchFamily="18" charset="0"/>
                <a:cs typeface="Times New Roman" pitchFamily="18" charset="0"/>
                <a:sym typeface="Wingdings" pitchFamily="2" charset="2"/>
              </a:rPr>
              <a:t> if you can make them, hold them, but activity is </a:t>
            </a:r>
            <a:r>
              <a:rPr lang="en-US" sz="2600" dirty="0" smtClean="0">
                <a:latin typeface="Times New Roman" pitchFamily="18" charset="0"/>
                <a:cs typeface="Times New Roman" pitchFamily="18" charset="0"/>
                <a:sym typeface="Wingdings" pitchFamily="2" charset="2"/>
              </a:rPr>
              <a:t>low and 7/1 are questionable.   </a:t>
            </a:r>
            <a:endParaRPr lang="en-US" sz="2600" dirty="0">
              <a:latin typeface="Times New Roman" pitchFamily="18" charset="0"/>
              <a:cs typeface="Times New Roman" pitchFamily="18" charset="0"/>
              <a:sym typeface="Wingdings" pitchFamily="2" charset="2"/>
            </a:endParaRPr>
          </a:p>
          <a:p>
            <a:pPr>
              <a:buFont typeface="Wingdings" panose="05000000000000000000" pitchFamily="2" charset="2"/>
              <a:buChar char="q"/>
            </a:pPr>
            <a:r>
              <a:rPr lang="en-US" sz="2600" b="1" dirty="0">
                <a:latin typeface="Times New Roman" pitchFamily="18" charset="0"/>
                <a:cs typeface="Times New Roman" pitchFamily="18" charset="0"/>
                <a:sym typeface="Wingdings" pitchFamily="2" charset="2"/>
              </a:rPr>
              <a:t>Refinancing</a:t>
            </a:r>
            <a:r>
              <a:rPr lang="en-US" sz="2600" dirty="0">
                <a:latin typeface="Times New Roman" pitchFamily="18" charset="0"/>
                <a:cs typeface="Times New Roman" pitchFamily="18" charset="0"/>
                <a:sym typeface="Wingdings" pitchFamily="2" charset="2"/>
              </a:rPr>
              <a:t>: The refinancing boom </a:t>
            </a:r>
            <a:r>
              <a:rPr lang="en-US" sz="2600" dirty="0" smtClean="0">
                <a:latin typeface="Times New Roman" pitchFamily="18" charset="0"/>
                <a:cs typeface="Times New Roman" pitchFamily="18" charset="0"/>
                <a:sym typeface="Wingdings" pitchFamily="2" charset="2"/>
              </a:rPr>
              <a:t>was over, but with a 10 year below 2% refinancing is back.</a:t>
            </a:r>
            <a:endParaRPr lang="en-US" sz="2600" dirty="0">
              <a:latin typeface="Times New Roman" pitchFamily="18" charset="0"/>
              <a:cs typeface="Times New Roman" pitchFamily="18" charset="0"/>
              <a:sym typeface="Wingdings" pitchFamily="2" charset="2"/>
            </a:endParaRPr>
          </a:p>
          <a:p>
            <a:pPr>
              <a:buFont typeface="Wingdings" panose="05000000000000000000" pitchFamily="2" charset="2"/>
              <a:buChar char="q"/>
            </a:pPr>
            <a:r>
              <a:rPr lang="en-US" sz="2600" b="1" dirty="0">
                <a:latin typeface="Times New Roman" pitchFamily="18" charset="0"/>
                <a:cs typeface="Times New Roman" pitchFamily="18" charset="0"/>
                <a:sym typeface="Wingdings" pitchFamily="2" charset="2"/>
              </a:rPr>
              <a:t>Home Equity Loans</a:t>
            </a:r>
            <a:r>
              <a:rPr lang="en-US" sz="2600" dirty="0">
                <a:latin typeface="Times New Roman" pitchFamily="18" charset="0"/>
                <a:cs typeface="Times New Roman" pitchFamily="18" charset="0"/>
                <a:sym typeface="Wingdings" pitchFamily="2" charset="2"/>
              </a:rPr>
              <a:t> – I would push HELOC in </a:t>
            </a:r>
            <a:r>
              <a:rPr lang="en-US" sz="2600" dirty="0" smtClean="0">
                <a:latin typeface="Times New Roman" pitchFamily="18" charset="0"/>
                <a:cs typeface="Times New Roman" pitchFamily="18" charset="0"/>
                <a:sym typeface="Wingdings" pitchFamily="2" charset="2"/>
              </a:rPr>
              <a:t>2015</a:t>
            </a:r>
            <a:r>
              <a:rPr lang="en-US" sz="2600" dirty="0">
                <a:latin typeface="Times New Roman" pitchFamily="18" charset="0"/>
                <a:cs typeface="Times New Roman" pitchFamily="18" charset="0"/>
                <a:sym typeface="Wingdings" pitchFamily="2" charset="2"/>
              </a:rPr>
              <a:t>, but you will need to </a:t>
            </a:r>
            <a:r>
              <a:rPr lang="en-US" sz="2600" dirty="0" smtClean="0">
                <a:latin typeface="Times New Roman" pitchFamily="18" charset="0"/>
                <a:cs typeface="Times New Roman" pitchFamily="18" charset="0"/>
                <a:sym typeface="Wingdings" pitchFamily="2" charset="2"/>
              </a:rPr>
              <a:t>act quickly and price aggressively – Below Prime –2.99% prime floater makes a lot sense if rates are going to increase. Forget </a:t>
            </a:r>
            <a:r>
              <a:rPr lang="en-US" sz="2600" dirty="0">
                <a:latin typeface="Times New Roman" pitchFamily="18" charset="0"/>
                <a:cs typeface="Times New Roman" pitchFamily="18" charset="0"/>
                <a:sym typeface="Wingdings" pitchFamily="2" charset="2"/>
              </a:rPr>
              <a:t>teaser rates, </a:t>
            </a:r>
            <a:r>
              <a:rPr lang="en-US" sz="2600" dirty="0" smtClean="0">
                <a:latin typeface="Times New Roman" pitchFamily="18" charset="0"/>
                <a:cs typeface="Times New Roman" pitchFamily="18" charset="0"/>
                <a:sym typeface="Wingdings" pitchFamily="2" charset="2"/>
              </a:rPr>
              <a:t>go </a:t>
            </a:r>
            <a:r>
              <a:rPr lang="en-US" sz="2600" dirty="0">
                <a:latin typeface="Times New Roman" pitchFamily="18" charset="0"/>
                <a:cs typeface="Times New Roman" pitchFamily="18" charset="0"/>
                <a:sym typeface="Wingdings" pitchFamily="2" charset="2"/>
              </a:rPr>
              <a:t>for good credit </a:t>
            </a:r>
            <a:r>
              <a:rPr lang="en-US" sz="2600" dirty="0" smtClean="0">
                <a:latin typeface="Times New Roman" pitchFamily="18" charset="0"/>
                <a:cs typeface="Times New Roman" pitchFamily="18" charset="0"/>
                <a:sym typeface="Wingdings" pitchFamily="2" charset="2"/>
              </a:rPr>
              <a:t>quality (FICO &gt; 700) and use low drawdowns.</a:t>
            </a:r>
            <a:endParaRPr lang="en-US" sz="2600" dirty="0">
              <a:latin typeface="Times New Roman" pitchFamily="18" charset="0"/>
              <a:cs typeface="Times New Roman" pitchFamily="18" charset="0"/>
              <a:sym typeface="Wingdings" pitchFamily="2" charset="2"/>
            </a:endParaRPr>
          </a:p>
          <a:p>
            <a:endParaRPr lang="en-US" sz="2800" dirty="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B1A074-0A85-49F4-9541-BC4CB6B5A925}" type="slidenum">
              <a:rPr lang="en-US" smtClean="0"/>
              <a:t>13</a:t>
            </a:fld>
            <a:endParaRPr lang="en-US"/>
          </a:p>
        </p:txBody>
      </p:sp>
    </p:spTree>
    <p:extLst>
      <p:ext uri="{BB962C8B-B14F-4D97-AF65-F5344CB8AC3E}">
        <p14:creationId xmlns:p14="http://schemas.microsoft.com/office/powerpoint/2010/main" val="36285158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Commercial Real Estate Lending</a:t>
            </a:r>
            <a:endParaRPr lang="en-US" sz="3600" dirty="0"/>
          </a:p>
        </p:txBody>
      </p:sp>
      <p:sp>
        <p:nvSpPr>
          <p:cNvPr id="4" name="Slide Number Placeholder 3"/>
          <p:cNvSpPr>
            <a:spLocks noGrp="1"/>
          </p:cNvSpPr>
          <p:nvPr>
            <p:ph type="sldNum" sz="quarter" idx="12"/>
          </p:nvPr>
        </p:nvSpPr>
        <p:spPr/>
        <p:txBody>
          <a:bodyPr/>
          <a:lstStyle/>
          <a:p>
            <a:fld id="{3CB1A074-0A85-49F4-9541-BC4CB6B5A925}" type="slidenum">
              <a:rPr lang="en-US" smtClean="0"/>
              <a:t>14</a:t>
            </a:fld>
            <a:endParaRPr lang="en-US"/>
          </a:p>
        </p:txBody>
      </p:sp>
      <p:sp>
        <p:nvSpPr>
          <p:cNvPr id="5" name="Content Placeholder 2"/>
          <p:cNvSpPr>
            <a:spLocks noGrp="1"/>
          </p:cNvSpPr>
          <p:nvPr>
            <p:ph idx="1"/>
          </p:nvPr>
        </p:nvSpPr>
        <p:spPr>
          <a:xfrm>
            <a:off x="228600" y="1066800"/>
            <a:ext cx="8763000" cy="5257800"/>
          </a:xfrm>
        </p:spPr>
        <p:txBody>
          <a:bodyPr>
            <a:normAutofit fontScale="85000" lnSpcReduction="10000"/>
          </a:bodyPr>
          <a:lstStyle/>
          <a:p>
            <a:pPr marL="0" indent="0">
              <a:buNone/>
            </a:pPr>
            <a:r>
              <a:rPr lang="en-US" sz="2400" b="1" dirty="0" smtClean="0">
                <a:solidFill>
                  <a:srgbClr val="FF0000"/>
                </a:solidFill>
                <a:latin typeface="Times New Roman" panose="02020603050405020304" pitchFamily="18" charset="0"/>
                <a:cs typeface="Times New Roman" panose="02020603050405020304" pitchFamily="18" charset="0"/>
              </a:rPr>
              <a:t>Note</a:t>
            </a:r>
            <a:r>
              <a:rPr lang="en-US" sz="2400" dirty="0" smtClean="0">
                <a:latin typeface="Times New Roman" panose="02020603050405020304" pitchFamily="18" charset="0"/>
                <a:cs typeface="Times New Roman" panose="02020603050405020304" pitchFamily="18" charset="0"/>
              </a:rPr>
              <a:t>: In the lowest rate environment in 70 years a borrower desires long term maturity, but effective bank asset management requires short-term adjustable [5 years]. How do we reconcile this mismatch? </a:t>
            </a:r>
          </a:p>
          <a:p>
            <a:pPr marL="0" indent="0">
              <a:buNone/>
            </a:pPr>
            <a:r>
              <a:rPr lang="en-US" sz="2400" b="1" dirty="0" smtClean="0">
                <a:latin typeface="Times New Roman" panose="02020603050405020304" pitchFamily="18" charset="0"/>
                <a:cs typeface="Times New Roman" panose="02020603050405020304" pitchFamily="18" charset="0"/>
              </a:rPr>
              <a:t>Investments are mathematical; whereas lending involves math and relationships.</a:t>
            </a:r>
            <a:endParaRPr lang="en-US" sz="24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Large competitors are doing 7,10 year loans, but they are swapping fixed for floating. Community banks are not swapping and it is unlikely they will. </a:t>
            </a:r>
          </a:p>
          <a:p>
            <a:pPr>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As an ALM consultant I understand the need to control loan portfolio duration, but as a board member I understand borrower relationships. </a:t>
            </a:r>
          </a:p>
          <a:p>
            <a:pPr marL="0" indent="0">
              <a:buNone/>
            </a:pPr>
            <a:r>
              <a:rPr lang="en-US" sz="2400" b="1" dirty="0" smtClean="0">
                <a:latin typeface="Times New Roman" panose="02020603050405020304" pitchFamily="18" charset="0"/>
                <a:cs typeface="Times New Roman" panose="02020603050405020304" pitchFamily="18" charset="0"/>
              </a:rPr>
              <a:t>How do you reconcile duration and relationships? </a:t>
            </a:r>
            <a:endParaRPr lang="en-US" sz="24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Walk away from 10 year fixed rate loans – if your loan to asset ratio is &gt;75% I would recommend walking.</a:t>
            </a:r>
          </a:p>
          <a:p>
            <a:pPr>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 Compromise on the rate rather than the term – aggressively price 5 year adjustable.</a:t>
            </a:r>
          </a:p>
          <a:p>
            <a:pPr>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If the relationship is large – make the 10 year fixed rate loan.</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solidFill>
                  <a:srgbClr val="00B050"/>
                </a:solidFill>
                <a:latin typeface="Times New Roman" panose="02020603050405020304" pitchFamily="18" charset="0"/>
                <a:cs typeface="Times New Roman" panose="02020603050405020304" pitchFamily="18" charset="0"/>
              </a:rPr>
              <a:t>There is no magic solution, but a major consideration should be the bank’s present exposure to changing market interest rates – </a:t>
            </a:r>
            <a:r>
              <a:rPr lang="en-US" sz="2400" u="sng" dirty="0" smtClean="0">
                <a:solidFill>
                  <a:srgbClr val="00B050"/>
                </a:solidFill>
                <a:latin typeface="Times New Roman" panose="02020603050405020304" pitchFamily="18" charset="0"/>
                <a:cs typeface="Times New Roman" panose="02020603050405020304" pitchFamily="18" charset="0"/>
              </a:rPr>
              <a:t>asset or liability sensitive</a:t>
            </a:r>
            <a:r>
              <a:rPr lang="en-US" sz="2400" dirty="0" smtClean="0">
                <a:solidFill>
                  <a:srgbClr val="00B050"/>
                </a:solidFill>
                <a:latin typeface="Times New Roman" panose="02020603050405020304" pitchFamily="18" charset="0"/>
                <a:cs typeface="Times New Roman" panose="02020603050405020304" pitchFamily="18" charset="0"/>
              </a:rPr>
              <a:t>? </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6903681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Managing Liabilities</a:t>
            </a:r>
            <a:endParaRPr lang="en-US" sz="36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B1A074-0A85-49F4-9541-BC4CB6B5A925}" type="slidenum">
              <a:rPr lang="en-US" smtClean="0"/>
              <a:t>15</a:t>
            </a:fld>
            <a:endParaRPr lang="en-US"/>
          </a:p>
        </p:txBody>
      </p:sp>
      <p:sp>
        <p:nvSpPr>
          <p:cNvPr id="5" name="Content Placeholder 3"/>
          <p:cNvSpPr>
            <a:spLocks noGrp="1"/>
          </p:cNvSpPr>
          <p:nvPr>
            <p:ph idx="1"/>
          </p:nvPr>
        </p:nvSpPr>
        <p:spPr>
          <a:xfrm>
            <a:off x="152400" y="914400"/>
            <a:ext cx="8839200" cy="5364163"/>
          </a:xfrm>
        </p:spPr>
        <p:txBody>
          <a:bodyPr>
            <a:normAutofit/>
          </a:bodyPr>
          <a:lstStyle/>
          <a:p>
            <a:pPr marL="0" indent="0">
              <a:buNone/>
            </a:pPr>
            <a:endParaRPr lang="en-US" sz="2400" dirty="0" smtClean="0">
              <a:latin typeface="Times New Roman" pitchFamily="18" charset="0"/>
              <a:cs typeface="Times New Roman" pitchFamily="18" charset="0"/>
            </a:endParaRPr>
          </a:p>
          <a:p>
            <a:pPr>
              <a:buFont typeface="Wingdings" pitchFamily="2" charset="2"/>
              <a:buChar char="q"/>
            </a:pPr>
            <a:endParaRPr lang="en-US" sz="2400" dirty="0">
              <a:latin typeface="Times New Roman" pitchFamily="18" charset="0"/>
              <a:cs typeface="Times New Roman" pitchFamily="18" charset="0"/>
            </a:endParaRPr>
          </a:p>
          <a:p>
            <a:pPr>
              <a:buFont typeface="Wingdings" pitchFamily="2" charset="2"/>
              <a:buChar char="q"/>
            </a:pPr>
            <a:endParaRPr lang="en-US" sz="2400" dirty="0" smtClean="0">
              <a:latin typeface="Times New Roman" pitchFamily="18" charset="0"/>
              <a:cs typeface="Times New Roman" pitchFamily="18" charset="0"/>
            </a:endParaRPr>
          </a:p>
          <a:p>
            <a:pPr>
              <a:buFont typeface="Wingdings" pitchFamily="2" charset="2"/>
              <a:buChar char="q"/>
            </a:pPr>
            <a:endParaRPr lang="en-US" sz="2400" dirty="0">
              <a:latin typeface="Times New Roman" pitchFamily="18" charset="0"/>
              <a:cs typeface="Times New Roman" pitchFamily="18" charset="0"/>
            </a:endParaRPr>
          </a:p>
          <a:p>
            <a:pPr>
              <a:buFont typeface="Wingdings" pitchFamily="2" charset="2"/>
              <a:buChar char="q"/>
            </a:pPr>
            <a:endParaRPr lang="en-US" sz="2400" dirty="0" smtClean="0">
              <a:latin typeface="Times New Roman" pitchFamily="18" charset="0"/>
              <a:cs typeface="Times New Roman" pitchFamily="18" charset="0"/>
            </a:endParaRPr>
          </a:p>
          <a:p>
            <a:pPr>
              <a:buFont typeface="Wingdings" pitchFamily="2" charset="2"/>
              <a:buChar char="q"/>
            </a:pPr>
            <a:endParaRPr lang="en-US" sz="2400" dirty="0">
              <a:latin typeface="Times New Roman" pitchFamily="18" charset="0"/>
              <a:cs typeface="Times New Roman" pitchFamily="18" charset="0"/>
            </a:endParaRPr>
          </a:p>
          <a:p>
            <a:pPr>
              <a:buFont typeface="Wingdings" pitchFamily="2" charset="2"/>
              <a:buChar char="q"/>
            </a:pPr>
            <a:endParaRPr lang="en-US" sz="2400" dirty="0">
              <a:latin typeface="Times New Roman" pitchFamily="18" charset="0"/>
              <a:cs typeface="Times New Roman" pitchFamily="18" charset="0"/>
            </a:endParaRPr>
          </a:p>
        </p:txBody>
      </p:sp>
      <p:sp>
        <p:nvSpPr>
          <p:cNvPr id="6" name="Content Placeholder 3"/>
          <p:cNvSpPr txBox="1">
            <a:spLocks/>
          </p:cNvSpPr>
          <p:nvPr/>
        </p:nvSpPr>
        <p:spPr>
          <a:xfrm>
            <a:off x="152400" y="990600"/>
            <a:ext cx="8991600" cy="57150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itchFamily="2" charset="2"/>
              <a:buChar char="q"/>
            </a:pPr>
            <a:r>
              <a:rPr lang="en-US" sz="2400" dirty="0" smtClean="0">
                <a:latin typeface="Times New Roman" pitchFamily="18" charset="0"/>
                <a:cs typeface="Times New Roman" pitchFamily="18" charset="0"/>
              </a:rPr>
              <a:t>The average cost of funds in every community bank peer group is the lowest on record – Peer Groups &lt; $1B are dropping below 56 basis points. Rate on interest bearing deposits dropping below 60 bps.</a:t>
            </a:r>
          </a:p>
          <a:p>
            <a:pPr>
              <a:buFont typeface="Wingdings" pitchFamily="2" charset="2"/>
              <a:buChar char="q"/>
            </a:pPr>
            <a:r>
              <a:rPr lang="en-US" sz="2400" dirty="0" smtClean="0">
                <a:latin typeface="Times New Roman" pitchFamily="18" charset="0"/>
                <a:cs typeface="Times New Roman" pitchFamily="18" charset="0"/>
              </a:rPr>
              <a:t>Cost of funds in every community bank peer group decreased again based on 2014 UBPR </a:t>
            </a:r>
            <a:r>
              <a:rPr lang="en-US" sz="2400" dirty="0" smtClean="0">
                <a:latin typeface="Times New Roman" pitchFamily="18" charset="0"/>
                <a:cs typeface="Times New Roman" pitchFamily="18" charset="0"/>
                <a:sym typeface="Wingdings" panose="05000000000000000000" pitchFamily="2" charset="2"/>
              </a:rPr>
              <a:t> </a:t>
            </a:r>
            <a:r>
              <a:rPr lang="en-US" sz="2400" b="1" dirty="0" smtClean="0">
                <a:latin typeface="Times New Roman" pitchFamily="18" charset="0"/>
                <a:cs typeface="Times New Roman" pitchFamily="18" charset="0"/>
                <a:sym typeface="Wingdings" panose="05000000000000000000" pitchFamily="2" charset="2"/>
              </a:rPr>
              <a:t>down 7 bps in 2014</a:t>
            </a:r>
            <a:r>
              <a:rPr lang="en-US" sz="2400" dirty="0" smtClean="0">
                <a:latin typeface="Times New Roman" pitchFamily="18" charset="0"/>
                <a:cs typeface="Times New Roman" pitchFamily="18" charset="0"/>
                <a:sym typeface="Wingdings" panose="05000000000000000000" pitchFamily="2" charset="2"/>
              </a:rPr>
              <a:t>, but the marginal decline gets small every quarter.</a:t>
            </a:r>
            <a:endParaRPr lang="en-US" sz="2400" dirty="0" smtClean="0">
              <a:latin typeface="Times New Roman" pitchFamily="18" charset="0"/>
              <a:cs typeface="Times New Roman" pitchFamily="18" charset="0"/>
            </a:endParaRPr>
          </a:p>
          <a:p>
            <a:pPr>
              <a:buFont typeface="Wingdings" pitchFamily="2" charset="2"/>
              <a:buChar char="q"/>
            </a:pPr>
            <a:r>
              <a:rPr lang="en-US" sz="2400" dirty="0" smtClean="0">
                <a:latin typeface="Times New Roman" pitchFamily="18" charset="0"/>
                <a:cs typeface="Times New Roman" pitchFamily="18" charset="0"/>
              </a:rPr>
              <a:t>Wholesale opportunities provide excellent marginal options for banks that are making loans and/or have declining liquidity.</a:t>
            </a:r>
          </a:p>
          <a:p>
            <a:pPr>
              <a:buFont typeface="Wingdings" pitchFamily="2" charset="2"/>
              <a:buChar char="q"/>
            </a:pPr>
            <a:r>
              <a:rPr lang="en-US" sz="2400" dirty="0" smtClean="0">
                <a:latin typeface="Times New Roman" pitchFamily="18" charset="0"/>
                <a:cs typeface="Times New Roman" pitchFamily="18" charset="0"/>
              </a:rPr>
              <a:t>Wholesale opportunities are an option for banks with excess liquidity if they are willing to allow deposits to flow out.</a:t>
            </a:r>
          </a:p>
          <a:p>
            <a:pPr>
              <a:buFont typeface="Wingdings" pitchFamily="2" charset="2"/>
              <a:buChar char="q"/>
            </a:pPr>
            <a:r>
              <a:rPr lang="en-US" sz="2400" dirty="0" smtClean="0">
                <a:latin typeface="Times New Roman" pitchFamily="18" charset="0"/>
                <a:cs typeface="Times New Roman" pitchFamily="18" charset="0"/>
              </a:rPr>
              <a:t>Wholesale options also allow a bank to </a:t>
            </a:r>
            <a:r>
              <a:rPr lang="en-US" sz="2400" b="1" dirty="0" smtClean="0">
                <a:latin typeface="Times New Roman" pitchFamily="18" charset="0"/>
                <a:cs typeface="Times New Roman" pitchFamily="18" charset="0"/>
              </a:rPr>
              <a:t>lock in longer term rate </a:t>
            </a:r>
            <a:r>
              <a:rPr lang="en-US" sz="2400" dirty="0" smtClean="0">
                <a:latin typeface="Times New Roman" pitchFamily="18" charset="0"/>
                <a:cs typeface="Times New Roman" pitchFamily="18" charset="0"/>
              </a:rPr>
              <a:t>– this is going to be a problem with retail CDs </a:t>
            </a:r>
            <a:r>
              <a:rPr lang="en-US" sz="2400" b="1" dirty="0" smtClean="0">
                <a:solidFill>
                  <a:srgbClr val="FF0000"/>
                </a:solidFill>
                <a:latin typeface="Times New Roman" pitchFamily="18" charset="0"/>
                <a:cs typeface="Times New Roman" pitchFamily="18" charset="0"/>
              </a:rPr>
              <a:t>– penalties can slow down early termination, but penalties come with reputation risk.</a:t>
            </a:r>
          </a:p>
          <a:p>
            <a:pPr>
              <a:buFont typeface="Wingdings" pitchFamily="2" charset="2"/>
              <a:buChar char="q"/>
            </a:pPr>
            <a:r>
              <a:rPr lang="en-US" sz="2400" dirty="0" smtClean="0">
                <a:latin typeface="Times New Roman" pitchFamily="18" charset="0"/>
                <a:cs typeface="Times New Roman" pitchFamily="18" charset="0"/>
              </a:rPr>
              <a:t>Every ALCO has been focused on asset management, but in 2015 your ALCO needs to give some thought to liability management. </a:t>
            </a:r>
          </a:p>
          <a:p>
            <a:pPr>
              <a:buFont typeface="Wingdings" pitchFamily="2" charset="2"/>
              <a:buChar char="q"/>
            </a:pPr>
            <a:r>
              <a:rPr lang="en-US" sz="2400" dirty="0" smtClean="0">
                <a:latin typeface="Times New Roman" pitchFamily="18" charset="0"/>
                <a:cs typeface="Times New Roman" pitchFamily="18" charset="0"/>
              </a:rPr>
              <a:t> I believe we will see deposit pricing pressure in 2015 either driven by funding loan growth or as liability sensitive institutions try to increase liability duration.</a:t>
            </a:r>
          </a:p>
          <a:p>
            <a:pPr>
              <a:buFont typeface="Wingdings" pitchFamily="2" charset="2"/>
              <a:buChar char="q"/>
            </a:pPr>
            <a:r>
              <a:rPr lang="en-US" sz="2400" b="1" u="sng" dirty="0" smtClean="0">
                <a:solidFill>
                  <a:srgbClr val="00B050"/>
                </a:solidFill>
                <a:latin typeface="Times New Roman" pitchFamily="18" charset="0"/>
                <a:cs typeface="Times New Roman" pitchFamily="18" charset="0"/>
              </a:rPr>
              <a:t>ALCOs need to be ready to react.</a:t>
            </a:r>
            <a:r>
              <a:rPr lang="en-US" sz="2400" b="1" dirty="0" smtClean="0">
                <a:latin typeface="Times New Roman" pitchFamily="18" charset="0"/>
                <a:cs typeface="Times New Roman" pitchFamily="18" charset="0"/>
              </a:rPr>
              <a:t>  </a:t>
            </a:r>
          </a:p>
          <a:p>
            <a:pPr>
              <a:buFont typeface="Wingdings" pitchFamily="2" charset="2"/>
              <a:buChar char="q"/>
            </a:pPr>
            <a:endParaRPr lang="en-US" sz="2400" dirty="0" smtClean="0">
              <a:latin typeface="Times New Roman" pitchFamily="18" charset="0"/>
              <a:cs typeface="Times New Roman" pitchFamily="18" charset="0"/>
            </a:endParaRPr>
          </a:p>
          <a:p>
            <a:pPr>
              <a:buFont typeface="Wingdings" pitchFamily="2" charset="2"/>
              <a:buChar char="q"/>
            </a:pPr>
            <a:endParaRPr lang="en-US" sz="2400" dirty="0" smtClean="0">
              <a:latin typeface="Times New Roman" pitchFamily="18" charset="0"/>
              <a:cs typeface="Times New Roman" pitchFamily="18" charset="0"/>
            </a:endParaRPr>
          </a:p>
          <a:p>
            <a:pPr>
              <a:buFont typeface="Wingdings" pitchFamily="2" charset="2"/>
              <a:buChar char="q"/>
            </a:pPr>
            <a:endParaRPr lang="en-US" sz="2400" dirty="0" smtClean="0">
              <a:latin typeface="Times New Roman" pitchFamily="18" charset="0"/>
              <a:cs typeface="Times New Roman" pitchFamily="18" charset="0"/>
            </a:endParaRPr>
          </a:p>
          <a:p>
            <a:pPr>
              <a:buFont typeface="Wingdings" pitchFamily="2" charset="2"/>
              <a:buChar char="q"/>
            </a:pPr>
            <a:endParaRPr lang="en-US" sz="2400" dirty="0" smtClean="0">
              <a:latin typeface="Times New Roman" pitchFamily="18" charset="0"/>
              <a:cs typeface="Times New Roman" pitchFamily="18" charset="0"/>
            </a:endParaRPr>
          </a:p>
          <a:p>
            <a:pPr>
              <a:buFont typeface="Wingdings" pitchFamily="2" charset="2"/>
              <a:buChar char="q"/>
            </a:pPr>
            <a:endParaRPr lang="en-US" sz="2400" dirty="0" smtClean="0">
              <a:latin typeface="Times New Roman" pitchFamily="18" charset="0"/>
              <a:cs typeface="Times New Roman" pitchFamily="18" charset="0"/>
            </a:endParaRPr>
          </a:p>
          <a:p>
            <a:pPr>
              <a:buFont typeface="Wingdings" pitchFamily="2" charset="2"/>
              <a:buChar char="q"/>
            </a:pPr>
            <a:endParaRPr lang="en-US" sz="2400" dirty="0" smtClean="0">
              <a:latin typeface="Times New Roman" pitchFamily="18" charset="0"/>
              <a:cs typeface="Times New Roman" pitchFamily="18" charset="0"/>
            </a:endParaRPr>
          </a:p>
          <a:p>
            <a:pPr>
              <a:buFont typeface="Wingdings" pitchFamily="2" charset="2"/>
              <a:buChar char="q"/>
            </a:pPr>
            <a:endParaRPr lang="en-US" sz="2400" dirty="0" smtClean="0">
              <a:latin typeface="Times New Roman" pitchFamily="18" charset="0"/>
              <a:cs typeface="Times New Roman" pitchFamily="18" charset="0"/>
            </a:endParaRPr>
          </a:p>
          <a:p>
            <a:pPr>
              <a:buFont typeface="Wingdings" pitchFamily="2" charset="2"/>
              <a:buChar char="q"/>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0335124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Current FHLB Pricing – 4/22/2015</a:t>
            </a:r>
            <a:endParaRPr lang="en-US"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B1A074-0A85-49F4-9541-BC4CB6B5A925}" type="slidenum">
              <a:rPr lang="en-US" smtClean="0"/>
              <a:t>16</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07173377"/>
              </p:ext>
            </p:extLst>
          </p:nvPr>
        </p:nvGraphicFramePr>
        <p:xfrm>
          <a:off x="457200" y="1233490"/>
          <a:ext cx="2501900" cy="5122860"/>
        </p:xfrm>
        <a:graphic>
          <a:graphicData uri="http://schemas.openxmlformats.org/drawingml/2006/table">
            <a:tbl>
              <a:tblPr firstRow="1" bandRow="1">
                <a:tableStyleId>{5C22544A-7EE6-4342-B048-85BDC9FD1C3A}</a:tableStyleId>
              </a:tblPr>
              <a:tblGrid>
                <a:gridCol w="1359087"/>
                <a:gridCol w="1142813"/>
              </a:tblGrid>
              <a:tr h="426905">
                <a:tc>
                  <a:txBody>
                    <a:bodyPr/>
                    <a:lstStyle/>
                    <a:p>
                      <a:pPr algn="ctr"/>
                      <a:r>
                        <a:rPr lang="en-US" sz="2000" dirty="0" smtClean="0">
                          <a:latin typeface="Times New Roman" panose="02020603050405020304" pitchFamily="18" charset="0"/>
                          <a:cs typeface="Times New Roman" panose="02020603050405020304" pitchFamily="18" charset="0"/>
                        </a:rPr>
                        <a:t>Product</a:t>
                      </a:r>
                      <a:endParaRPr lang="en-US" sz="2000" dirty="0">
                        <a:latin typeface="Times New Roman" panose="02020603050405020304" pitchFamily="18" charset="0"/>
                        <a:cs typeface="Times New Roman" panose="02020603050405020304" pitchFamily="18" charset="0"/>
                      </a:endParaRPr>
                    </a:p>
                  </a:txBody>
                  <a:tcPr marL="91425" marR="91425" marT="45714" marB="45714"/>
                </a:tc>
                <a:tc>
                  <a:txBody>
                    <a:bodyPr/>
                    <a:lstStyle/>
                    <a:p>
                      <a:pPr algn="ctr"/>
                      <a:r>
                        <a:rPr lang="en-US" sz="2000" dirty="0" smtClean="0">
                          <a:latin typeface="Times New Roman" panose="02020603050405020304" pitchFamily="18" charset="0"/>
                          <a:cs typeface="Times New Roman" panose="02020603050405020304" pitchFamily="18" charset="0"/>
                        </a:rPr>
                        <a:t>Rate</a:t>
                      </a:r>
                      <a:endParaRPr lang="en-US" sz="2000" dirty="0">
                        <a:latin typeface="Times New Roman" panose="02020603050405020304" pitchFamily="18" charset="0"/>
                        <a:cs typeface="Times New Roman" panose="02020603050405020304" pitchFamily="18" charset="0"/>
                      </a:endParaRPr>
                    </a:p>
                  </a:txBody>
                  <a:tcPr marL="91425" marR="91425" marT="45714" marB="45714"/>
                </a:tc>
              </a:tr>
              <a:tr h="426905">
                <a:tc>
                  <a:txBody>
                    <a:bodyPr/>
                    <a:lstStyle/>
                    <a:p>
                      <a:r>
                        <a:rPr lang="en-US" sz="2000" dirty="0" smtClean="0">
                          <a:latin typeface="Times New Roman" panose="02020603050405020304" pitchFamily="18" charset="0"/>
                          <a:cs typeface="Times New Roman" panose="02020603050405020304" pitchFamily="18" charset="0"/>
                        </a:rPr>
                        <a:t>Overnight</a:t>
                      </a:r>
                      <a:endParaRPr lang="en-US" sz="2000" dirty="0">
                        <a:latin typeface="Times New Roman" panose="02020603050405020304" pitchFamily="18" charset="0"/>
                        <a:cs typeface="Times New Roman" panose="02020603050405020304" pitchFamily="18" charset="0"/>
                      </a:endParaRPr>
                    </a:p>
                  </a:txBody>
                  <a:tcPr marL="91425" marR="91425" marT="45714" marB="45714"/>
                </a:tc>
                <a:tc>
                  <a:txBody>
                    <a:bodyPr/>
                    <a:lstStyle/>
                    <a:p>
                      <a:pPr algn="ctr"/>
                      <a:r>
                        <a:rPr lang="en-US" sz="2000" dirty="0" smtClean="0">
                          <a:latin typeface="Times New Roman" panose="02020603050405020304" pitchFamily="18" charset="0"/>
                          <a:cs typeface="Times New Roman" panose="02020603050405020304" pitchFamily="18" charset="0"/>
                        </a:rPr>
                        <a:t>0.33%</a:t>
                      </a:r>
                      <a:endParaRPr lang="en-US" sz="2000" dirty="0">
                        <a:latin typeface="Times New Roman" panose="02020603050405020304" pitchFamily="18" charset="0"/>
                        <a:cs typeface="Times New Roman" panose="02020603050405020304" pitchFamily="18" charset="0"/>
                      </a:endParaRPr>
                    </a:p>
                  </a:txBody>
                  <a:tcPr marL="91425" marR="91425" marT="45714" marB="45714"/>
                </a:tc>
              </a:tr>
              <a:tr h="426905">
                <a:tc>
                  <a:txBody>
                    <a:bodyPr/>
                    <a:lstStyle/>
                    <a:p>
                      <a:r>
                        <a:rPr lang="en-US" sz="2000" dirty="0" smtClean="0">
                          <a:latin typeface="Times New Roman" panose="02020603050405020304" pitchFamily="18" charset="0"/>
                          <a:cs typeface="Times New Roman" panose="02020603050405020304" pitchFamily="18" charset="0"/>
                        </a:rPr>
                        <a:t>1 Month</a:t>
                      </a:r>
                      <a:endParaRPr lang="en-US" sz="2000" dirty="0">
                        <a:latin typeface="Times New Roman" panose="02020603050405020304" pitchFamily="18" charset="0"/>
                        <a:cs typeface="Times New Roman" panose="02020603050405020304" pitchFamily="18" charset="0"/>
                      </a:endParaRPr>
                    </a:p>
                  </a:txBody>
                  <a:tcPr marL="91425" marR="91425" marT="45714" marB="45714"/>
                </a:tc>
                <a:tc>
                  <a:txBody>
                    <a:bodyPr/>
                    <a:lstStyle/>
                    <a:p>
                      <a:pPr algn="ctr"/>
                      <a:r>
                        <a:rPr lang="en-US" sz="2000" dirty="0" smtClean="0">
                          <a:latin typeface="Times New Roman" panose="02020603050405020304" pitchFamily="18" charset="0"/>
                          <a:cs typeface="Times New Roman" panose="02020603050405020304" pitchFamily="18" charset="0"/>
                        </a:rPr>
                        <a:t>0.31%</a:t>
                      </a:r>
                      <a:endParaRPr lang="en-US" sz="2000" dirty="0">
                        <a:latin typeface="Times New Roman" panose="02020603050405020304" pitchFamily="18" charset="0"/>
                        <a:cs typeface="Times New Roman" panose="02020603050405020304" pitchFamily="18" charset="0"/>
                      </a:endParaRPr>
                    </a:p>
                  </a:txBody>
                  <a:tcPr marL="91425" marR="91425" marT="45714" marB="45714"/>
                </a:tc>
              </a:tr>
              <a:tr h="426905">
                <a:tc>
                  <a:txBody>
                    <a:bodyPr/>
                    <a:lstStyle/>
                    <a:p>
                      <a:r>
                        <a:rPr lang="en-US" sz="2000" dirty="0" smtClean="0">
                          <a:latin typeface="Times New Roman" panose="02020603050405020304" pitchFamily="18" charset="0"/>
                          <a:cs typeface="Times New Roman" panose="02020603050405020304" pitchFamily="18" charset="0"/>
                        </a:rPr>
                        <a:t>3 Months</a:t>
                      </a:r>
                      <a:endParaRPr lang="en-US" sz="2000" dirty="0">
                        <a:latin typeface="Times New Roman" panose="02020603050405020304" pitchFamily="18" charset="0"/>
                        <a:cs typeface="Times New Roman" panose="02020603050405020304" pitchFamily="18" charset="0"/>
                      </a:endParaRPr>
                    </a:p>
                  </a:txBody>
                  <a:tcPr marL="91425" marR="91425" marT="45714" marB="45714"/>
                </a:tc>
                <a:tc>
                  <a:txBody>
                    <a:bodyPr/>
                    <a:lstStyle/>
                    <a:p>
                      <a:pPr algn="ctr"/>
                      <a:r>
                        <a:rPr lang="en-US" sz="2000" dirty="0" smtClean="0">
                          <a:latin typeface="Times New Roman" panose="02020603050405020304" pitchFamily="18" charset="0"/>
                          <a:cs typeface="Times New Roman" panose="02020603050405020304" pitchFamily="18" charset="0"/>
                        </a:rPr>
                        <a:t>0.34%</a:t>
                      </a:r>
                      <a:endParaRPr lang="en-US" sz="2000" dirty="0">
                        <a:latin typeface="Times New Roman" panose="02020603050405020304" pitchFamily="18" charset="0"/>
                        <a:cs typeface="Times New Roman" panose="02020603050405020304" pitchFamily="18" charset="0"/>
                      </a:endParaRPr>
                    </a:p>
                  </a:txBody>
                  <a:tcPr marL="91425" marR="91425" marT="45714" marB="45714"/>
                </a:tc>
              </a:tr>
              <a:tr h="426905">
                <a:tc>
                  <a:txBody>
                    <a:bodyPr/>
                    <a:lstStyle/>
                    <a:p>
                      <a:r>
                        <a:rPr lang="en-US" sz="2000" dirty="0" smtClean="0">
                          <a:latin typeface="Times New Roman" panose="02020603050405020304" pitchFamily="18" charset="0"/>
                          <a:cs typeface="Times New Roman" panose="02020603050405020304" pitchFamily="18" charset="0"/>
                        </a:rPr>
                        <a:t>1 year</a:t>
                      </a:r>
                      <a:endParaRPr lang="en-US" sz="2000" dirty="0">
                        <a:latin typeface="Times New Roman" panose="02020603050405020304" pitchFamily="18" charset="0"/>
                        <a:cs typeface="Times New Roman" panose="02020603050405020304" pitchFamily="18" charset="0"/>
                      </a:endParaRPr>
                    </a:p>
                  </a:txBody>
                  <a:tcPr marL="91425" marR="91425" marT="45714" marB="45714"/>
                </a:tc>
                <a:tc>
                  <a:txBody>
                    <a:bodyPr/>
                    <a:lstStyle/>
                    <a:p>
                      <a:pPr algn="ctr"/>
                      <a:r>
                        <a:rPr lang="en-US" sz="2000" dirty="0" smtClean="0">
                          <a:latin typeface="Times New Roman" panose="02020603050405020304" pitchFamily="18" charset="0"/>
                          <a:cs typeface="Times New Roman" panose="02020603050405020304" pitchFamily="18" charset="0"/>
                        </a:rPr>
                        <a:t>0.56%</a:t>
                      </a:r>
                      <a:endParaRPr lang="en-US" sz="2000" dirty="0">
                        <a:latin typeface="Times New Roman" panose="02020603050405020304" pitchFamily="18" charset="0"/>
                        <a:cs typeface="Times New Roman" panose="02020603050405020304" pitchFamily="18" charset="0"/>
                      </a:endParaRPr>
                    </a:p>
                  </a:txBody>
                  <a:tcPr marL="91425" marR="91425" marT="45714" marB="45714"/>
                </a:tc>
              </a:tr>
              <a:tr h="426905">
                <a:tc>
                  <a:txBody>
                    <a:bodyPr/>
                    <a:lstStyle/>
                    <a:p>
                      <a:r>
                        <a:rPr lang="en-US" sz="2000" dirty="0" smtClean="0">
                          <a:latin typeface="Times New Roman" panose="02020603050405020304" pitchFamily="18" charset="0"/>
                          <a:cs typeface="Times New Roman" panose="02020603050405020304" pitchFamily="18" charset="0"/>
                        </a:rPr>
                        <a:t>2 year</a:t>
                      </a:r>
                      <a:endParaRPr lang="en-US" sz="2000" dirty="0">
                        <a:latin typeface="Times New Roman" panose="02020603050405020304" pitchFamily="18" charset="0"/>
                        <a:cs typeface="Times New Roman" panose="02020603050405020304" pitchFamily="18" charset="0"/>
                      </a:endParaRPr>
                    </a:p>
                  </a:txBody>
                  <a:tcPr marL="91425" marR="91425" marT="45714" marB="45714"/>
                </a:tc>
                <a:tc>
                  <a:txBody>
                    <a:bodyPr/>
                    <a:lstStyle/>
                    <a:p>
                      <a:pPr algn="ctr"/>
                      <a:r>
                        <a:rPr lang="en-US" sz="2000" dirty="0" smtClean="0">
                          <a:latin typeface="Times New Roman" panose="02020603050405020304" pitchFamily="18" charset="0"/>
                          <a:cs typeface="Times New Roman" panose="02020603050405020304" pitchFamily="18" charset="0"/>
                        </a:rPr>
                        <a:t>0.91%</a:t>
                      </a:r>
                      <a:endParaRPr lang="en-US" sz="2000" dirty="0">
                        <a:latin typeface="Times New Roman" panose="02020603050405020304" pitchFamily="18" charset="0"/>
                        <a:cs typeface="Times New Roman" panose="02020603050405020304" pitchFamily="18" charset="0"/>
                      </a:endParaRPr>
                    </a:p>
                  </a:txBody>
                  <a:tcPr marL="91425" marR="91425" marT="45714" marB="45714"/>
                </a:tc>
              </a:tr>
              <a:tr h="426905">
                <a:tc>
                  <a:txBody>
                    <a:bodyPr/>
                    <a:lstStyle/>
                    <a:p>
                      <a:r>
                        <a:rPr lang="en-US" sz="2000" dirty="0" smtClean="0">
                          <a:latin typeface="Times New Roman" panose="02020603050405020304" pitchFamily="18" charset="0"/>
                          <a:cs typeface="Times New Roman" panose="02020603050405020304" pitchFamily="18" charset="0"/>
                        </a:rPr>
                        <a:t>3 Year</a:t>
                      </a:r>
                      <a:endParaRPr lang="en-US" sz="2000" dirty="0">
                        <a:latin typeface="Times New Roman" panose="02020603050405020304" pitchFamily="18" charset="0"/>
                        <a:cs typeface="Times New Roman" panose="02020603050405020304" pitchFamily="18" charset="0"/>
                      </a:endParaRPr>
                    </a:p>
                  </a:txBody>
                  <a:tcPr marL="91425" marR="91425" marT="45714" marB="45714"/>
                </a:tc>
                <a:tc>
                  <a:txBody>
                    <a:bodyPr/>
                    <a:lstStyle/>
                    <a:p>
                      <a:pPr algn="ctr"/>
                      <a:r>
                        <a:rPr lang="en-US" sz="2000" dirty="0" smtClean="0">
                          <a:latin typeface="Times New Roman" panose="02020603050405020304" pitchFamily="18" charset="0"/>
                          <a:cs typeface="Times New Roman" panose="02020603050405020304" pitchFamily="18" charset="0"/>
                        </a:rPr>
                        <a:t>1.24%</a:t>
                      </a:r>
                      <a:endParaRPr lang="en-US" sz="2000" dirty="0">
                        <a:latin typeface="Times New Roman" panose="02020603050405020304" pitchFamily="18" charset="0"/>
                        <a:cs typeface="Times New Roman" panose="02020603050405020304" pitchFamily="18" charset="0"/>
                      </a:endParaRPr>
                    </a:p>
                  </a:txBody>
                  <a:tcPr marL="91425" marR="91425" marT="45714" marB="45714"/>
                </a:tc>
              </a:tr>
              <a:tr h="426905">
                <a:tc>
                  <a:txBody>
                    <a:bodyPr/>
                    <a:lstStyle/>
                    <a:p>
                      <a:r>
                        <a:rPr lang="en-US" sz="2000" dirty="0" smtClean="0">
                          <a:latin typeface="Times New Roman" panose="02020603050405020304" pitchFamily="18" charset="0"/>
                          <a:cs typeface="Times New Roman" panose="02020603050405020304" pitchFamily="18" charset="0"/>
                        </a:rPr>
                        <a:t>5 Year</a:t>
                      </a:r>
                      <a:endParaRPr lang="en-US" sz="2000" dirty="0">
                        <a:latin typeface="Times New Roman" panose="02020603050405020304" pitchFamily="18" charset="0"/>
                        <a:cs typeface="Times New Roman" panose="02020603050405020304" pitchFamily="18" charset="0"/>
                      </a:endParaRPr>
                    </a:p>
                  </a:txBody>
                  <a:tcPr marL="91425" marR="91425" marT="45714" marB="45714"/>
                </a:tc>
                <a:tc>
                  <a:txBody>
                    <a:bodyPr/>
                    <a:lstStyle/>
                    <a:p>
                      <a:pPr algn="ctr"/>
                      <a:r>
                        <a:rPr lang="en-US" sz="2000" dirty="0" smtClean="0">
                          <a:latin typeface="Times New Roman" panose="02020603050405020304" pitchFamily="18" charset="0"/>
                          <a:cs typeface="Times New Roman" panose="02020603050405020304" pitchFamily="18" charset="0"/>
                        </a:rPr>
                        <a:t>1.74%</a:t>
                      </a:r>
                      <a:endParaRPr lang="en-US" sz="2000" dirty="0">
                        <a:latin typeface="Times New Roman" panose="02020603050405020304" pitchFamily="18" charset="0"/>
                        <a:cs typeface="Times New Roman" panose="02020603050405020304" pitchFamily="18" charset="0"/>
                      </a:endParaRPr>
                    </a:p>
                  </a:txBody>
                  <a:tcPr marL="91425" marR="91425" marT="45714" marB="45714"/>
                </a:tc>
              </a:tr>
              <a:tr h="426905">
                <a:tc>
                  <a:txBody>
                    <a:bodyPr/>
                    <a:lstStyle/>
                    <a:p>
                      <a:r>
                        <a:rPr lang="en-US" sz="2000" dirty="0" smtClean="0">
                          <a:latin typeface="Times New Roman" panose="02020603050405020304" pitchFamily="18" charset="0"/>
                          <a:cs typeface="Times New Roman" panose="02020603050405020304" pitchFamily="18" charset="0"/>
                        </a:rPr>
                        <a:t>10 Year</a:t>
                      </a:r>
                      <a:endParaRPr lang="en-US" sz="2000" dirty="0">
                        <a:latin typeface="Times New Roman" panose="02020603050405020304" pitchFamily="18" charset="0"/>
                        <a:cs typeface="Times New Roman" panose="02020603050405020304" pitchFamily="18" charset="0"/>
                      </a:endParaRPr>
                    </a:p>
                  </a:txBody>
                  <a:tcPr marL="91425" marR="91425" marT="45714" marB="45714"/>
                </a:tc>
                <a:tc>
                  <a:txBody>
                    <a:bodyPr/>
                    <a:lstStyle/>
                    <a:p>
                      <a:pPr algn="ctr"/>
                      <a:r>
                        <a:rPr lang="en-US" sz="2000" dirty="0" smtClean="0">
                          <a:latin typeface="Times New Roman" panose="02020603050405020304" pitchFamily="18" charset="0"/>
                          <a:cs typeface="Times New Roman" panose="02020603050405020304" pitchFamily="18" charset="0"/>
                        </a:rPr>
                        <a:t>2.62%</a:t>
                      </a:r>
                      <a:endParaRPr lang="en-US" sz="2000" dirty="0">
                        <a:latin typeface="Times New Roman" panose="02020603050405020304" pitchFamily="18" charset="0"/>
                        <a:cs typeface="Times New Roman" panose="02020603050405020304" pitchFamily="18" charset="0"/>
                      </a:endParaRPr>
                    </a:p>
                  </a:txBody>
                  <a:tcPr marL="91425" marR="91425" marT="45714" marB="45714"/>
                </a:tc>
              </a:tr>
              <a:tr h="426905">
                <a:tc>
                  <a:txBody>
                    <a:bodyPr/>
                    <a:lstStyle/>
                    <a:p>
                      <a:r>
                        <a:rPr lang="en-US" sz="2000" dirty="0" smtClean="0">
                          <a:latin typeface="Times New Roman" panose="02020603050405020304" pitchFamily="18" charset="0"/>
                          <a:cs typeface="Times New Roman" panose="02020603050405020304" pitchFamily="18" charset="0"/>
                        </a:rPr>
                        <a:t>Amortizing </a:t>
                      </a:r>
                      <a:endParaRPr lang="en-US" sz="2000" dirty="0">
                        <a:latin typeface="Times New Roman" panose="02020603050405020304" pitchFamily="18" charset="0"/>
                        <a:cs typeface="Times New Roman" panose="02020603050405020304" pitchFamily="18" charset="0"/>
                      </a:endParaRPr>
                    </a:p>
                  </a:txBody>
                  <a:tcPr marL="91425" marR="91425" marT="45714" marB="45714"/>
                </a:tc>
                <a:tc>
                  <a:txBody>
                    <a:bodyPr/>
                    <a:lstStyle/>
                    <a:p>
                      <a:pPr algn="ctr"/>
                      <a:endParaRPr lang="en-US" sz="2000" dirty="0">
                        <a:latin typeface="Times New Roman" panose="02020603050405020304" pitchFamily="18" charset="0"/>
                        <a:cs typeface="Times New Roman" panose="02020603050405020304" pitchFamily="18" charset="0"/>
                      </a:endParaRPr>
                    </a:p>
                  </a:txBody>
                  <a:tcPr marL="91425" marR="91425" marT="45714" marB="45714"/>
                </a:tc>
              </a:tr>
              <a:tr h="426905">
                <a:tc>
                  <a:txBody>
                    <a:bodyPr/>
                    <a:lstStyle/>
                    <a:p>
                      <a:r>
                        <a:rPr lang="en-US" sz="2000" dirty="0" smtClean="0">
                          <a:latin typeface="Times New Roman" panose="02020603050405020304" pitchFamily="18" charset="0"/>
                          <a:cs typeface="Times New Roman" panose="02020603050405020304" pitchFamily="18" charset="0"/>
                        </a:rPr>
                        <a:t>5 Year</a:t>
                      </a:r>
                      <a:endParaRPr lang="en-US" sz="2000" dirty="0">
                        <a:latin typeface="Times New Roman" panose="02020603050405020304" pitchFamily="18" charset="0"/>
                        <a:cs typeface="Times New Roman" panose="02020603050405020304" pitchFamily="18" charset="0"/>
                      </a:endParaRPr>
                    </a:p>
                  </a:txBody>
                  <a:tcPr marL="91425" marR="91425" marT="45714" marB="45714"/>
                </a:tc>
                <a:tc>
                  <a:txBody>
                    <a:bodyPr/>
                    <a:lstStyle/>
                    <a:p>
                      <a:pPr algn="ctr"/>
                      <a:r>
                        <a:rPr lang="en-US" sz="2000" dirty="0" smtClean="0">
                          <a:latin typeface="Times New Roman" panose="02020603050405020304" pitchFamily="18" charset="0"/>
                          <a:cs typeface="Times New Roman" panose="02020603050405020304" pitchFamily="18" charset="0"/>
                        </a:rPr>
                        <a:t>1.43%</a:t>
                      </a:r>
                      <a:endParaRPr lang="en-US" sz="2000" dirty="0">
                        <a:latin typeface="Times New Roman" panose="02020603050405020304" pitchFamily="18" charset="0"/>
                        <a:cs typeface="Times New Roman" panose="02020603050405020304" pitchFamily="18" charset="0"/>
                      </a:endParaRPr>
                    </a:p>
                  </a:txBody>
                  <a:tcPr marL="91425" marR="91425" marT="45714" marB="45714"/>
                </a:tc>
              </a:tr>
              <a:tr h="426905">
                <a:tc>
                  <a:txBody>
                    <a:bodyPr/>
                    <a:lstStyle/>
                    <a:p>
                      <a:r>
                        <a:rPr lang="en-US" sz="2000" dirty="0" smtClean="0">
                          <a:latin typeface="Times New Roman" panose="02020603050405020304" pitchFamily="18" charset="0"/>
                          <a:cs typeface="Times New Roman" panose="02020603050405020304" pitchFamily="18" charset="0"/>
                        </a:rPr>
                        <a:t>10 Year</a:t>
                      </a:r>
                      <a:endParaRPr lang="en-US" sz="2000" dirty="0">
                        <a:latin typeface="Times New Roman" panose="02020603050405020304" pitchFamily="18" charset="0"/>
                        <a:cs typeface="Times New Roman" panose="02020603050405020304" pitchFamily="18" charset="0"/>
                      </a:endParaRPr>
                    </a:p>
                  </a:txBody>
                  <a:tcPr marL="91425" marR="91425" marT="45714" marB="45714"/>
                </a:tc>
                <a:tc>
                  <a:txBody>
                    <a:bodyPr/>
                    <a:lstStyle/>
                    <a:p>
                      <a:pPr algn="ctr"/>
                      <a:r>
                        <a:rPr lang="en-US" sz="2000" dirty="0" smtClean="0">
                          <a:latin typeface="Times New Roman" panose="02020603050405020304" pitchFamily="18" charset="0"/>
                          <a:cs typeface="Times New Roman" panose="02020603050405020304" pitchFamily="18" charset="0"/>
                        </a:rPr>
                        <a:t>2.62%</a:t>
                      </a:r>
                      <a:endParaRPr lang="en-US" sz="2000" dirty="0">
                        <a:latin typeface="Times New Roman" panose="02020603050405020304" pitchFamily="18" charset="0"/>
                        <a:cs typeface="Times New Roman" panose="02020603050405020304" pitchFamily="18" charset="0"/>
                      </a:endParaRPr>
                    </a:p>
                  </a:txBody>
                  <a:tcPr marL="91425" marR="91425" marT="45714" marB="45714"/>
                </a:tc>
              </a:tr>
            </a:tbl>
          </a:graphicData>
        </a:graphic>
      </p:graphicFrame>
      <p:sp>
        <p:nvSpPr>
          <p:cNvPr id="6" name="Content Placeholder 6"/>
          <p:cNvSpPr txBox="1">
            <a:spLocks/>
          </p:cNvSpPr>
          <p:nvPr/>
        </p:nvSpPr>
        <p:spPr bwMode="auto">
          <a:xfrm>
            <a:off x="2971800" y="1219200"/>
            <a:ext cx="62484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b="1" u="sng">
                <a:solidFill>
                  <a:schemeClr val="tx1"/>
                </a:solidFill>
                <a:latin typeface="Tahoma" pitchFamily="34" charset="0"/>
              </a:defRPr>
            </a:lvl1pPr>
            <a:lvl2pPr marL="742950" indent="-285750" eaLnBrk="0" hangingPunct="0">
              <a:defRPr sz="2400" b="1" u="sng">
                <a:solidFill>
                  <a:schemeClr val="tx1"/>
                </a:solidFill>
                <a:latin typeface="Tahoma" pitchFamily="34" charset="0"/>
              </a:defRPr>
            </a:lvl2pPr>
            <a:lvl3pPr marL="1143000" indent="-228600" eaLnBrk="0" hangingPunct="0">
              <a:defRPr sz="2400" b="1" u="sng">
                <a:solidFill>
                  <a:schemeClr val="tx1"/>
                </a:solidFill>
                <a:latin typeface="Tahoma" pitchFamily="34" charset="0"/>
              </a:defRPr>
            </a:lvl3pPr>
            <a:lvl4pPr marL="1600200" indent="-228600" eaLnBrk="0" hangingPunct="0">
              <a:defRPr sz="2400" b="1" u="sng">
                <a:solidFill>
                  <a:schemeClr val="tx1"/>
                </a:solidFill>
                <a:latin typeface="Tahoma" pitchFamily="34" charset="0"/>
              </a:defRPr>
            </a:lvl4pPr>
            <a:lvl5pPr marL="2057400" indent="-228600" eaLnBrk="0" hangingPunct="0">
              <a:defRPr sz="2400" b="1" u="sng">
                <a:solidFill>
                  <a:schemeClr val="tx1"/>
                </a:solidFill>
                <a:latin typeface="Tahoma" pitchFamily="34" charset="0"/>
              </a:defRPr>
            </a:lvl5pPr>
            <a:lvl6pPr marL="2514600" indent="-228600" algn="ctr" eaLnBrk="0" fontAlgn="base" hangingPunct="0">
              <a:spcBef>
                <a:spcPct val="0"/>
              </a:spcBef>
              <a:spcAft>
                <a:spcPct val="0"/>
              </a:spcAft>
              <a:defRPr sz="2400" b="1" u="sng">
                <a:solidFill>
                  <a:schemeClr val="tx1"/>
                </a:solidFill>
                <a:latin typeface="Tahoma" pitchFamily="34" charset="0"/>
              </a:defRPr>
            </a:lvl6pPr>
            <a:lvl7pPr marL="2971800" indent="-228600" algn="ctr" eaLnBrk="0" fontAlgn="base" hangingPunct="0">
              <a:spcBef>
                <a:spcPct val="0"/>
              </a:spcBef>
              <a:spcAft>
                <a:spcPct val="0"/>
              </a:spcAft>
              <a:defRPr sz="2400" b="1" u="sng">
                <a:solidFill>
                  <a:schemeClr val="tx1"/>
                </a:solidFill>
                <a:latin typeface="Tahoma" pitchFamily="34" charset="0"/>
              </a:defRPr>
            </a:lvl7pPr>
            <a:lvl8pPr marL="3429000" indent="-228600" algn="ctr" eaLnBrk="0" fontAlgn="base" hangingPunct="0">
              <a:spcBef>
                <a:spcPct val="0"/>
              </a:spcBef>
              <a:spcAft>
                <a:spcPct val="0"/>
              </a:spcAft>
              <a:defRPr sz="2400" b="1" u="sng">
                <a:solidFill>
                  <a:schemeClr val="tx1"/>
                </a:solidFill>
                <a:latin typeface="Tahoma" pitchFamily="34" charset="0"/>
              </a:defRPr>
            </a:lvl8pPr>
            <a:lvl9pPr marL="3886200" indent="-228600" algn="ctr" eaLnBrk="0" fontAlgn="base" hangingPunct="0">
              <a:spcBef>
                <a:spcPct val="0"/>
              </a:spcBef>
              <a:spcAft>
                <a:spcPct val="0"/>
              </a:spcAft>
              <a:defRPr sz="2400" b="1" u="sng">
                <a:solidFill>
                  <a:schemeClr val="tx1"/>
                </a:solidFill>
                <a:latin typeface="Tahoma" pitchFamily="34" charset="0"/>
              </a:defRPr>
            </a:lvl9pPr>
          </a:lstStyle>
          <a:p>
            <a:pPr algn="l">
              <a:buClr>
                <a:schemeClr val="tx1"/>
              </a:buClr>
              <a:buFont typeface="Wingdings" pitchFamily="2" charset="2"/>
              <a:buChar char="q"/>
              <a:defRPr/>
            </a:pPr>
            <a:r>
              <a:rPr lang="en-US" sz="2000" b="0" u="none" kern="0" dirty="0" smtClean="0">
                <a:latin typeface="Times New Roman" pitchFamily="18" charset="0"/>
                <a:ea typeface="MS PGothic" pitchFamily="34" charset="-128"/>
                <a:cs typeface="Times New Roman" pitchFamily="18" charset="0"/>
              </a:rPr>
              <a:t>Banks </a:t>
            </a:r>
            <a:r>
              <a:rPr lang="en-US" sz="2000" b="0" u="none" kern="0" dirty="0">
                <a:latin typeface="Times New Roman" pitchFamily="18" charset="0"/>
                <a:ea typeface="MS PGothic" pitchFamily="34" charset="-128"/>
                <a:cs typeface="Times New Roman" pitchFamily="18" charset="0"/>
              </a:rPr>
              <a:t>with advances maturing in </a:t>
            </a:r>
            <a:r>
              <a:rPr lang="en-US" sz="2000" b="0" u="none" kern="0" dirty="0" smtClean="0">
                <a:latin typeface="Times New Roman" pitchFamily="18" charset="0"/>
                <a:ea typeface="MS PGothic" pitchFamily="34" charset="-128"/>
                <a:cs typeface="Times New Roman" pitchFamily="18" charset="0"/>
              </a:rPr>
              <a:t>2015 </a:t>
            </a:r>
            <a:r>
              <a:rPr lang="en-US" sz="2000" b="0" u="none" kern="0" dirty="0">
                <a:latin typeface="Times New Roman" pitchFamily="18" charset="0"/>
                <a:ea typeface="MS PGothic" pitchFamily="34" charset="-128"/>
                <a:cs typeface="Times New Roman" pitchFamily="18" charset="0"/>
              </a:rPr>
              <a:t>or even </a:t>
            </a:r>
            <a:r>
              <a:rPr lang="en-US" sz="2000" b="0" u="none" kern="0" dirty="0" smtClean="0">
                <a:latin typeface="Times New Roman" pitchFamily="18" charset="0"/>
                <a:ea typeface="MS PGothic" pitchFamily="34" charset="-128"/>
                <a:cs typeface="Times New Roman" pitchFamily="18" charset="0"/>
              </a:rPr>
              <a:t>2016 </a:t>
            </a:r>
            <a:r>
              <a:rPr lang="en-US" sz="2000" b="0" u="none" kern="0" dirty="0">
                <a:latin typeface="Times New Roman" pitchFamily="18" charset="0"/>
                <a:ea typeface="MS PGothic" pitchFamily="34" charset="-128"/>
                <a:cs typeface="Times New Roman" pitchFamily="18" charset="0"/>
              </a:rPr>
              <a:t>are in a </a:t>
            </a:r>
            <a:r>
              <a:rPr lang="en-US" sz="2000" b="0" u="none" kern="0" dirty="0" smtClean="0">
                <a:latin typeface="Times New Roman" pitchFamily="18" charset="0"/>
                <a:ea typeface="MS PGothic" pitchFamily="34" charset="-128"/>
                <a:cs typeface="Times New Roman" pitchFamily="18" charset="0"/>
              </a:rPr>
              <a:t>great </a:t>
            </a:r>
            <a:r>
              <a:rPr lang="en-US" sz="2000" b="0" u="none" kern="0" dirty="0">
                <a:latin typeface="Times New Roman" pitchFamily="18" charset="0"/>
                <a:ea typeface="MS PGothic" pitchFamily="34" charset="-128"/>
                <a:cs typeface="Times New Roman" pitchFamily="18" charset="0"/>
              </a:rPr>
              <a:t>position to </a:t>
            </a:r>
            <a:r>
              <a:rPr lang="en-US" sz="2000" b="0" u="none" kern="0" dirty="0" smtClean="0">
                <a:latin typeface="Times New Roman" pitchFamily="18" charset="0"/>
                <a:ea typeface="MS PGothic" pitchFamily="34" charset="-128"/>
                <a:cs typeface="Times New Roman" pitchFamily="18" charset="0"/>
              </a:rPr>
              <a:t>restructure </a:t>
            </a:r>
            <a:r>
              <a:rPr lang="en-US" sz="2000" b="0" u="none" kern="0" dirty="0">
                <a:latin typeface="Times New Roman" pitchFamily="18" charset="0"/>
                <a:ea typeface="MS PGothic" pitchFamily="34" charset="-128"/>
                <a:cs typeface="Times New Roman" pitchFamily="18" charset="0"/>
              </a:rPr>
              <a:t>balance </a:t>
            </a:r>
            <a:r>
              <a:rPr lang="en-US" sz="2000" b="0" u="none" kern="0" dirty="0" smtClean="0">
                <a:latin typeface="Times New Roman" pitchFamily="18" charset="0"/>
                <a:ea typeface="MS PGothic" pitchFamily="34" charset="-128"/>
                <a:cs typeface="Times New Roman" pitchFamily="18" charset="0"/>
              </a:rPr>
              <a:t>sheet – using laddering to </a:t>
            </a:r>
            <a:r>
              <a:rPr lang="en-US" sz="2000" u="none" kern="0" dirty="0" smtClean="0">
                <a:solidFill>
                  <a:srgbClr val="FF0000"/>
                </a:solidFill>
                <a:latin typeface="Times New Roman" pitchFamily="18" charset="0"/>
                <a:ea typeface="MS PGothic" pitchFamily="34" charset="-128"/>
                <a:cs typeface="Times New Roman" pitchFamily="18" charset="0"/>
              </a:rPr>
              <a:t>lengthen liability duration</a:t>
            </a:r>
            <a:r>
              <a:rPr lang="en-US" sz="2000" b="0" u="none" kern="0" dirty="0" smtClean="0">
                <a:latin typeface="Times New Roman" pitchFamily="18" charset="0"/>
                <a:ea typeface="MS PGothic" pitchFamily="34" charset="-128"/>
                <a:cs typeface="Times New Roman" pitchFamily="18" charset="0"/>
              </a:rPr>
              <a:t>.</a:t>
            </a:r>
            <a:endParaRPr lang="en-US" sz="2000" b="0" u="none" kern="0" dirty="0">
              <a:latin typeface="Times New Roman" pitchFamily="18" charset="0"/>
              <a:ea typeface="MS PGothic" pitchFamily="34" charset="-128"/>
              <a:cs typeface="Times New Roman" pitchFamily="18" charset="0"/>
            </a:endParaRPr>
          </a:p>
          <a:p>
            <a:pPr algn="l">
              <a:buClr>
                <a:schemeClr val="tx1"/>
              </a:buClr>
              <a:buFont typeface="Wingdings" pitchFamily="2" charset="2"/>
              <a:buChar char="q"/>
              <a:defRPr/>
            </a:pPr>
            <a:r>
              <a:rPr lang="en-US" sz="2000" b="0" u="none" kern="0" dirty="0">
                <a:latin typeface="Times New Roman" pitchFamily="18" charset="0"/>
                <a:ea typeface="MS PGothic" pitchFamily="34" charset="-128"/>
                <a:cs typeface="Times New Roman" pitchFamily="18" charset="0"/>
              </a:rPr>
              <a:t>Look at the cost of advances and consider the flexibility you have in lengthening liability duration. </a:t>
            </a:r>
            <a:r>
              <a:rPr lang="en-US" sz="2000" u="none" kern="0" dirty="0" smtClean="0">
                <a:solidFill>
                  <a:srgbClr val="FF0000"/>
                </a:solidFill>
                <a:latin typeface="Times New Roman" pitchFamily="18" charset="0"/>
                <a:ea typeface="MS PGothic" pitchFamily="34" charset="-128"/>
                <a:cs typeface="Times New Roman" pitchFamily="18" charset="0"/>
              </a:rPr>
              <a:t>Think about a ladder (See term out Tuesday on next slide)</a:t>
            </a:r>
            <a:endParaRPr lang="en-US" sz="2000" u="none" kern="0" dirty="0">
              <a:solidFill>
                <a:srgbClr val="FF0000"/>
              </a:solidFill>
              <a:latin typeface="Times New Roman" pitchFamily="18" charset="0"/>
              <a:ea typeface="MS PGothic" pitchFamily="34" charset="-128"/>
              <a:cs typeface="Times New Roman" pitchFamily="18" charset="0"/>
            </a:endParaRPr>
          </a:p>
          <a:p>
            <a:pPr algn="l">
              <a:buClr>
                <a:schemeClr val="tx1"/>
              </a:buClr>
              <a:buFont typeface="Wingdings" pitchFamily="2" charset="2"/>
              <a:buChar char="q"/>
              <a:defRPr/>
            </a:pPr>
            <a:r>
              <a:rPr lang="en-US" sz="2000" b="0" u="none" kern="0" dirty="0">
                <a:latin typeface="Times New Roman" pitchFamily="18" charset="0"/>
                <a:ea typeface="MS PGothic" pitchFamily="34" charset="-128"/>
                <a:cs typeface="Times New Roman" pitchFamily="18" charset="0"/>
              </a:rPr>
              <a:t>Think of the options if you are making loans-</a:t>
            </a:r>
          </a:p>
          <a:p>
            <a:pPr marL="0" indent="0" algn="l">
              <a:buClr>
                <a:schemeClr val="tx1"/>
              </a:buClr>
              <a:defRPr/>
            </a:pPr>
            <a:r>
              <a:rPr lang="en-US" sz="2000" b="0" u="none" kern="0" dirty="0">
                <a:latin typeface="Times New Roman" pitchFamily="18" charset="0"/>
                <a:ea typeface="MS PGothic" pitchFamily="34" charset="-128"/>
                <a:cs typeface="Times New Roman" pitchFamily="18" charset="0"/>
              </a:rPr>
              <a:t>     do I need to match maturity if rates </a:t>
            </a:r>
            <a:r>
              <a:rPr lang="en-US" sz="2000" b="0" u="none" kern="0" dirty="0" smtClean="0">
                <a:latin typeface="Times New Roman" pitchFamily="18" charset="0"/>
                <a:ea typeface="MS PGothic" pitchFamily="34" charset="-128"/>
                <a:cs typeface="Times New Roman" pitchFamily="18" charset="0"/>
              </a:rPr>
              <a:t>will </a:t>
            </a:r>
            <a:r>
              <a:rPr lang="en-US" sz="2000" b="0" u="none" kern="0" dirty="0">
                <a:latin typeface="Times New Roman" pitchFamily="18" charset="0"/>
                <a:ea typeface="MS PGothic" pitchFamily="34" charset="-128"/>
                <a:cs typeface="Times New Roman" pitchFamily="18" charset="0"/>
              </a:rPr>
              <a:t>not to </a:t>
            </a:r>
          </a:p>
          <a:p>
            <a:pPr marL="0" indent="0" algn="l">
              <a:buClr>
                <a:schemeClr val="tx1"/>
              </a:buClr>
              <a:defRPr/>
            </a:pPr>
            <a:r>
              <a:rPr lang="en-US" sz="2000" b="0" u="none" kern="0" dirty="0">
                <a:latin typeface="Times New Roman" pitchFamily="18" charset="0"/>
                <a:ea typeface="MS PGothic" pitchFamily="34" charset="-128"/>
                <a:cs typeface="Times New Roman" pitchFamily="18" charset="0"/>
              </a:rPr>
              <a:t>      change until </a:t>
            </a:r>
            <a:r>
              <a:rPr lang="en-US" sz="2000" b="0" u="none" kern="0" dirty="0" smtClean="0">
                <a:latin typeface="Times New Roman" pitchFamily="18" charset="0"/>
                <a:ea typeface="MS PGothic" pitchFamily="34" charset="-128"/>
                <a:cs typeface="Times New Roman" pitchFamily="18" charset="0"/>
              </a:rPr>
              <a:t>2016?</a:t>
            </a:r>
            <a:endParaRPr lang="en-US" sz="2000" b="0" u="none" kern="0" dirty="0">
              <a:latin typeface="Times New Roman" pitchFamily="18" charset="0"/>
              <a:ea typeface="MS PGothic" pitchFamily="34" charset="-128"/>
              <a:cs typeface="Times New Roman" pitchFamily="18" charset="0"/>
            </a:endParaRPr>
          </a:p>
          <a:p>
            <a:pPr algn="l">
              <a:buClr>
                <a:schemeClr val="tx1"/>
              </a:buClr>
              <a:buFont typeface="Wingdings" pitchFamily="2" charset="2"/>
              <a:buChar char="q"/>
              <a:defRPr/>
            </a:pPr>
            <a:r>
              <a:rPr lang="en-US" sz="2000" b="0" u="none" kern="0" dirty="0">
                <a:ea typeface="MS PGothic" pitchFamily="34" charset="-128"/>
                <a:cs typeface="Times New Roman" pitchFamily="18" charset="0"/>
              </a:rPr>
              <a:t> </a:t>
            </a:r>
            <a:r>
              <a:rPr lang="en-US" sz="2000" b="0" u="none" kern="0" dirty="0">
                <a:latin typeface="Times New Roman" pitchFamily="18" charset="0"/>
                <a:ea typeface="MS PGothic" pitchFamily="34" charset="-128"/>
                <a:cs typeface="Times New Roman" pitchFamily="18" charset="0"/>
              </a:rPr>
              <a:t>Borrowing is good options in lengthening liability </a:t>
            </a:r>
            <a:r>
              <a:rPr lang="en-US" sz="2000" b="0" u="none" kern="0" dirty="0" smtClean="0">
                <a:latin typeface="Times New Roman" pitchFamily="18" charset="0"/>
                <a:ea typeface="MS PGothic" pitchFamily="34" charset="-128"/>
                <a:cs typeface="Times New Roman" pitchFamily="18" charset="0"/>
              </a:rPr>
              <a:t>duration, </a:t>
            </a:r>
            <a:r>
              <a:rPr lang="en-US" sz="2000" u="none" kern="0" dirty="0" smtClean="0">
                <a:solidFill>
                  <a:srgbClr val="FF0000"/>
                </a:solidFill>
                <a:latin typeface="Times New Roman" pitchFamily="18" charset="0"/>
                <a:ea typeface="MS PGothic" pitchFamily="34" charset="-128"/>
                <a:cs typeface="Times New Roman" pitchFamily="18" charset="0"/>
              </a:rPr>
              <a:t>but the cost of term advances moves with the slow of the Treasury yield curve. The cheapest five year ladder in last two years was February 2, 2015.</a:t>
            </a:r>
          </a:p>
          <a:p>
            <a:pPr algn="l">
              <a:buClr>
                <a:schemeClr val="tx1"/>
              </a:buClr>
              <a:buFont typeface="Wingdings" pitchFamily="2" charset="2"/>
              <a:buChar char="q"/>
              <a:defRPr/>
            </a:pPr>
            <a:r>
              <a:rPr lang="en-US" sz="2000" u="none" kern="0" dirty="0" smtClean="0">
                <a:solidFill>
                  <a:srgbClr val="FF0000"/>
                </a:solidFill>
                <a:latin typeface="Times New Roman" pitchFamily="18" charset="0"/>
                <a:ea typeface="MS PGothic" pitchFamily="34" charset="-128"/>
                <a:cs typeface="Times New Roman" pitchFamily="18" charset="0"/>
              </a:rPr>
              <a:t>How expense will advances be the day before Yellen raises rates – likely very expense!</a:t>
            </a:r>
            <a:endParaRPr lang="en-US" sz="2000" u="none" kern="0" dirty="0">
              <a:solidFill>
                <a:srgbClr val="FF0000"/>
              </a:solidFill>
              <a:latin typeface="Times New Roman" pitchFamily="18" charset="0"/>
              <a:ea typeface="MS PGothic" pitchFamily="34" charset="-128"/>
              <a:cs typeface="Times New Roman" pitchFamily="18" charset="0"/>
            </a:endParaRPr>
          </a:p>
        </p:txBody>
      </p:sp>
    </p:spTree>
    <p:extLst>
      <p:ext uri="{BB962C8B-B14F-4D97-AF65-F5344CB8AC3E}">
        <p14:creationId xmlns:p14="http://schemas.microsoft.com/office/powerpoint/2010/main" val="23175414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Deposit Management</a:t>
            </a:r>
            <a:endParaRPr lang="en-US" sz="36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B1A074-0A85-49F4-9541-BC4CB6B5A925}" type="slidenum">
              <a:rPr lang="en-US" smtClean="0"/>
              <a:t>17</a:t>
            </a:fld>
            <a:endParaRPr lang="en-US"/>
          </a:p>
        </p:txBody>
      </p:sp>
      <p:sp>
        <p:nvSpPr>
          <p:cNvPr id="5" name="Content Placeholder 2"/>
          <p:cNvSpPr>
            <a:spLocks noGrp="1"/>
          </p:cNvSpPr>
          <p:nvPr>
            <p:ph idx="1"/>
          </p:nvPr>
        </p:nvSpPr>
        <p:spPr>
          <a:xfrm>
            <a:off x="228600" y="1066800"/>
            <a:ext cx="8763000" cy="5289550"/>
          </a:xfrm>
        </p:spPr>
        <p:txBody>
          <a:bodyPr>
            <a:normAutofit fontScale="85000" lnSpcReduction="20000"/>
          </a:bodyPr>
          <a:lstStyle/>
          <a:p>
            <a:pPr marL="0" indent="0">
              <a:buNone/>
            </a:pPr>
            <a:r>
              <a:rPr lang="en-US" b="1" dirty="0" smtClean="0">
                <a:latin typeface="Times New Roman" pitchFamily="18" charset="0"/>
                <a:cs typeface="Times New Roman" pitchFamily="18" charset="0"/>
              </a:rPr>
              <a:t>Look at the trends in the last six years:</a:t>
            </a:r>
          </a:p>
          <a:p>
            <a:pPr marL="457200" indent="-457200">
              <a:buFont typeface="+mj-lt"/>
              <a:buAutoNum type="arabicPeriod"/>
            </a:pPr>
            <a:r>
              <a:rPr lang="en-US" dirty="0" smtClean="0">
                <a:latin typeface="Times New Roman" pitchFamily="18" charset="0"/>
                <a:cs typeface="Times New Roman" pitchFamily="18" charset="0"/>
              </a:rPr>
              <a:t>Community banks have experienced an increase in deposits –  how much may partially depend on individual bank pricing </a:t>
            </a:r>
            <a:r>
              <a:rPr lang="en-US" dirty="0" smtClean="0">
                <a:latin typeface="Times New Roman" pitchFamily="18" charset="0"/>
                <a:cs typeface="Times New Roman" pitchFamily="18" charset="0"/>
                <a:sym typeface="Wingdings" panose="05000000000000000000" pitchFamily="2" charset="2"/>
              </a:rPr>
              <a:t> FDIC estimate is $2.5 Trillion</a:t>
            </a:r>
            <a:r>
              <a:rPr lang="en-US" dirty="0" smtClean="0">
                <a:latin typeface="Times New Roman" pitchFamily="18" charset="0"/>
                <a:cs typeface="Times New Roman" pitchFamily="18" charset="0"/>
              </a:rPr>
              <a:t>.</a:t>
            </a:r>
          </a:p>
          <a:p>
            <a:pPr marL="457200" lvl="1" indent="0">
              <a:buNone/>
            </a:pPr>
            <a:r>
              <a:rPr lang="en-US" b="1" dirty="0" smtClean="0">
                <a:latin typeface="Times New Roman" pitchFamily="18" charset="0"/>
                <a:cs typeface="Times New Roman" pitchFamily="18" charset="0"/>
              </a:rPr>
              <a:t>Why?</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Household seeking safety of FDIC insurance</a:t>
            </a:r>
            <a:r>
              <a:rPr lang="en-US" dirty="0" smtClean="0">
                <a:latin typeface="Times New Roman" pitchFamily="18" charset="0"/>
                <a:cs typeface="Times New Roman" pitchFamily="18" charset="0"/>
              </a:rPr>
              <a:t>; Outflow from investment companies [Vanguard], especially Money Market Mutual Funds which since 2008 pay very low rates; and large banks have pull back on rates. </a:t>
            </a:r>
          </a:p>
          <a:p>
            <a:pPr marL="457200" indent="-457200">
              <a:buFont typeface="+mj-lt"/>
              <a:buAutoNum type="arabicPeriod"/>
            </a:pPr>
            <a:r>
              <a:rPr lang="en-US" dirty="0" smtClean="0">
                <a:latin typeface="Times New Roman" pitchFamily="18" charset="0"/>
                <a:cs typeface="Times New Roman" pitchFamily="18" charset="0"/>
              </a:rPr>
              <a:t>Community banks have experienced an </a:t>
            </a:r>
            <a:r>
              <a:rPr lang="en-US" b="1" dirty="0" smtClean="0">
                <a:latin typeface="Times New Roman" pitchFamily="18" charset="0"/>
                <a:cs typeface="Times New Roman" pitchFamily="18" charset="0"/>
              </a:rPr>
              <a:t>increase in core deposits </a:t>
            </a:r>
            <a:r>
              <a:rPr lang="en-US" dirty="0" smtClean="0">
                <a:latin typeface="Times New Roman" pitchFamily="18" charset="0"/>
                <a:cs typeface="Times New Roman" pitchFamily="18" charset="0"/>
              </a:rPr>
              <a:t>[Transaction and Savings Accounts] and a decline in certificates.</a:t>
            </a:r>
          </a:p>
          <a:p>
            <a:pPr marL="457200" lvl="1" indent="0">
              <a:buNone/>
            </a:pPr>
            <a:r>
              <a:rPr lang="en-US" b="1" dirty="0" smtClean="0">
                <a:latin typeface="Times New Roman" pitchFamily="18" charset="0"/>
                <a:cs typeface="Times New Roman" pitchFamily="18" charset="0"/>
              </a:rPr>
              <a:t>Why</a:t>
            </a:r>
            <a:r>
              <a:rPr lang="en-US" dirty="0" smtClean="0">
                <a:latin typeface="Times New Roman" pitchFamily="18" charset="0"/>
                <a:cs typeface="Times New Roman" pitchFamily="18" charset="0"/>
              </a:rPr>
              <a:t>? Pricing differential by banks and also customers desiring liquidity.</a:t>
            </a:r>
          </a:p>
          <a:p>
            <a:pPr marL="457200" indent="-457200">
              <a:buFont typeface="+mj-lt"/>
              <a:buAutoNum type="arabicPeriod"/>
            </a:pPr>
            <a:r>
              <a:rPr lang="en-US" dirty="0" smtClean="0">
                <a:latin typeface="Times New Roman" pitchFamily="18" charset="0"/>
                <a:cs typeface="Times New Roman" pitchFamily="18" charset="0"/>
              </a:rPr>
              <a:t>Community banks are sitting on a lot of “HOT MONEY”? </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The FDIC calls this </a:t>
            </a:r>
            <a:r>
              <a:rPr lang="en-US" b="1" u="sng" dirty="0" smtClean="0">
                <a:latin typeface="Times New Roman" pitchFamily="18" charset="0"/>
                <a:cs typeface="Times New Roman" pitchFamily="18" charset="0"/>
              </a:rPr>
              <a:t>surge deposits</a:t>
            </a:r>
            <a:r>
              <a:rPr lang="en-US" b="1"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3051212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Let’s Rethink Core Deposits</a:t>
            </a:r>
            <a:endParaRPr lang="en-US" sz="36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B1A074-0A85-49F4-9541-BC4CB6B5A925}" type="slidenum">
              <a:rPr lang="en-US" smtClean="0"/>
              <a:t>18</a:t>
            </a:fld>
            <a:endParaRPr lang="en-US"/>
          </a:p>
        </p:txBody>
      </p:sp>
      <p:sp>
        <p:nvSpPr>
          <p:cNvPr id="5" name="Rectangle 3"/>
          <p:cNvSpPr>
            <a:spLocks noGrp="1" noChangeArrowheads="1"/>
          </p:cNvSpPr>
          <p:nvPr>
            <p:ph idx="1"/>
          </p:nvPr>
        </p:nvSpPr>
        <p:spPr>
          <a:xfrm>
            <a:off x="152400" y="990600"/>
            <a:ext cx="8839200" cy="5365750"/>
          </a:xfrm>
        </p:spPr>
        <p:txBody>
          <a:bodyPr>
            <a:normAutofit/>
          </a:bodyPr>
          <a:lstStyle/>
          <a:p>
            <a:pPr eaLnBrk="1" hangingPunct="1">
              <a:buFont typeface="Wingdings" pitchFamily="2" charset="2"/>
              <a:buNone/>
            </a:pPr>
            <a:r>
              <a:rPr lang="en-US" sz="2400" b="1" u="sng" dirty="0" smtClean="0">
                <a:latin typeface="Times New Roman" charset="0"/>
                <a:cs typeface="Times New Roman" charset="0"/>
              </a:rPr>
              <a:t>FDIC Definition of Core Deposits </a:t>
            </a:r>
            <a:r>
              <a:rPr lang="en-US" sz="2400" dirty="0" smtClean="0">
                <a:latin typeface="Times New Roman" charset="0"/>
                <a:cs typeface="Times New Roman" charset="0"/>
              </a:rPr>
              <a:t>: DDA + NOW + MMDA + SA + CD &lt; $250,000</a:t>
            </a:r>
          </a:p>
          <a:p>
            <a:pPr>
              <a:buNone/>
            </a:pPr>
            <a:endParaRPr lang="en-US" sz="2400" b="1" dirty="0" smtClean="0">
              <a:latin typeface="Times New Roman" charset="0"/>
              <a:cs typeface="Times New Roman" charset="0"/>
            </a:endParaRPr>
          </a:p>
          <a:p>
            <a:pPr>
              <a:buNone/>
            </a:pPr>
            <a:r>
              <a:rPr lang="en-US" sz="2400" b="1" dirty="0" smtClean="0">
                <a:latin typeface="Times New Roman" charset="0"/>
                <a:cs typeface="Times New Roman" charset="0"/>
              </a:rPr>
              <a:t>Note</a:t>
            </a:r>
            <a:r>
              <a:rPr lang="en-US" sz="2400" dirty="0" smtClean="0">
                <a:latin typeface="Times New Roman" charset="0"/>
                <a:cs typeface="Times New Roman" charset="0"/>
              </a:rPr>
              <a:t> </a:t>
            </a:r>
            <a:r>
              <a:rPr lang="en-US" sz="2400" dirty="0">
                <a:latin typeface="Times New Roman" charset="0"/>
                <a:cs typeface="Times New Roman" charset="0"/>
                <a:sym typeface="Wingdings" pitchFamily="2" charset="2"/>
              </a:rPr>
              <a:t> </a:t>
            </a:r>
            <a:r>
              <a:rPr lang="en-US" sz="2400" u="sng" dirty="0">
                <a:latin typeface="Times New Roman" charset="0"/>
                <a:cs typeface="Times New Roman" charset="0"/>
                <a:sym typeface="Wingdings" pitchFamily="2" charset="2"/>
              </a:rPr>
              <a:t>Core Deposits are one of the best </a:t>
            </a:r>
            <a:r>
              <a:rPr lang="en-US" sz="2400" u="sng" dirty="0" smtClean="0">
                <a:latin typeface="Times New Roman" charset="0"/>
                <a:cs typeface="Times New Roman" charset="0"/>
                <a:sym typeface="Wingdings" pitchFamily="2" charset="2"/>
              </a:rPr>
              <a:t>correlators </a:t>
            </a:r>
            <a:r>
              <a:rPr lang="en-US" sz="2400" u="sng" dirty="0">
                <a:latin typeface="Times New Roman" charset="0"/>
                <a:cs typeface="Times New Roman" charset="0"/>
                <a:sym typeface="Wingdings" pitchFamily="2" charset="2"/>
              </a:rPr>
              <a:t>to success in Community Banking; therefore an accurate definition is critical.</a:t>
            </a:r>
          </a:p>
          <a:p>
            <a:pPr eaLnBrk="1" hangingPunct="1">
              <a:buFont typeface="Wingdings" pitchFamily="2" charset="2"/>
              <a:buNone/>
            </a:pPr>
            <a:endParaRPr lang="en-US" sz="2400" b="1" u="sng" dirty="0" smtClean="0">
              <a:latin typeface="Times New Roman" charset="0"/>
              <a:cs typeface="Times New Roman" charset="0"/>
            </a:endParaRPr>
          </a:p>
          <a:p>
            <a:pPr eaLnBrk="1" hangingPunct="1">
              <a:buFont typeface="Wingdings" pitchFamily="2" charset="2"/>
              <a:buNone/>
            </a:pPr>
            <a:r>
              <a:rPr lang="en-US" sz="2400" b="1" u="sng" dirty="0" smtClean="0">
                <a:latin typeface="Times New Roman" charset="0"/>
                <a:cs typeface="Times New Roman" charset="0"/>
              </a:rPr>
              <a:t>What is a core deposit? Practical Considerations</a:t>
            </a:r>
            <a:r>
              <a:rPr lang="en-US" sz="2400" dirty="0" smtClean="0">
                <a:latin typeface="Times New Roman" charset="0"/>
                <a:cs typeface="Times New Roman" charset="0"/>
              </a:rPr>
              <a:t>: Low cost over the rate cycle; relatively insensitivity to a change in market rates, and offers cross sell opportunities.</a:t>
            </a:r>
          </a:p>
          <a:p>
            <a:pPr eaLnBrk="1" hangingPunct="1">
              <a:buFont typeface="Wingdings" pitchFamily="2" charset="2"/>
              <a:buNone/>
            </a:pPr>
            <a:endParaRPr lang="en-US" sz="2400" dirty="0" smtClean="0">
              <a:latin typeface="Times New Roman" charset="0"/>
              <a:cs typeface="Times New Roman" charset="0"/>
              <a:sym typeface="Wingdings" pitchFamily="2" charset="2"/>
            </a:endParaRPr>
          </a:p>
          <a:p>
            <a:pPr>
              <a:buNone/>
            </a:pPr>
            <a:r>
              <a:rPr lang="en-US" sz="2400" b="1" u="sng" dirty="0" smtClean="0">
                <a:latin typeface="Times New Roman" charset="0"/>
                <a:cs typeface="Times New Roman" charset="0"/>
              </a:rPr>
              <a:t>My Definition </a:t>
            </a:r>
            <a:r>
              <a:rPr lang="en-US" sz="2400" b="1" u="sng" dirty="0">
                <a:latin typeface="Times New Roman" charset="0"/>
                <a:cs typeface="Times New Roman" charset="0"/>
              </a:rPr>
              <a:t>of Core Deposits </a:t>
            </a:r>
            <a:r>
              <a:rPr lang="en-US" sz="2400" dirty="0">
                <a:latin typeface="Times New Roman" charset="0"/>
                <a:cs typeface="Times New Roman" charset="0"/>
              </a:rPr>
              <a:t>: DDA + NOW + MMDA + </a:t>
            </a:r>
            <a:r>
              <a:rPr lang="en-US" sz="2400" dirty="0" smtClean="0">
                <a:latin typeface="Times New Roman" charset="0"/>
                <a:cs typeface="Times New Roman" charset="0"/>
              </a:rPr>
              <a:t>SA</a:t>
            </a:r>
            <a:endParaRPr lang="en-US" sz="2400" dirty="0">
              <a:latin typeface="Times New Roman" charset="0"/>
              <a:cs typeface="Times New Roman" charset="0"/>
            </a:endParaRPr>
          </a:p>
          <a:p>
            <a:pPr eaLnBrk="1" hangingPunct="1">
              <a:buFont typeface="Wingdings" pitchFamily="2" charset="2"/>
              <a:buNone/>
            </a:pPr>
            <a:r>
              <a:rPr lang="en-US" sz="2800" b="1" dirty="0" smtClean="0">
                <a:solidFill>
                  <a:srgbClr val="FF0000"/>
                </a:solidFill>
                <a:latin typeface="Times New Roman" charset="0"/>
                <a:cs typeface="Times New Roman" charset="0"/>
              </a:rPr>
              <a:t>But let’s talk about MMDA and maybe savings accounts</a:t>
            </a:r>
          </a:p>
        </p:txBody>
      </p:sp>
    </p:spTree>
    <p:extLst>
      <p:ext uri="{BB962C8B-B14F-4D97-AF65-F5344CB8AC3E}">
        <p14:creationId xmlns:p14="http://schemas.microsoft.com/office/powerpoint/2010/main" val="26121149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Has the Customer Profile changed since last time rates increased (2004-2006)?</a:t>
            </a:r>
            <a:endParaRPr lang="en-US" sz="3200" dirty="0"/>
          </a:p>
        </p:txBody>
      </p:sp>
      <p:sp>
        <p:nvSpPr>
          <p:cNvPr id="3" name="Content Placeholder 2"/>
          <p:cNvSpPr>
            <a:spLocks noGrp="1"/>
          </p:cNvSpPr>
          <p:nvPr>
            <p:ph idx="1"/>
          </p:nvPr>
        </p:nvSpPr>
        <p:spPr>
          <a:xfrm>
            <a:off x="152400" y="1417638"/>
            <a:ext cx="8839200" cy="4708525"/>
          </a:xfrm>
        </p:spPr>
        <p:txBody>
          <a:bodyPr>
            <a:normAutofit/>
          </a:bodyPr>
          <a:lstStyle/>
          <a:p>
            <a:pPr marL="0" indent="0">
              <a:buNone/>
            </a:pPr>
            <a:r>
              <a:rPr lang="en-US" sz="2800" b="1" dirty="0">
                <a:latin typeface="Times New Roman" charset="0"/>
                <a:cs typeface="Times New Roman" charset="0"/>
                <a:sym typeface="Wingdings" pitchFamily="2" charset="2"/>
              </a:rPr>
              <a:t>Has customer behavior changed since </a:t>
            </a:r>
            <a:r>
              <a:rPr lang="en-US" sz="2800" b="1" dirty="0" smtClean="0">
                <a:latin typeface="Times New Roman" charset="0"/>
                <a:cs typeface="Times New Roman" charset="0"/>
                <a:sym typeface="Wingdings" pitchFamily="2" charset="2"/>
              </a:rPr>
              <a:t>2006</a:t>
            </a:r>
            <a:r>
              <a:rPr lang="en-US" sz="2800" dirty="0" smtClean="0">
                <a:latin typeface="Times New Roman" charset="0"/>
                <a:cs typeface="Times New Roman" charset="0"/>
                <a:sym typeface="Wingdings" pitchFamily="2" charset="2"/>
              </a:rPr>
              <a:t>? </a:t>
            </a:r>
          </a:p>
          <a:p>
            <a:pPr>
              <a:buFont typeface="Wingdings" panose="05000000000000000000" pitchFamily="2" charset="2"/>
              <a:buChar char="q"/>
            </a:pPr>
            <a:r>
              <a:rPr lang="en-US" sz="2800" dirty="0" smtClean="0">
                <a:latin typeface="Times New Roman" charset="0"/>
                <a:cs typeface="Times New Roman" charset="0"/>
                <a:sym typeface="Wingdings" pitchFamily="2" charset="2"/>
              </a:rPr>
              <a:t>Check the growth in on-line banking: Compare the % of checking customers who were on-line or had bill pay in 2006 versus the % today in 2015. I think you will be surprised at the growth</a:t>
            </a:r>
          </a:p>
          <a:p>
            <a:pPr marL="0" indent="0">
              <a:buNone/>
            </a:pPr>
            <a:endParaRPr lang="en-US" sz="2800" dirty="0" smtClean="0">
              <a:latin typeface="Times New Roman" charset="0"/>
              <a:cs typeface="Times New Roman" charset="0"/>
              <a:sym typeface="Wingdings" pitchFamily="2" charset="2"/>
            </a:endParaRPr>
          </a:p>
          <a:p>
            <a:pPr>
              <a:buFont typeface="Wingdings" panose="05000000000000000000" pitchFamily="2" charset="2"/>
              <a:buChar char="q"/>
            </a:pPr>
            <a:r>
              <a:rPr lang="en-US" sz="2800" dirty="0" smtClean="0">
                <a:latin typeface="Times New Roman" charset="0"/>
                <a:cs typeface="Times New Roman" charset="0"/>
                <a:sym typeface="Wingdings" pitchFamily="2" charset="2"/>
              </a:rPr>
              <a:t>Consider </a:t>
            </a:r>
            <a:r>
              <a:rPr lang="en-US" sz="2800" dirty="0">
                <a:latin typeface="Times New Roman" charset="0"/>
                <a:cs typeface="Times New Roman" charset="0"/>
                <a:sym typeface="Wingdings" pitchFamily="2" charset="2"/>
              </a:rPr>
              <a:t>the options a </a:t>
            </a:r>
            <a:r>
              <a:rPr lang="en-US" sz="2800" b="1" dirty="0">
                <a:latin typeface="Times New Roman" charset="0"/>
                <a:cs typeface="Times New Roman" charset="0"/>
                <a:sym typeface="Wingdings" pitchFamily="2" charset="2"/>
              </a:rPr>
              <a:t>digital savvy customer </a:t>
            </a:r>
            <a:r>
              <a:rPr lang="en-US" sz="2800" dirty="0">
                <a:latin typeface="Times New Roman" charset="0"/>
                <a:cs typeface="Times New Roman" charset="0"/>
                <a:sym typeface="Wingdings" pitchFamily="2" charset="2"/>
              </a:rPr>
              <a:t>has in our tech focused world</a:t>
            </a:r>
            <a:r>
              <a:rPr lang="en-US" sz="2800" dirty="0" smtClean="0">
                <a:latin typeface="Times New Roman" charset="0"/>
                <a:cs typeface="Times New Roman" charset="0"/>
                <a:sym typeface="Wingdings" pitchFamily="2" charset="2"/>
              </a:rPr>
              <a:t>. Put two and two together and think of the potential outcomes when rates start to increase. </a:t>
            </a:r>
            <a:endParaRPr lang="en-US" sz="2800" dirty="0"/>
          </a:p>
        </p:txBody>
      </p:sp>
      <p:sp>
        <p:nvSpPr>
          <p:cNvPr id="4" name="Slide Number Placeholder 3"/>
          <p:cNvSpPr>
            <a:spLocks noGrp="1"/>
          </p:cNvSpPr>
          <p:nvPr>
            <p:ph type="sldNum" sz="quarter" idx="12"/>
          </p:nvPr>
        </p:nvSpPr>
        <p:spPr/>
        <p:txBody>
          <a:bodyPr/>
          <a:lstStyle/>
          <a:p>
            <a:fld id="{3CB1A074-0A85-49F4-9541-BC4CB6B5A925}" type="slidenum">
              <a:rPr lang="en-US" smtClean="0"/>
              <a:t>19</a:t>
            </a:fld>
            <a:endParaRPr lang="en-US"/>
          </a:p>
        </p:txBody>
      </p:sp>
    </p:spTree>
    <p:extLst>
      <p:ext uri="{BB962C8B-B14F-4D97-AF65-F5344CB8AC3E}">
        <p14:creationId xmlns:p14="http://schemas.microsoft.com/office/powerpoint/2010/main" val="2152707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Times New Roman" panose="02020603050405020304" pitchFamily="18" charset="0"/>
                <a:cs typeface="Times New Roman" panose="02020603050405020304" pitchFamily="18" charset="0"/>
              </a:rPr>
              <a:t>Presenter: Jim Clarke</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B1A074-0A85-49F4-9541-BC4CB6B5A925}" type="slidenum">
              <a:rPr lang="en-US" smtClean="0"/>
              <a:t>2</a:t>
            </a:fld>
            <a:endParaRPr lang="en-US"/>
          </a:p>
        </p:txBody>
      </p:sp>
      <p:sp>
        <p:nvSpPr>
          <p:cNvPr id="5" name="Text Placeholder 4"/>
          <p:cNvSpPr>
            <a:spLocks noGrp="1"/>
          </p:cNvSpPr>
          <p:nvPr>
            <p:ph idx="1"/>
          </p:nvPr>
        </p:nvSpPr>
        <p:spPr>
          <a:xfrm>
            <a:off x="609600" y="1219200"/>
            <a:ext cx="7772400" cy="5181600"/>
          </a:xfrm>
        </p:spPr>
        <p:txBody>
          <a:bodyPr>
            <a:normAutofit/>
          </a:bodyPr>
          <a:lstStyle/>
          <a:p>
            <a:pPr eaLnBrk="1" hangingPunct="1">
              <a:lnSpc>
                <a:spcPct val="90000"/>
              </a:lnSpc>
              <a:spcBef>
                <a:spcPct val="0"/>
              </a:spcBef>
            </a:pPr>
            <a:endParaRPr lang="en-US" sz="1600" b="1" dirty="0" smtClean="0">
              <a:latin typeface="Times New Roman" pitchFamily="18" charset="0"/>
              <a:ea typeface="MS PGothic"/>
              <a:cs typeface="Times New Roman" pitchFamily="18" charset="0"/>
            </a:endParaRPr>
          </a:p>
          <a:p>
            <a:pPr eaLnBrk="1" hangingPunct="1">
              <a:lnSpc>
                <a:spcPct val="90000"/>
              </a:lnSpc>
              <a:spcBef>
                <a:spcPct val="0"/>
              </a:spcBef>
            </a:pPr>
            <a:r>
              <a:rPr lang="en-US" sz="2000" b="1" dirty="0" smtClean="0">
                <a:latin typeface="Times New Roman" pitchFamily="18" charset="0"/>
                <a:ea typeface="MS PGothic"/>
                <a:cs typeface="Times New Roman" pitchFamily="18" charset="0"/>
              </a:rPr>
              <a:t>Jim Clarke, Ph.D</a:t>
            </a:r>
            <a:r>
              <a:rPr lang="en-US" sz="2000" dirty="0" smtClean="0">
                <a:latin typeface="Times New Roman" pitchFamily="18" charset="0"/>
                <a:ea typeface="MS PGothic"/>
                <a:cs typeface="Times New Roman" pitchFamily="18" charset="0"/>
              </a:rPr>
              <a:t>. has served on the faculty of the ABA’s Stonier School of Banking, the New England School of Banking, Connecticut School of Banking and the Southwest Graduate School of Banking. </a:t>
            </a:r>
          </a:p>
          <a:p>
            <a:pPr eaLnBrk="1" hangingPunct="1">
              <a:lnSpc>
                <a:spcPct val="90000"/>
              </a:lnSpc>
              <a:spcBef>
                <a:spcPct val="0"/>
              </a:spcBef>
              <a:buFont typeface="Wingdings" pitchFamily="2" charset="2"/>
              <a:buChar char="q"/>
            </a:pPr>
            <a:endParaRPr lang="en-US" sz="2000" dirty="0" smtClean="0">
              <a:latin typeface="Times New Roman" pitchFamily="18" charset="0"/>
              <a:ea typeface="MS PGothic"/>
              <a:cs typeface="Times New Roman" pitchFamily="18" charset="0"/>
            </a:endParaRPr>
          </a:p>
          <a:p>
            <a:pPr eaLnBrk="1" hangingPunct="1">
              <a:lnSpc>
                <a:spcPct val="90000"/>
              </a:lnSpc>
              <a:spcBef>
                <a:spcPct val="0"/>
              </a:spcBef>
            </a:pPr>
            <a:r>
              <a:rPr lang="en-US" sz="2000" dirty="0" smtClean="0">
                <a:latin typeface="Times New Roman" pitchFamily="18" charset="0"/>
                <a:ea typeface="MS PGothic"/>
                <a:cs typeface="Times New Roman" pitchFamily="18" charset="0"/>
              </a:rPr>
              <a:t>Jim conducts seminars on ALM for both banking trade groups and individual banks. Dr. Clarke is a frequent convention speaker. In 2014-15 Jim will speak at the Connecticut, Maine and Pennsylvania Bankers Conventions, the FMS Forum, COCC’s members conference, New York Bankers CEO conference and Pennsylvania, Maine, Ohio, and South Methodist’s Directors conferences. </a:t>
            </a:r>
          </a:p>
          <a:p>
            <a:pPr eaLnBrk="1" hangingPunct="1">
              <a:lnSpc>
                <a:spcPct val="90000"/>
              </a:lnSpc>
              <a:spcBef>
                <a:spcPct val="0"/>
              </a:spcBef>
              <a:buFont typeface="Wingdings" pitchFamily="2" charset="2"/>
              <a:buChar char="q"/>
            </a:pPr>
            <a:endParaRPr lang="en-US" sz="2000" dirty="0" smtClean="0">
              <a:latin typeface="Times New Roman" pitchFamily="18" charset="0"/>
              <a:ea typeface="MS PGothic"/>
              <a:cs typeface="Times New Roman" pitchFamily="18" charset="0"/>
            </a:endParaRPr>
          </a:p>
          <a:p>
            <a:pPr eaLnBrk="1" hangingPunct="1">
              <a:lnSpc>
                <a:spcPct val="90000"/>
              </a:lnSpc>
              <a:spcBef>
                <a:spcPct val="0"/>
              </a:spcBef>
            </a:pPr>
            <a:r>
              <a:rPr lang="en-US" sz="2000" dirty="0" smtClean="0">
                <a:latin typeface="Times New Roman" pitchFamily="18" charset="0"/>
                <a:ea typeface="MS PGothic"/>
                <a:cs typeface="Times New Roman" pitchFamily="18" charset="0"/>
              </a:rPr>
              <a:t>Jim has a B.A. in Economics from LaSalle College and a Ph.D. in Economics from the University of Notre Dame. He was a faculty member in the Finance Department at Villanova University. He sits on the board of two community banks and an investment company. Jim is also on the editorial board of the RMA Journal</a:t>
            </a:r>
            <a:r>
              <a:rPr lang="en-US" sz="2000" b="1" dirty="0" smtClean="0">
                <a:latin typeface="Times New Roman" pitchFamily="18" charset="0"/>
                <a:ea typeface="MS PGothic"/>
                <a:cs typeface="Times New Roman" pitchFamily="18" charset="0"/>
              </a:rPr>
              <a:t>.</a:t>
            </a:r>
            <a:endParaRPr lang="en-US" sz="2000" dirty="0" smtClean="0">
              <a:latin typeface="Times New Roman" pitchFamily="18" charset="0"/>
              <a:ea typeface="MS PGothic"/>
              <a:cs typeface="Times New Roman" pitchFamily="18" charset="0"/>
            </a:endParaRPr>
          </a:p>
        </p:txBody>
      </p:sp>
    </p:spTree>
    <p:extLst>
      <p:ext uri="{BB962C8B-B14F-4D97-AF65-F5344CB8AC3E}">
        <p14:creationId xmlns:p14="http://schemas.microsoft.com/office/powerpoint/2010/main" val="5746264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latin typeface="Times New Roman" panose="02020603050405020304" pitchFamily="18" charset="0"/>
                <a:cs typeface="Times New Roman" panose="02020603050405020304" pitchFamily="18" charset="0"/>
              </a:rPr>
              <a:t>Deposit Strategies for 2015</a:t>
            </a:r>
            <a:endParaRPr lang="en-US" sz="36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B1A074-0A85-49F4-9541-BC4CB6B5A925}" type="slidenum">
              <a:rPr lang="en-US" smtClean="0"/>
              <a:t>20</a:t>
            </a:fld>
            <a:endParaRPr lang="en-US"/>
          </a:p>
        </p:txBody>
      </p:sp>
      <p:sp>
        <p:nvSpPr>
          <p:cNvPr id="5" name="Content Placeholder 2"/>
          <p:cNvSpPr>
            <a:spLocks noGrp="1"/>
          </p:cNvSpPr>
          <p:nvPr>
            <p:ph idx="1"/>
          </p:nvPr>
        </p:nvSpPr>
        <p:spPr>
          <a:xfrm>
            <a:off x="228600" y="1219200"/>
            <a:ext cx="8763000" cy="5105400"/>
          </a:xfrm>
        </p:spPr>
        <p:txBody>
          <a:bodyPr>
            <a:normAutofit fontScale="92500"/>
          </a:bodyPr>
          <a:lstStyle/>
          <a:p>
            <a:pPr>
              <a:buFont typeface="Wingdings" panose="05000000000000000000" pitchFamily="2" charset="2"/>
              <a:buChar char="q"/>
            </a:pPr>
            <a:r>
              <a:rPr lang="en-US" dirty="0"/>
              <a:t> </a:t>
            </a:r>
            <a:r>
              <a:rPr lang="en-US" sz="2400" dirty="0" smtClean="0">
                <a:latin typeface="Times New Roman" panose="02020603050405020304" pitchFamily="18" charset="0"/>
                <a:cs typeface="Times New Roman" panose="02020603050405020304" pitchFamily="18" charset="0"/>
              </a:rPr>
              <a:t>In 1</a:t>
            </a:r>
            <a:r>
              <a:rPr lang="en-US" sz="2400" baseline="30000" dirty="0" smtClean="0">
                <a:latin typeface="Times New Roman" panose="02020603050405020304" pitchFamily="18" charset="0"/>
                <a:cs typeface="Times New Roman" panose="02020603050405020304" pitchFamily="18" charset="0"/>
              </a:rPr>
              <a:t>st</a:t>
            </a:r>
            <a:r>
              <a:rPr lang="en-US" sz="2400" dirty="0" smtClean="0">
                <a:latin typeface="Times New Roman" panose="02020603050405020304" pitchFamily="18" charset="0"/>
                <a:cs typeface="Times New Roman" panose="02020603050405020304" pitchFamily="18" charset="0"/>
              </a:rPr>
              <a:t> &amp; 2</a:t>
            </a:r>
            <a:r>
              <a:rPr lang="en-US" sz="2400" baseline="30000" dirty="0" smtClean="0">
                <a:latin typeface="Times New Roman" panose="02020603050405020304" pitchFamily="18" charset="0"/>
                <a:cs typeface="Times New Roman" panose="02020603050405020304" pitchFamily="18" charset="0"/>
              </a:rPr>
              <a:t>nd</a:t>
            </a:r>
            <a:r>
              <a:rPr lang="en-US" sz="2400" dirty="0" smtClean="0">
                <a:latin typeface="Times New Roman" panose="02020603050405020304" pitchFamily="18" charset="0"/>
                <a:cs typeface="Times New Roman" panose="02020603050405020304" pitchFamily="18" charset="0"/>
              </a:rPr>
              <a:t> quarters of 2015 someone in your market, a bank or credit union is going to begin to price up long-term CDs.</a:t>
            </a:r>
          </a:p>
          <a:p>
            <a:pPr>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This will cause some deposit outflow and if you have 10 to 12 % primary liquidity you will be able to handle the out flow up to a point.</a:t>
            </a:r>
          </a:p>
          <a:p>
            <a:pPr>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Once Yellen starts to raise rates the pressure on everyone will become greater as pricing long-term CD increases.</a:t>
            </a:r>
          </a:p>
          <a:p>
            <a:pPr>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As noted above, wholesale solutions [brokered CDs and FHLB Advances] may be the best initial reaction, but at some point we will need to turn to deposit strategies.</a:t>
            </a:r>
          </a:p>
          <a:p>
            <a:pPr>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As rates rise we need to force customers out of MMDA and Savings pools into CDs.</a:t>
            </a:r>
          </a:p>
          <a:p>
            <a:pPr>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Begin to think strategically of how to structure attractive CDs to attract the most rate sensitive customers [high tiers] from the pools.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4324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itchFamily="18" charset="0"/>
                <a:cs typeface="Times New Roman" pitchFamily="18" charset="0"/>
              </a:rPr>
              <a:t>Today’s Discussion Points</a:t>
            </a:r>
            <a:endParaRPr lang="en-US" sz="4000" dirty="0"/>
          </a:p>
        </p:txBody>
      </p:sp>
      <p:sp>
        <p:nvSpPr>
          <p:cNvPr id="3" name="Content Placeholder 2"/>
          <p:cNvSpPr>
            <a:spLocks noGrp="1"/>
          </p:cNvSpPr>
          <p:nvPr>
            <p:ph idx="1"/>
          </p:nvPr>
        </p:nvSpPr>
        <p:spPr>
          <a:xfrm>
            <a:off x="304800" y="1371600"/>
            <a:ext cx="8686800" cy="4754563"/>
          </a:xfrm>
        </p:spPr>
        <p:txBody>
          <a:bodyPr>
            <a:normAutofit fontScale="92500" lnSpcReduction="20000"/>
          </a:bodyPr>
          <a:lstStyle/>
          <a:p>
            <a:pPr>
              <a:buFont typeface="Wingdings" panose="05000000000000000000" pitchFamily="2" charset="2"/>
              <a:buChar char="q"/>
            </a:pPr>
            <a:r>
              <a:rPr lang="en-US" b="1" dirty="0" smtClean="0">
                <a:latin typeface="Times New Roman" pitchFamily="18" charset="0"/>
                <a:cs typeface="Times New Roman" pitchFamily="18" charset="0"/>
              </a:rPr>
              <a:t> Interest </a:t>
            </a:r>
            <a:r>
              <a:rPr lang="en-US" b="1" dirty="0">
                <a:latin typeface="Times New Roman" pitchFamily="18" charset="0"/>
                <a:cs typeface="Times New Roman" pitchFamily="18" charset="0"/>
              </a:rPr>
              <a:t>Rates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sym typeface="Wingdings" pitchFamily="2" charset="2"/>
              </a:rPr>
              <a:t> #1. When ST rates will rise &amp; #2 the path of an increase. </a:t>
            </a:r>
            <a:endParaRPr lang="en-US" b="1" dirty="0">
              <a:latin typeface="Times New Roman" pitchFamily="18" charset="0"/>
              <a:cs typeface="Times New Roman" pitchFamily="18" charset="0"/>
              <a:sym typeface="Wingdings" pitchFamily="2" charset="2"/>
            </a:endParaRPr>
          </a:p>
          <a:p>
            <a:pPr marL="0" indent="0">
              <a:buFont typeface="Wingdings" pitchFamily="2" charset="2"/>
              <a:buChar char="q"/>
            </a:pPr>
            <a:r>
              <a:rPr lang="en-US" b="1" dirty="0">
                <a:latin typeface="Times New Roman" pitchFamily="18" charset="0"/>
                <a:cs typeface="Times New Roman" pitchFamily="18" charset="0"/>
                <a:sym typeface="Wingdings" pitchFamily="2" charset="2"/>
              </a:rPr>
              <a:t> Managing a Bank Balance Sheet in </a:t>
            </a:r>
            <a:r>
              <a:rPr lang="en-US" b="1" dirty="0" smtClean="0">
                <a:latin typeface="Times New Roman" pitchFamily="18" charset="0"/>
                <a:cs typeface="Times New Roman" pitchFamily="18" charset="0"/>
                <a:sym typeface="Wingdings" pitchFamily="2" charset="2"/>
              </a:rPr>
              <a:t>anticipation </a:t>
            </a:r>
          </a:p>
          <a:p>
            <a:pPr marL="0" indent="0">
              <a:buNone/>
            </a:pPr>
            <a:r>
              <a:rPr lang="en-US" b="1" dirty="0">
                <a:latin typeface="Times New Roman" pitchFamily="18" charset="0"/>
                <a:cs typeface="Times New Roman" pitchFamily="18" charset="0"/>
                <a:sym typeface="Wingdings" pitchFamily="2" charset="2"/>
              </a:rPr>
              <a:t> </a:t>
            </a:r>
            <a:r>
              <a:rPr lang="en-US" b="1" dirty="0" smtClean="0">
                <a:latin typeface="Times New Roman" pitchFamily="18" charset="0"/>
                <a:cs typeface="Times New Roman" pitchFamily="18" charset="0"/>
                <a:sym typeface="Wingdings" pitchFamily="2" charset="2"/>
              </a:rPr>
              <a:t>    of rising increase rates.</a:t>
            </a:r>
          </a:p>
          <a:p>
            <a:pPr>
              <a:buFont typeface="Wingdings" panose="05000000000000000000" pitchFamily="2" charset="2"/>
              <a:buChar char="q"/>
            </a:pPr>
            <a:r>
              <a:rPr lang="en-US" b="1" dirty="0">
                <a:latin typeface="Times New Roman" pitchFamily="18" charset="0"/>
                <a:cs typeface="Times New Roman" pitchFamily="18" charset="0"/>
                <a:sym typeface="Wingdings" pitchFamily="2" charset="2"/>
              </a:rPr>
              <a:t> </a:t>
            </a:r>
            <a:r>
              <a:rPr lang="en-US" b="1" dirty="0" smtClean="0">
                <a:latin typeface="Times New Roman" pitchFamily="18" charset="0"/>
                <a:cs typeface="Times New Roman" pitchFamily="18" charset="0"/>
                <a:sym typeface="Wingdings" pitchFamily="2" charset="2"/>
              </a:rPr>
              <a:t>Examiners Focus is on surge deposits.</a:t>
            </a:r>
            <a:endParaRPr lang="en-US" dirty="0">
              <a:latin typeface="Times New Roman" pitchFamily="18" charset="0"/>
              <a:cs typeface="Times New Roman" pitchFamily="18" charset="0"/>
              <a:sym typeface="Wingdings" pitchFamily="2" charset="2"/>
            </a:endParaRPr>
          </a:p>
          <a:p>
            <a:pPr marL="0" indent="0">
              <a:buFont typeface="Wingdings" pitchFamily="2" charset="2"/>
              <a:buChar char="q"/>
            </a:pPr>
            <a:r>
              <a:rPr lang="en-US" dirty="0">
                <a:latin typeface="Times New Roman" pitchFamily="18" charset="0"/>
                <a:cs typeface="Times New Roman" pitchFamily="18" charset="0"/>
                <a:sym typeface="Wingdings" pitchFamily="2" charset="2"/>
              </a:rPr>
              <a:t> Investment Strategies – </a:t>
            </a:r>
            <a:r>
              <a:rPr lang="en-US" b="1" dirty="0">
                <a:solidFill>
                  <a:srgbClr val="FF0000"/>
                </a:solidFill>
                <a:latin typeface="Times New Roman" pitchFamily="18" charset="0"/>
                <a:cs typeface="Times New Roman" pitchFamily="18" charset="0"/>
                <a:sym typeface="Wingdings" pitchFamily="2" charset="2"/>
              </a:rPr>
              <a:t>Hedging Uncertainty</a:t>
            </a:r>
            <a:r>
              <a:rPr lang="en-US" dirty="0">
                <a:latin typeface="Times New Roman" pitchFamily="18" charset="0"/>
                <a:cs typeface="Times New Roman" pitchFamily="18" charset="0"/>
                <a:sym typeface="Wingdings" pitchFamily="2" charset="2"/>
              </a:rPr>
              <a:t>!</a:t>
            </a:r>
          </a:p>
          <a:p>
            <a:pPr marL="0" indent="0">
              <a:buFont typeface="Wingdings" pitchFamily="2" charset="2"/>
              <a:buChar char="q"/>
            </a:pPr>
            <a:r>
              <a:rPr lang="en-US" dirty="0">
                <a:latin typeface="Times New Roman" pitchFamily="18" charset="0"/>
                <a:cs typeface="Times New Roman" pitchFamily="18" charset="0"/>
                <a:sym typeface="Wingdings" pitchFamily="2" charset="2"/>
              </a:rPr>
              <a:t> Loan Strategies – </a:t>
            </a:r>
            <a:r>
              <a:rPr lang="en-US" b="1" dirty="0">
                <a:solidFill>
                  <a:srgbClr val="FF0000"/>
                </a:solidFill>
                <a:latin typeface="Times New Roman" pitchFamily="18" charset="0"/>
                <a:cs typeface="Times New Roman" pitchFamily="18" charset="0"/>
                <a:sym typeface="Wingdings" pitchFamily="2" charset="2"/>
              </a:rPr>
              <a:t>Controlling duration</a:t>
            </a:r>
            <a:r>
              <a:rPr lang="en-US" dirty="0">
                <a:latin typeface="Times New Roman" pitchFamily="18" charset="0"/>
                <a:cs typeface="Times New Roman" pitchFamily="18" charset="0"/>
                <a:sym typeface="Wingdings" pitchFamily="2" charset="2"/>
              </a:rPr>
              <a:t>.</a:t>
            </a:r>
          </a:p>
          <a:p>
            <a:pPr marL="0" indent="0">
              <a:buFont typeface="Wingdings" pitchFamily="2" charset="2"/>
              <a:buChar char="q"/>
            </a:pPr>
            <a:r>
              <a:rPr lang="en-US" dirty="0">
                <a:latin typeface="Times New Roman" pitchFamily="18" charset="0"/>
                <a:cs typeface="Times New Roman" pitchFamily="18" charset="0"/>
                <a:sym typeface="Wingdings" pitchFamily="2" charset="2"/>
              </a:rPr>
              <a:t> Deposit Trends are scary!</a:t>
            </a:r>
          </a:p>
          <a:p>
            <a:pPr marL="0" indent="0">
              <a:buFont typeface="Wingdings" pitchFamily="2" charset="2"/>
              <a:buChar char="q"/>
            </a:pPr>
            <a:r>
              <a:rPr lang="en-US" dirty="0">
                <a:latin typeface="Times New Roman" pitchFamily="18" charset="0"/>
                <a:cs typeface="Times New Roman" pitchFamily="18" charset="0"/>
                <a:sym typeface="Wingdings" pitchFamily="2" charset="2"/>
              </a:rPr>
              <a:t> Maybe FHLB or Brokered CDs make sense in </a:t>
            </a:r>
            <a:endParaRPr lang="en-US" dirty="0" smtClean="0">
              <a:latin typeface="Times New Roman" pitchFamily="18" charset="0"/>
              <a:cs typeface="Times New Roman" pitchFamily="18" charset="0"/>
              <a:sym typeface="Wingdings" pitchFamily="2" charset="2"/>
            </a:endParaRPr>
          </a:p>
          <a:p>
            <a:pPr marL="0" indent="0">
              <a:buNone/>
            </a:pPr>
            <a:r>
              <a:rPr lang="en-US" dirty="0">
                <a:latin typeface="Times New Roman" pitchFamily="18" charset="0"/>
                <a:cs typeface="Times New Roman" pitchFamily="18" charset="0"/>
                <a:sym typeface="Wingdings" pitchFamily="2" charset="2"/>
              </a:rPr>
              <a:t> </a:t>
            </a:r>
            <a:r>
              <a:rPr lang="en-US" dirty="0" smtClean="0">
                <a:latin typeface="Times New Roman" pitchFamily="18" charset="0"/>
                <a:cs typeface="Times New Roman" pitchFamily="18" charset="0"/>
                <a:sym typeface="Wingdings" pitchFamily="2" charset="2"/>
              </a:rPr>
              <a:t>    2015.    </a:t>
            </a: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CB1A074-0A85-49F4-9541-BC4CB6B5A925}" type="slidenum">
              <a:rPr lang="en-US" smtClean="0"/>
              <a:t>3</a:t>
            </a:fld>
            <a:endParaRPr lang="en-US"/>
          </a:p>
        </p:txBody>
      </p:sp>
    </p:spTree>
    <p:extLst>
      <p:ext uri="{BB962C8B-B14F-4D97-AF65-F5344CB8AC3E}">
        <p14:creationId xmlns:p14="http://schemas.microsoft.com/office/powerpoint/2010/main" val="1961156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State of the Economy</a:t>
            </a:r>
            <a:endParaRPr lang="en-US" sz="36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B1A074-0A85-49F4-9541-BC4CB6B5A925}" type="slidenum">
              <a:rPr lang="en-US" smtClean="0"/>
              <a:t>4</a:t>
            </a:fld>
            <a:endParaRPr lang="en-US"/>
          </a:p>
        </p:txBody>
      </p:sp>
      <p:sp>
        <p:nvSpPr>
          <p:cNvPr id="5" name="Content Placeholder 2"/>
          <p:cNvSpPr>
            <a:spLocks noGrp="1"/>
          </p:cNvSpPr>
          <p:nvPr>
            <p:ph idx="1"/>
          </p:nvPr>
        </p:nvSpPr>
        <p:spPr>
          <a:xfrm>
            <a:off x="0" y="929244"/>
            <a:ext cx="9144000" cy="5427106"/>
          </a:xfrm>
        </p:spPr>
        <p:txBody>
          <a:bodyPr>
            <a:normAutofit fontScale="70000" lnSpcReduction="20000"/>
          </a:bodyPr>
          <a:lstStyle/>
          <a:p>
            <a:pPr marL="0" indent="0">
              <a:buNone/>
            </a:pPr>
            <a:r>
              <a:rPr lang="en-US" sz="3400" b="1" dirty="0">
                <a:solidFill>
                  <a:schemeClr val="accent1"/>
                </a:solidFill>
                <a:latin typeface="Times New Roman" panose="02020603050405020304" pitchFamily="18" charset="0"/>
                <a:cs typeface="Times New Roman" panose="02020603050405020304" pitchFamily="18" charset="0"/>
              </a:rPr>
              <a:t>GDP </a:t>
            </a:r>
            <a:r>
              <a:rPr lang="en-US" sz="3400" dirty="0">
                <a:latin typeface="Times New Roman" panose="02020603050405020304" pitchFamily="18" charset="0"/>
                <a:cs typeface="Times New Roman" panose="02020603050405020304" pitchFamily="18" charset="0"/>
                <a:sym typeface="Wingdings" panose="05000000000000000000" pitchFamily="2" charset="2"/>
              </a:rPr>
              <a:t> </a:t>
            </a:r>
            <a:r>
              <a:rPr lang="en-US" sz="3400" dirty="0" smtClean="0">
                <a:latin typeface="Times New Roman" panose="02020603050405020304" pitchFamily="18" charset="0"/>
                <a:cs typeface="Times New Roman" panose="02020603050405020304" pitchFamily="18" charset="0"/>
                <a:sym typeface="Wingdings" panose="05000000000000000000" pitchFamily="2" charset="2"/>
              </a:rPr>
              <a:t>2014 </a:t>
            </a:r>
            <a:r>
              <a:rPr lang="en-US" sz="3400" dirty="0">
                <a:latin typeface="Times New Roman" panose="02020603050405020304" pitchFamily="18" charset="0"/>
                <a:cs typeface="Times New Roman" panose="02020603050405020304" pitchFamily="18" charset="0"/>
                <a:sym typeface="Wingdings" panose="05000000000000000000" pitchFamily="2" charset="2"/>
              </a:rPr>
              <a:t>= </a:t>
            </a:r>
            <a:r>
              <a:rPr lang="en-US" sz="3400" dirty="0" smtClean="0">
                <a:latin typeface="Times New Roman" panose="02020603050405020304" pitchFamily="18" charset="0"/>
                <a:cs typeface="Times New Roman" panose="02020603050405020304" pitchFamily="18" charset="0"/>
                <a:sym typeface="Wingdings" panose="05000000000000000000" pitchFamily="2" charset="2"/>
              </a:rPr>
              <a:t>2.4% </a:t>
            </a:r>
            <a:endParaRPr lang="en-US" sz="3400" dirty="0">
              <a:latin typeface="Times New Roman" panose="02020603050405020304" pitchFamily="18" charset="0"/>
              <a:cs typeface="Times New Roman" panose="02020603050405020304" pitchFamily="18" charset="0"/>
              <a:sym typeface="Wingdings" panose="05000000000000000000" pitchFamily="2" charset="2"/>
            </a:endParaRPr>
          </a:p>
          <a:p>
            <a:pPr marL="0" indent="0">
              <a:buNone/>
            </a:pPr>
            <a:r>
              <a:rPr lang="en-US" sz="3400" dirty="0">
                <a:latin typeface="Times New Roman" panose="02020603050405020304" pitchFamily="18" charset="0"/>
                <a:cs typeface="Times New Roman" panose="02020603050405020304" pitchFamily="18" charset="0"/>
                <a:sym typeface="Wingdings" panose="05000000000000000000" pitchFamily="2" charset="2"/>
              </a:rPr>
              <a:t>              2015 = </a:t>
            </a:r>
            <a:r>
              <a:rPr lang="en-US" sz="3400" dirty="0" smtClean="0">
                <a:latin typeface="Times New Roman" panose="02020603050405020304" pitchFamily="18" charset="0"/>
                <a:cs typeface="Times New Roman" panose="02020603050405020304" pitchFamily="18" charset="0"/>
                <a:sym typeface="Wingdings" panose="05000000000000000000" pitchFamily="2" charset="2"/>
              </a:rPr>
              <a:t> 2.3% - 2.9% (forecast – consensus range)</a:t>
            </a:r>
            <a:endParaRPr lang="en-US" sz="3400" dirty="0">
              <a:latin typeface="Times New Roman" panose="02020603050405020304" pitchFamily="18" charset="0"/>
              <a:cs typeface="Times New Roman" panose="02020603050405020304" pitchFamily="18" charset="0"/>
              <a:sym typeface="Wingdings" panose="05000000000000000000" pitchFamily="2" charset="2"/>
            </a:endParaRPr>
          </a:p>
          <a:p>
            <a:pPr marL="0" lvl="0" indent="0">
              <a:spcBef>
                <a:spcPts val="0"/>
              </a:spcBef>
              <a:buNone/>
            </a:pPr>
            <a:endParaRPr lang="en-US" sz="3400" b="1" dirty="0" smtClean="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r>
              <a:rPr lang="en-US" sz="3400" b="1" dirty="0" smtClean="0">
                <a:solidFill>
                  <a:prstClr val="black"/>
                </a:solidFill>
                <a:latin typeface="Times New Roman" panose="02020603050405020304" pitchFamily="18" charset="0"/>
                <a:cs typeface="Times New Roman" panose="02020603050405020304" pitchFamily="18" charset="0"/>
              </a:rPr>
              <a:t>January/February/March </a:t>
            </a:r>
            <a:r>
              <a:rPr lang="en-US" sz="3400" b="1" dirty="0">
                <a:solidFill>
                  <a:prstClr val="black"/>
                </a:solidFill>
                <a:latin typeface="Times New Roman" panose="02020603050405020304" pitchFamily="18" charset="0"/>
                <a:cs typeface="Times New Roman" panose="02020603050405020304" pitchFamily="18" charset="0"/>
              </a:rPr>
              <a:t>Employment </a:t>
            </a:r>
            <a:r>
              <a:rPr lang="en-US" sz="3400" b="1" dirty="0" smtClean="0">
                <a:solidFill>
                  <a:prstClr val="black"/>
                </a:solidFill>
                <a:latin typeface="Times New Roman" panose="02020603050405020304" pitchFamily="18" charset="0"/>
                <a:cs typeface="Times New Roman" panose="02020603050405020304" pitchFamily="18" charset="0"/>
              </a:rPr>
              <a:t>Reports</a:t>
            </a:r>
          </a:p>
          <a:p>
            <a:pPr marL="0" lvl="0" indent="0">
              <a:spcBef>
                <a:spcPts val="0"/>
              </a:spcBef>
              <a:buNone/>
            </a:pPr>
            <a:endParaRPr lang="en-US" sz="3400" b="1" dirty="0">
              <a:solidFill>
                <a:prstClr val="black"/>
              </a:solidFill>
              <a:latin typeface="Times New Roman" panose="02020603050405020304" pitchFamily="18" charset="0"/>
              <a:cs typeface="Times New Roman" panose="02020603050405020304" pitchFamily="18" charset="0"/>
            </a:endParaRPr>
          </a:p>
          <a:p>
            <a:pPr marL="0" lvl="0" indent="0">
              <a:spcBef>
                <a:spcPts val="0"/>
              </a:spcBef>
              <a:buFont typeface="Wingdings" panose="05000000000000000000" pitchFamily="2" charset="2"/>
              <a:buChar char="q"/>
            </a:pPr>
            <a:r>
              <a:rPr lang="en-US" sz="3400" dirty="0">
                <a:solidFill>
                  <a:prstClr val="black"/>
                </a:solidFill>
                <a:latin typeface="Times New Roman" panose="02020603050405020304" pitchFamily="18" charset="0"/>
                <a:cs typeface="Times New Roman" panose="02020603050405020304" pitchFamily="18" charset="0"/>
              </a:rPr>
              <a:t> </a:t>
            </a:r>
            <a:r>
              <a:rPr lang="en-US" sz="3400" dirty="0" smtClean="0">
                <a:solidFill>
                  <a:prstClr val="black"/>
                </a:solidFill>
                <a:latin typeface="Times New Roman" panose="02020603050405020304" pitchFamily="18" charset="0"/>
                <a:cs typeface="Times New Roman" panose="02020603050405020304" pitchFamily="18" charset="0"/>
              </a:rPr>
              <a:t>January: 257,000 </a:t>
            </a:r>
            <a:r>
              <a:rPr lang="en-US" sz="3400" dirty="0">
                <a:solidFill>
                  <a:prstClr val="black"/>
                </a:solidFill>
                <a:latin typeface="Times New Roman" panose="02020603050405020304" pitchFamily="18" charset="0"/>
                <a:cs typeface="Times New Roman" panose="02020603050405020304" pitchFamily="18" charset="0"/>
              </a:rPr>
              <a:t>net job gains which was unexpected</a:t>
            </a:r>
            <a:r>
              <a:rPr lang="en-US" sz="3400" dirty="0" smtClean="0">
                <a:solidFill>
                  <a:prstClr val="black"/>
                </a:solidFill>
                <a:latin typeface="Times New Roman" panose="02020603050405020304" pitchFamily="18" charset="0"/>
                <a:cs typeface="Times New Roman" panose="02020603050405020304" pitchFamily="18" charset="0"/>
              </a:rPr>
              <a:t>:</a:t>
            </a:r>
            <a:r>
              <a:rPr lang="en-US" sz="3400" dirty="0">
                <a:solidFill>
                  <a:prstClr val="black"/>
                </a:solidFill>
                <a:latin typeface="Times New Roman" panose="02020603050405020304" pitchFamily="18" charset="0"/>
                <a:cs typeface="Times New Roman" panose="02020603050405020304" pitchFamily="18" charset="0"/>
              </a:rPr>
              <a:t> </a:t>
            </a:r>
            <a:endParaRPr lang="en-US" sz="3400" dirty="0" smtClean="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r>
              <a:rPr lang="en-US" sz="3400" dirty="0">
                <a:solidFill>
                  <a:prstClr val="black"/>
                </a:solidFill>
                <a:latin typeface="Times New Roman" panose="02020603050405020304" pitchFamily="18" charset="0"/>
                <a:cs typeface="Times New Roman" panose="02020603050405020304" pitchFamily="18" charset="0"/>
              </a:rPr>
              <a:t> </a:t>
            </a:r>
            <a:r>
              <a:rPr lang="en-US" sz="3400" dirty="0" smtClean="0">
                <a:solidFill>
                  <a:prstClr val="black"/>
                </a:solidFill>
                <a:latin typeface="Times New Roman" panose="02020603050405020304" pitchFamily="18" charset="0"/>
                <a:cs typeface="Times New Roman" panose="02020603050405020304" pitchFamily="18" charset="0"/>
              </a:rPr>
              <a:t>    Unemployment </a:t>
            </a:r>
            <a:r>
              <a:rPr lang="en-US" sz="3400" dirty="0">
                <a:solidFill>
                  <a:prstClr val="black"/>
                </a:solidFill>
                <a:latin typeface="Times New Roman" panose="02020603050405020304" pitchFamily="18" charset="0"/>
                <a:cs typeface="Times New Roman" panose="02020603050405020304" pitchFamily="18" charset="0"/>
              </a:rPr>
              <a:t>Rate rose to 5.7% in January as 700,000 people </a:t>
            </a:r>
            <a:r>
              <a:rPr lang="en-US" sz="3400" dirty="0" smtClean="0">
                <a:solidFill>
                  <a:prstClr val="black"/>
                </a:solidFill>
                <a:latin typeface="Times New Roman" panose="02020603050405020304" pitchFamily="18" charset="0"/>
                <a:cs typeface="Times New Roman" panose="02020603050405020304" pitchFamily="18" charset="0"/>
              </a:rPr>
              <a:t>  </a:t>
            </a:r>
          </a:p>
          <a:p>
            <a:pPr marL="0" lvl="0" indent="0">
              <a:spcBef>
                <a:spcPts val="0"/>
              </a:spcBef>
              <a:buNone/>
            </a:pPr>
            <a:r>
              <a:rPr lang="en-US" sz="3400" dirty="0">
                <a:solidFill>
                  <a:prstClr val="black"/>
                </a:solidFill>
                <a:latin typeface="Times New Roman" panose="02020603050405020304" pitchFamily="18" charset="0"/>
                <a:cs typeface="Times New Roman" panose="02020603050405020304" pitchFamily="18" charset="0"/>
              </a:rPr>
              <a:t> </a:t>
            </a:r>
            <a:r>
              <a:rPr lang="en-US" sz="3400" dirty="0" smtClean="0">
                <a:solidFill>
                  <a:prstClr val="black"/>
                </a:solidFill>
                <a:latin typeface="Times New Roman" panose="02020603050405020304" pitchFamily="18" charset="0"/>
                <a:cs typeface="Times New Roman" panose="02020603050405020304" pitchFamily="18" charset="0"/>
              </a:rPr>
              <a:t>     entered </a:t>
            </a:r>
            <a:r>
              <a:rPr lang="en-US" sz="3400" dirty="0">
                <a:solidFill>
                  <a:prstClr val="black"/>
                </a:solidFill>
                <a:latin typeface="Times New Roman" panose="02020603050405020304" pitchFamily="18" charset="0"/>
                <a:cs typeface="Times New Roman" panose="02020603050405020304" pitchFamily="18" charset="0"/>
              </a:rPr>
              <a:t>the labor force</a:t>
            </a:r>
            <a:r>
              <a:rPr lang="en-US" sz="3400" dirty="0" smtClean="0">
                <a:solidFill>
                  <a:prstClr val="black"/>
                </a:solidFill>
                <a:latin typeface="Times New Roman" panose="02020603050405020304" pitchFamily="18" charset="0"/>
                <a:cs typeface="Times New Roman" panose="02020603050405020304" pitchFamily="18" charset="0"/>
              </a:rPr>
              <a:t>. </a:t>
            </a:r>
          </a:p>
          <a:p>
            <a:pPr marL="0" lvl="0" indent="0">
              <a:spcBef>
                <a:spcPts val="0"/>
              </a:spcBef>
              <a:buNone/>
            </a:pPr>
            <a:endParaRPr lang="en-US" sz="3400" dirty="0" smtClean="0">
              <a:solidFill>
                <a:prstClr val="black"/>
              </a:solidFill>
              <a:latin typeface="Times New Roman" panose="02020603050405020304" pitchFamily="18" charset="0"/>
              <a:cs typeface="Times New Roman" panose="02020603050405020304" pitchFamily="18" charset="0"/>
            </a:endParaRPr>
          </a:p>
          <a:p>
            <a:pPr lvl="0">
              <a:spcBef>
                <a:spcPts val="0"/>
              </a:spcBef>
              <a:buFont typeface="Wingdings" panose="05000000000000000000" pitchFamily="2" charset="2"/>
              <a:buChar char="q"/>
            </a:pPr>
            <a:r>
              <a:rPr lang="en-US" sz="3400" dirty="0" smtClean="0">
                <a:solidFill>
                  <a:prstClr val="black"/>
                </a:solidFill>
                <a:latin typeface="Times New Roman" panose="02020603050405020304" pitchFamily="18" charset="0"/>
                <a:cs typeface="Times New Roman" panose="02020603050405020304" pitchFamily="18" charset="0"/>
              </a:rPr>
              <a:t> February </a:t>
            </a:r>
            <a:r>
              <a:rPr lang="en-US" sz="3400" dirty="0">
                <a:solidFill>
                  <a:prstClr val="black"/>
                </a:solidFill>
                <a:latin typeface="Times New Roman" panose="02020603050405020304" pitchFamily="18" charset="0"/>
                <a:cs typeface="Times New Roman" panose="02020603050405020304" pitchFamily="18" charset="0"/>
              </a:rPr>
              <a:t>288,000 net </a:t>
            </a:r>
            <a:r>
              <a:rPr lang="en-US" sz="3400" dirty="0" smtClean="0">
                <a:solidFill>
                  <a:prstClr val="black"/>
                </a:solidFill>
                <a:latin typeface="Times New Roman" panose="02020603050405020304" pitchFamily="18" charset="0"/>
                <a:cs typeface="Times New Roman" panose="02020603050405020304" pitchFamily="18" charset="0"/>
              </a:rPr>
              <a:t>growth, Unemployment </a:t>
            </a:r>
            <a:r>
              <a:rPr lang="en-US" sz="3400" dirty="0">
                <a:solidFill>
                  <a:prstClr val="black"/>
                </a:solidFill>
                <a:latin typeface="Times New Roman" panose="02020603050405020304" pitchFamily="18" charset="0"/>
                <a:cs typeface="Times New Roman" panose="02020603050405020304" pitchFamily="18" charset="0"/>
              </a:rPr>
              <a:t>rate 5.5% in </a:t>
            </a:r>
            <a:r>
              <a:rPr lang="en-US" sz="3400" dirty="0" smtClean="0">
                <a:solidFill>
                  <a:prstClr val="black"/>
                </a:solidFill>
                <a:latin typeface="Times New Roman" panose="02020603050405020304" pitchFamily="18" charset="0"/>
                <a:cs typeface="Times New Roman" panose="02020603050405020304" pitchFamily="18" charset="0"/>
              </a:rPr>
              <a:t>February. Also </a:t>
            </a:r>
            <a:r>
              <a:rPr lang="en-US" sz="3400" dirty="0">
                <a:solidFill>
                  <a:prstClr val="black"/>
                </a:solidFill>
                <a:latin typeface="Times New Roman" panose="02020603050405020304" pitchFamily="18" charset="0"/>
                <a:cs typeface="Times New Roman" panose="02020603050405020304" pitchFamily="18" charset="0"/>
              </a:rPr>
              <a:t>higher wage growth than past </a:t>
            </a:r>
            <a:r>
              <a:rPr lang="en-US" sz="3400" dirty="0" smtClean="0">
                <a:solidFill>
                  <a:prstClr val="black"/>
                </a:solidFill>
                <a:latin typeface="Times New Roman" panose="02020603050405020304" pitchFamily="18" charset="0"/>
                <a:cs typeface="Times New Roman" panose="02020603050405020304" pitchFamily="18" charset="0"/>
              </a:rPr>
              <a:t>months.</a:t>
            </a:r>
          </a:p>
          <a:p>
            <a:pPr lvl="0">
              <a:spcBef>
                <a:spcPts val="0"/>
              </a:spcBef>
              <a:buFont typeface="Wingdings" panose="05000000000000000000" pitchFamily="2" charset="2"/>
              <a:buChar char="q"/>
            </a:pPr>
            <a:endParaRPr lang="en-US" sz="3400" dirty="0" smtClean="0">
              <a:solidFill>
                <a:prstClr val="black"/>
              </a:solidFill>
              <a:latin typeface="Times New Roman" panose="02020603050405020304" pitchFamily="18" charset="0"/>
              <a:cs typeface="Times New Roman" panose="02020603050405020304" pitchFamily="18" charset="0"/>
            </a:endParaRPr>
          </a:p>
          <a:p>
            <a:pPr lvl="0">
              <a:spcBef>
                <a:spcPts val="0"/>
              </a:spcBef>
              <a:buFont typeface="Wingdings" panose="05000000000000000000" pitchFamily="2" charset="2"/>
              <a:buChar char="q"/>
            </a:pPr>
            <a:r>
              <a:rPr lang="en-US" sz="3400" b="1" u="sng" dirty="0" smtClean="0">
                <a:solidFill>
                  <a:srgbClr val="00B050"/>
                </a:solidFill>
                <a:latin typeface="Times New Roman" panose="02020603050405020304" pitchFamily="18" charset="0"/>
                <a:cs typeface="Times New Roman" panose="02020603050405020304" pitchFamily="18" charset="0"/>
              </a:rPr>
              <a:t>All </a:t>
            </a:r>
            <a:r>
              <a:rPr lang="en-US" sz="3400" b="1" u="sng" dirty="0">
                <a:solidFill>
                  <a:srgbClr val="00B050"/>
                </a:solidFill>
                <a:latin typeface="Times New Roman" panose="02020603050405020304" pitchFamily="18" charset="0"/>
                <a:cs typeface="Times New Roman" panose="02020603050405020304" pitchFamily="18" charset="0"/>
              </a:rPr>
              <a:t>of the indicators were positive putting pressure on Yellen to raise the Fed Funds Rate sooner rather than later.</a:t>
            </a:r>
            <a:r>
              <a:rPr lang="en-US" sz="3400" b="1" u="sng" dirty="0">
                <a:solidFill>
                  <a:srgbClr val="00B050"/>
                </a:solidFill>
              </a:rPr>
              <a:t> </a:t>
            </a:r>
          </a:p>
          <a:p>
            <a:pPr>
              <a:buFont typeface="Wingdings" panose="05000000000000000000" pitchFamily="2" charset="2"/>
              <a:buChar char="q"/>
            </a:pPr>
            <a:endParaRPr lang="en-US" sz="3400" dirty="0" smtClean="0">
              <a:latin typeface="Times New Roman" panose="02020603050405020304" pitchFamily="18" charset="0"/>
              <a:cs typeface="Times New Roman" panose="02020603050405020304" pitchFamily="18" charset="0"/>
              <a:sym typeface="Wingdings" panose="05000000000000000000" pitchFamily="2" charset="2"/>
            </a:endParaRPr>
          </a:p>
          <a:p>
            <a:pPr>
              <a:buFont typeface="Wingdings" panose="05000000000000000000" pitchFamily="2" charset="2"/>
              <a:buChar char="q"/>
            </a:pPr>
            <a:r>
              <a:rPr lang="en-US" sz="3400" dirty="0" smtClean="0">
                <a:latin typeface="Times New Roman" panose="02020603050405020304" pitchFamily="18" charset="0"/>
                <a:cs typeface="Times New Roman" panose="02020603050405020304" pitchFamily="18" charset="0"/>
                <a:sym typeface="Wingdings" panose="05000000000000000000" pitchFamily="2" charset="2"/>
              </a:rPr>
              <a:t>Then March comes in at 126,000 plus downward revisions - </a:t>
            </a:r>
            <a:r>
              <a:rPr lang="en-US" sz="3400" b="1" u="sng"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The forecast have changed to maybe later in the year.</a:t>
            </a:r>
          </a:p>
          <a:p>
            <a:pPr>
              <a:buFont typeface="Wingdings" panose="05000000000000000000" pitchFamily="2" charset="2"/>
              <a:buChar char="q"/>
            </a:pPr>
            <a:endParaRPr lang="en-US"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endParaRPr>
          </a:p>
          <a:p>
            <a:pPr marL="0" indent="0">
              <a:buNone/>
            </a:pPr>
            <a:endParaRPr lang="en-US"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endParaRPr>
          </a:p>
          <a:p>
            <a:pPr>
              <a:buFont typeface="Wingdings" panose="05000000000000000000" pitchFamily="2" charset="2"/>
              <a:buChar char="q"/>
            </a:pPr>
            <a:endParaRPr lang="en-US" dirty="0">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4085937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4375"/>
          </a:xfrm>
        </p:spPr>
        <p:txBody>
          <a:bodyPr>
            <a:normAutofit/>
          </a:bodyPr>
          <a:lstStyle/>
          <a:p>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Where is Yellen Focused? U3 vs. U6 </a:t>
            </a:r>
            <a:endParaRPr lang="en-US" sz="3600" dirty="0"/>
          </a:p>
        </p:txBody>
      </p:sp>
      <p:sp>
        <p:nvSpPr>
          <p:cNvPr id="3" name="Content Placeholder 2"/>
          <p:cNvSpPr>
            <a:spLocks noGrp="1"/>
          </p:cNvSpPr>
          <p:nvPr>
            <p:ph idx="1"/>
          </p:nvPr>
        </p:nvSpPr>
        <p:spPr>
          <a:xfrm>
            <a:off x="0" y="1219200"/>
            <a:ext cx="9144000" cy="4906963"/>
          </a:xfrm>
        </p:spPr>
        <p:txBody>
          <a:bodyPr>
            <a:normAutofit fontScale="92500" lnSpcReduction="20000"/>
          </a:bodyPr>
          <a:lstStyle/>
          <a:p>
            <a:pPr marL="0" indent="0">
              <a:buNone/>
            </a:pPr>
            <a:r>
              <a:rPr lang="en-US" b="1" dirty="0">
                <a:latin typeface="Times New Roman" panose="02020603050405020304" pitchFamily="18" charset="0"/>
                <a:cs typeface="Times New Roman" panose="02020603050405020304" pitchFamily="18" charset="0"/>
              </a:rPr>
              <a:t>U3</a:t>
            </a:r>
            <a:r>
              <a:rPr lang="en-US" dirty="0">
                <a:latin typeface="Times New Roman" panose="02020603050405020304" pitchFamily="18" charset="0"/>
                <a:cs typeface="Times New Roman" panose="02020603050405020304" pitchFamily="18" charset="0"/>
              </a:rPr>
              <a:t>: Total unemployed, as a % of civilian labor </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Force </a:t>
            </a:r>
            <a:r>
              <a:rPr lang="en-US" dirty="0">
                <a:latin typeface="Times New Roman" panose="02020603050405020304" pitchFamily="18" charset="0"/>
                <a:cs typeface="Times New Roman" panose="02020603050405020304" pitchFamily="18" charset="0"/>
              </a:rPr>
              <a:t>(this is the definition used for the  </a:t>
            </a:r>
          </a:p>
          <a:p>
            <a:pPr marL="0" indent="0">
              <a:buNone/>
            </a:pPr>
            <a:r>
              <a:rPr lang="en-US" dirty="0" smtClean="0">
                <a:latin typeface="Times New Roman" panose="02020603050405020304" pitchFamily="18" charset="0"/>
                <a:cs typeface="Times New Roman" panose="02020603050405020304" pitchFamily="18" charset="0"/>
              </a:rPr>
              <a:t>    official </a:t>
            </a:r>
            <a:r>
              <a:rPr lang="en-US" dirty="0">
                <a:latin typeface="Times New Roman" panose="02020603050405020304" pitchFamily="18" charset="0"/>
                <a:cs typeface="Times New Roman" panose="02020603050405020304" pitchFamily="18" charset="0"/>
              </a:rPr>
              <a:t>unemployment rate) </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b="1" dirty="0" smtClean="0">
                <a:latin typeface="Times New Roman" panose="02020603050405020304" pitchFamily="18" charset="0"/>
                <a:cs typeface="Times New Roman" panose="02020603050405020304" pitchFamily="18" charset="0"/>
                <a:sym typeface="Wingdings" panose="05000000000000000000" pitchFamily="2" charset="2"/>
              </a:rPr>
              <a:t>US = 5.5%</a:t>
            </a:r>
            <a:endParaRPr lang="en-US" b="1" dirty="0" smtClean="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U6:</a:t>
            </a:r>
            <a:r>
              <a:rPr lang="en-US" dirty="0" smtClean="0">
                <a:latin typeface="Times New Roman" panose="02020603050405020304" pitchFamily="18" charset="0"/>
                <a:cs typeface="Times New Roman" panose="02020603050405020304" pitchFamily="18" charset="0"/>
              </a:rPr>
              <a:t> Total unemployed, plus all marginally </a:t>
            </a: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attached workers, plus total employed part time  </a:t>
            </a:r>
          </a:p>
          <a:p>
            <a:pPr marL="0" indent="0">
              <a:buNone/>
            </a:pPr>
            <a:r>
              <a:rPr lang="en-US" dirty="0">
                <a:latin typeface="Times New Roman" panose="02020603050405020304" pitchFamily="18" charset="0"/>
                <a:cs typeface="Times New Roman" panose="02020603050405020304" pitchFamily="18" charset="0"/>
              </a:rPr>
              <a:t>        for economic reasons, as a percent of the </a:t>
            </a:r>
          </a:p>
          <a:p>
            <a:pPr marL="0" indent="0">
              <a:buNone/>
            </a:pPr>
            <a:r>
              <a:rPr lang="en-US" dirty="0">
                <a:latin typeface="Times New Roman" panose="02020603050405020304" pitchFamily="18" charset="0"/>
                <a:cs typeface="Times New Roman" panose="02020603050405020304" pitchFamily="18" charset="0"/>
              </a:rPr>
              <a:t>        civilian labor force plus all marginally attached </a:t>
            </a:r>
          </a:p>
          <a:p>
            <a:pPr marL="0" indent="0">
              <a:buNone/>
            </a:pPr>
            <a:r>
              <a:rPr lang="en-US" dirty="0">
                <a:latin typeface="Times New Roman" panose="02020603050405020304" pitchFamily="18" charset="0"/>
                <a:cs typeface="Times New Roman" panose="02020603050405020304" pitchFamily="18" charset="0"/>
              </a:rPr>
              <a:t>        workers. </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b="1" dirty="0" smtClean="0">
                <a:latin typeface="Times New Roman" panose="02020603050405020304" pitchFamily="18" charset="0"/>
                <a:cs typeface="Times New Roman" panose="02020603050405020304" pitchFamily="18" charset="0"/>
              </a:rPr>
              <a:t>US </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11.1%   </a:t>
            </a:r>
            <a:endParaRPr lang="en-US" b="1" dirty="0">
              <a:latin typeface="Times New Roman" panose="02020603050405020304" pitchFamily="18" charset="0"/>
              <a:cs typeface="Times New Roman" panose="02020603050405020304" pitchFamily="18" charset="0"/>
            </a:endParaRPr>
          </a:p>
          <a:p>
            <a:pPr marL="0" indent="0">
              <a:buNone/>
            </a:pPr>
            <a:r>
              <a:rPr lang="en-US" b="1" dirty="0">
                <a:solidFill>
                  <a:srgbClr val="FF0000"/>
                </a:solidFill>
                <a:latin typeface="Times New Roman" panose="02020603050405020304" pitchFamily="18" charset="0"/>
                <a:cs typeface="Times New Roman" panose="02020603050405020304" pitchFamily="18" charset="0"/>
              </a:rPr>
              <a:t>Fed has normally focused on U3, but Yellen appears focused on U6.</a:t>
            </a:r>
          </a:p>
        </p:txBody>
      </p:sp>
      <p:sp>
        <p:nvSpPr>
          <p:cNvPr id="4" name="Slide Number Placeholder 3"/>
          <p:cNvSpPr>
            <a:spLocks noGrp="1"/>
          </p:cNvSpPr>
          <p:nvPr>
            <p:ph type="sldNum" sz="quarter" idx="12"/>
          </p:nvPr>
        </p:nvSpPr>
        <p:spPr/>
        <p:txBody>
          <a:bodyPr/>
          <a:lstStyle/>
          <a:p>
            <a:fld id="{3CB1A074-0A85-49F4-9541-BC4CB6B5A925}" type="slidenum">
              <a:rPr lang="en-US" smtClean="0"/>
              <a:t>5</a:t>
            </a:fld>
            <a:endParaRPr lang="en-US"/>
          </a:p>
        </p:txBody>
      </p:sp>
    </p:spTree>
    <p:extLst>
      <p:ext uri="{BB962C8B-B14F-4D97-AF65-F5344CB8AC3E}">
        <p14:creationId xmlns:p14="http://schemas.microsoft.com/office/powerpoint/2010/main" val="3620212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b="1" dirty="0">
                <a:latin typeface="Times New Roman" panose="02020603050405020304" pitchFamily="18" charset="0"/>
                <a:cs typeface="Times New Roman" panose="02020603050405020304" pitchFamily="18" charset="0"/>
              </a:rPr>
              <a:t>Market Interest Rates</a:t>
            </a:r>
          </a:p>
        </p:txBody>
      </p:sp>
      <p:sp>
        <p:nvSpPr>
          <p:cNvPr id="4" name="Slide Number Placeholder 3"/>
          <p:cNvSpPr>
            <a:spLocks noGrp="1"/>
          </p:cNvSpPr>
          <p:nvPr>
            <p:ph type="sldNum" sz="quarter" idx="12"/>
          </p:nvPr>
        </p:nvSpPr>
        <p:spPr/>
        <p:txBody>
          <a:bodyPr/>
          <a:lstStyle/>
          <a:p>
            <a:fld id="{3CB1A074-0A85-49F4-9541-BC4CB6B5A925}" type="slidenum">
              <a:rPr lang="en-US" smtClean="0"/>
              <a:t>6</a:t>
            </a:fld>
            <a:endParaRPr lang="en-US"/>
          </a:p>
        </p:txBody>
      </p:sp>
      <p:sp>
        <p:nvSpPr>
          <p:cNvPr id="5" name="Content Placeholder 2"/>
          <p:cNvSpPr>
            <a:spLocks noGrp="1"/>
          </p:cNvSpPr>
          <p:nvPr>
            <p:ph idx="1"/>
          </p:nvPr>
        </p:nvSpPr>
        <p:spPr>
          <a:xfrm>
            <a:off x="152400" y="914400"/>
            <a:ext cx="8763000" cy="5441950"/>
          </a:xfrm>
        </p:spPr>
        <p:txBody>
          <a:bodyPr>
            <a:normAutofit lnSpcReduction="10000"/>
          </a:bodyPr>
          <a:lstStyle/>
          <a:p>
            <a:pPr>
              <a:buFont typeface="Wingdings" panose="05000000000000000000" pitchFamily="2" charset="2"/>
              <a:buChar char="q"/>
            </a:pPr>
            <a:r>
              <a:rPr lang="en-US" sz="2800" dirty="0" smtClean="0">
                <a:latin typeface="Times New Roman" panose="02020603050405020304" pitchFamily="18" charset="0"/>
                <a:cs typeface="Times New Roman" panose="02020603050405020304" pitchFamily="18" charset="0"/>
              </a:rPr>
              <a:t> Very high bond market volatility over the last two years as indicated in following slides.</a:t>
            </a:r>
          </a:p>
          <a:p>
            <a:pPr>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 10 year has moved above the 2% range, drive by international events, oil prices, inflation expectations (low) and international spreads (Euro, Japanese &amp; Swiss rates are negative)  .</a:t>
            </a:r>
          </a:p>
          <a:p>
            <a:pPr>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If the US economy was driving rates the 10 year would likely be above 2.40%.</a:t>
            </a:r>
          </a:p>
          <a:p>
            <a:pPr>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 </a:t>
            </a:r>
            <a:r>
              <a:rPr lang="en-US" sz="2800" u="sng" dirty="0" smtClean="0">
                <a:latin typeface="Times New Roman" panose="02020603050405020304" pitchFamily="18" charset="0"/>
                <a:cs typeface="Times New Roman" panose="02020603050405020304" pitchFamily="18" charset="0"/>
              </a:rPr>
              <a:t>After the January jobs report came out on February 6, it is more likely that the Fed will raise short-term interest rates at the June or July FOMC meeting.  But since the January/February jobs reports, a lot of negative data.</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83495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8915400" cy="914400"/>
          </a:xfrm>
        </p:spPr>
        <p:txBody>
          <a:bodyPr>
            <a:normAutofit fontScale="90000"/>
          </a:bodyPr>
          <a:lstStyle/>
          <a:p>
            <a:r>
              <a:rPr lang="en-US" sz="3200" b="1" dirty="0" smtClean="0">
                <a:latin typeface="Times New Roman" panose="02020603050405020304" pitchFamily="18" charset="0"/>
                <a:cs typeface="Times New Roman" panose="02020603050405020304" pitchFamily="18" charset="0"/>
              </a:rPr>
              <a:t>The Major Concerns of a Bank ALCO: </a:t>
            </a:r>
            <a:br>
              <a:rPr lang="en-US" sz="3200"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#1. When will the FOMC Change the Fed Funds Rate?</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295400"/>
            <a:ext cx="9067800" cy="5181600"/>
          </a:xfrm>
        </p:spPr>
        <p:txBody>
          <a:bodyPr>
            <a:normAutofit fontScale="85000" lnSpcReduction="20000"/>
          </a:bodyPr>
          <a:lstStyle/>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What if they go too early and the economy stumbles in 2015 – this is a risk they are hesitant to take – </a:t>
            </a:r>
            <a:r>
              <a:rPr lang="en-US" dirty="0" smtClean="0">
                <a:solidFill>
                  <a:srgbClr val="FF0000"/>
                </a:solidFill>
                <a:latin typeface="Times New Roman" panose="02020603050405020304" pitchFamily="18" charset="0"/>
                <a:cs typeface="Times New Roman" panose="02020603050405020304" pitchFamily="18" charset="0"/>
              </a:rPr>
              <a:t>especially the DOVES.</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2014 was not terribly robust – 2.5% economic growth: </a:t>
            </a:r>
            <a:r>
              <a:rPr lang="en-US" dirty="0" smtClean="0">
                <a:solidFill>
                  <a:srgbClr val="FF0000"/>
                </a:solidFill>
                <a:latin typeface="Times New Roman" panose="02020603050405020304" pitchFamily="18" charset="0"/>
                <a:cs typeface="Times New Roman" panose="02020603050405020304" pitchFamily="18" charset="0"/>
              </a:rPr>
              <a:t>Take your time say the DOVES.</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There is no inflation pressure partially due to oil prices and strength of dollar – if rates do not go up in June this will a major fall back for the committee.</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There are a lot of positive data – consumer confidence, leading indicators, manufacturing, etc. calling for a rate hike </a:t>
            </a:r>
            <a:r>
              <a:rPr lang="en-US" dirty="0" smtClean="0">
                <a:solidFill>
                  <a:srgbClr val="00B050"/>
                </a:solidFill>
                <a:latin typeface="Times New Roman" panose="02020603050405020304" pitchFamily="18" charset="0"/>
                <a:cs typeface="Times New Roman" panose="02020603050405020304" pitchFamily="18" charset="0"/>
              </a:rPr>
              <a:t>say the HAWKS – raises rate soon!</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But the January jobs report may be the determinant – it looks like June or July the Fed will act based on that report </a:t>
            </a:r>
            <a:r>
              <a:rPr lang="en-US" dirty="0" smtClean="0">
                <a:solidFill>
                  <a:srgbClr val="00B050"/>
                </a:solidFill>
                <a:latin typeface="Times New Roman" panose="02020603050405020304" pitchFamily="18" charset="0"/>
                <a:cs typeface="Times New Roman" panose="02020603050405020304" pitchFamily="18" charset="0"/>
              </a:rPr>
              <a:t>says a HAWK (me), </a:t>
            </a:r>
            <a:r>
              <a:rPr lang="en-US" dirty="0" smtClean="0">
                <a:solidFill>
                  <a:srgbClr val="FF0000"/>
                </a:solidFill>
                <a:latin typeface="Times New Roman" panose="02020603050405020304" pitchFamily="18" charset="0"/>
                <a:cs typeface="Times New Roman" panose="02020603050405020304" pitchFamily="18" charset="0"/>
              </a:rPr>
              <a:t>but the DOVES have the votes. </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3CB1A074-0A85-49F4-9541-BC4CB6B5A925}" type="slidenum">
              <a:rPr lang="en-US" smtClean="0"/>
              <a:t>7</a:t>
            </a:fld>
            <a:endParaRPr lang="en-US"/>
          </a:p>
        </p:txBody>
      </p:sp>
    </p:spTree>
    <p:extLst>
      <p:ext uri="{BB962C8B-B14F-4D97-AF65-F5344CB8AC3E}">
        <p14:creationId xmlns:p14="http://schemas.microsoft.com/office/powerpoint/2010/main" val="354464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200" b="1" dirty="0" smtClean="0">
                <a:latin typeface="Times New Roman" panose="02020603050405020304" pitchFamily="18" charset="0"/>
                <a:cs typeface="Times New Roman" panose="02020603050405020304" pitchFamily="18" charset="0"/>
              </a:rPr>
              <a:t>#2: What path will the Fed Funds rate changes take on?</a:t>
            </a:r>
            <a:endParaRPr lang="en-US" sz="3200" dirty="0"/>
          </a:p>
        </p:txBody>
      </p:sp>
      <p:sp>
        <p:nvSpPr>
          <p:cNvPr id="4" name="Slide Number Placeholder 3"/>
          <p:cNvSpPr>
            <a:spLocks noGrp="1"/>
          </p:cNvSpPr>
          <p:nvPr>
            <p:ph type="sldNum" sz="quarter" idx="12"/>
          </p:nvPr>
        </p:nvSpPr>
        <p:spPr/>
        <p:txBody>
          <a:bodyPr/>
          <a:lstStyle/>
          <a:p>
            <a:fld id="{3CB1A074-0A85-49F4-9541-BC4CB6B5A925}" type="slidenum">
              <a:rPr lang="en-US" smtClean="0"/>
              <a:t>8</a:t>
            </a:fld>
            <a:endParaRPr lang="en-US"/>
          </a:p>
        </p:txBody>
      </p:sp>
      <p:sp>
        <p:nvSpPr>
          <p:cNvPr id="5" name="Content Placeholder 2"/>
          <p:cNvSpPr>
            <a:spLocks noGrp="1"/>
          </p:cNvSpPr>
          <p:nvPr>
            <p:ph idx="1"/>
          </p:nvPr>
        </p:nvSpPr>
        <p:spPr>
          <a:xfrm>
            <a:off x="304800" y="1295400"/>
            <a:ext cx="8686800" cy="5060950"/>
          </a:xfrm>
        </p:spPr>
        <p:txBody>
          <a:bodyPr>
            <a:normAutofit fontScale="92500"/>
          </a:bodyPr>
          <a:lstStyle/>
          <a:p>
            <a:pPr marL="514350" indent="-514350">
              <a:buAutoNum type="arabicPeriod"/>
            </a:pPr>
            <a:r>
              <a:rPr lang="en-US" sz="2800" b="1" dirty="0" smtClean="0">
                <a:solidFill>
                  <a:srgbClr val="00B050"/>
                </a:solidFill>
                <a:latin typeface="Times New Roman" panose="02020603050405020304" pitchFamily="18" charset="0"/>
                <a:cs typeface="Times New Roman" panose="02020603050405020304" pitchFamily="18" charset="0"/>
              </a:rPr>
              <a:t>2004 to 2006</a:t>
            </a: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sym typeface="Wingdings" panose="05000000000000000000" pitchFamily="2" charset="2"/>
              </a:rPr>
              <a:t> Rates increased 425 basis points. 25 basis points every Fed meeting – 17 times. This is a nice orderly path that banks can handle at least up to +250 to 300 bps.</a:t>
            </a:r>
          </a:p>
          <a:p>
            <a:pPr marL="514350" indent="-514350">
              <a:buAutoNum type="arabicPeriod"/>
            </a:pPr>
            <a:r>
              <a:rPr lang="en-US" sz="28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2007 to 2008 </a:t>
            </a:r>
            <a:r>
              <a:rPr lang="en-US" sz="2800" dirty="0" smtClean="0">
                <a:latin typeface="Times New Roman" panose="02020603050405020304" pitchFamily="18" charset="0"/>
                <a:cs typeface="Times New Roman" panose="02020603050405020304" pitchFamily="18" charset="0"/>
                <a:sym typeface="Wingdings" panose="05000000000000000000" pitchFamily="2" charset="2"/>
              </a:rPr>
              <a:t> Rates dropped 500 basis points in fifteen months in a less orderly fashion. If this is replicated on the way up it would create a problem for most community banks.</a:t>
            </a:r>
          </a:p>
          <a:p>
            <a:pPr marL="0" indent="0">
              <a:buNone/>
            </a:pPr>
            <a:r>
              <a:rPr lang="en-US" sz="2800" dirty="0" smtClean="0">
                <a:latin typeface="Times New Roman" panose="02020603050405020304" pitchFamily="18" charset="0"/>
                <a:cs typeface="Times New Roman" panose="02020603050405020304" pitchFamily="18" charset="0"/>
                <a:sym typeface="Wingdings" panose="05000000000000000000" pitchFamily="2" charset="2"/>
              </a:rPr>
              <a:t>_______________________________________________  </a:t>
            </a:r>
          </a:p>
          <a:p>
            <a:pPr marL="0" indent="0">
              <a:buNone/>
            </a:pPr>
            <a:r>
              <a:rPr lang="en-US" sz="2800" b="1" dirty="0" smtClean="0">
                <a:latin typeface="Times New Roman" panose="02020603050405020304" pitchFamily="18" charset="0"/>
                <a:cs typeface="Times New Roman" panose="02020603050405020304" pitchFamily="18" charset="0"/>
                <a:sym typeface="Wingdings" panose="05000000000000000000" pitchFamily="2" charset="2"/>
              </a:rPr>
              <a:t>What does the future hold</a:t>
            </a:r>
            <a:r>
              <a:rPr lang="en-US" sz="28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If the Fed starts </a:t>
            </a:r>
            <a:r>
              <a:rPr lang="en-US" sz="2800" b="1" u="sng"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early</a:t>
            </a:r>
            <a:r>
              <a:rPr lang="en-US" sz="28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it could be orderly. If the committees holds </a:t>
            </a:r>
            <a:r>
              <a:rPr lang="en-US" sz="2800" b="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out too </a:t>
            </a:r>
            <a:r>
              <a:rPr lang="en-US" sz="28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long and inflation accelerates it could be messy and disruptive.  </a:t>
            </a:r>
            <a:endParaRPr lang="en-US" sz="28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endParaRPr>
          </a:p>
          <a:p>
            <a:pPr marL="514350" indent="-514350">
              <a:buAutoNum type="arabicPeriod"/>
            </a:pPr>
            <a:endParaRPr lang="en-US" sz="28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endParaRPr>
          </a:p>
          <a:p>
            <a:pPr marL="514350" indent="-514350">
              <a:buAutoNum type="arabicPeriod"/>
            </a:pPr>
            <a:endParaRPr lang="en-US" sz="2800" dirty="0">
              <a:latin typeface="Times New Roman" panose="02020603050405020304" pitchFamily="18" charset="0"/>
              <a:cs typeface="Times New Roman" panose="02020603050405020304" pitchFamily="18" charset="0"/>
              <a:sym typeface="Wingdings" panose="05000000000000000000" pitchFamily="2" charset="2"/>
            </a:endParaRPr>
          </a:p>
          <a:p>
            <a:pPr marL="514350" indent="-514350">
              <a:buAutoNum type="arabicPeriod"/>
            </a:pPr>
            <a:endParaRPr lang="en-US" sz="2800" dirty="0" smtClean="0">
              <a:latin typeface="Times New Roman" panose="02020603050405020304" pitchFamily="18" charset="0"/>
              <a:cs typeface="Times New Roman" panose="02020603050405020304" pitchFamily="18" charset="0"/>
              <a:sym typeface="Wingdings" panose="05000000000000000000" pitchFamily="2" charset="2"/>
            </a:endParaRPr>
          </a:p>
          <a:p>
            <a:pPr marL="514350" indent="-514350">
              <a:buAutoNum type="arabicPeriod"/>
            </a:pPr>
            <a:endParaRPr lang="en-US" sz="2800" dirty="0">
              <a:latin typeface="Times New Roman" panose="02020603050405020304" pitchFamily="18" charset="0"/>
              <a:cs typeface="Times New Roman" panose="02020603050405020304" pitchFamily="18" charset="0"/>
              <a:sym typeface="Wingdings" panose="05000000000000000000" pitchFamily="2" charset="2"/>
            </a:endParaRPr>
          </a:p>
          <a:p>
            <a:pPr marL="514350" indent="-514350">
              <a:buAutoNum type="arabicPeriod"/>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919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Regulatory Focus – #1 is Interest Rate Risk</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990600"/>
            <a:ext cx="8686800" cy="5365750"/>
          </a:xfrm>
        </p:spPr>
        <p:txBody>
          <a:bodyPr/>
          <a:lstStyle/>
          <a:p>
            <a:pPr marL="0" indent="0">
              <a:buNone/>
            </a:pPr>
            <a:r>
              <a:rPr lang="en-US" b="1" dirty="0" smtClean="0">
                <a:solidFill>
                  <a:srgbClr val="00B050"/>
                </a:solidFill>
                <a:latin typeface="Times New Roman" panose="02020603050405020304" pitchFamily="18" charset="0"/>
                <a:cs typeface="Times New Roman" panose="02020603050405020304" pitchFamily="18" charset="0"/>
              </a:rPr>
              <a:t>For a reference see FDIC’s “Supervisory Insights”, Winter 2014</a:t>
            </a:r>
          </a:p>
          <a:p>
            <a:pPr marL="0" indent="0">
              <a:buNone/>
            </a:pPr>
            <a:r>
              <a:rPr lang="en-US" dirty="0" smtClean="0">
                <a:latin typeface="Times New Roman" panose="02020603050405020304" pitchFamily="18" charset="0"/>
                <a:cs typeface="Times New Roman" panose="02020603050405020304" pitchFamily="18" charset="0"/>
              </a:rPr>
              <a:t>1.</a:t>
            </a:r>
            <a:r>
              <a:rPr lang="en-US" b="1" dirty="0" smtClean="0">
                <a:latin typeface="Times New Roman" panose="02020603050405020304" pitchFamily="18" charset="0"/>
                <a:cs typeface="Times New Roman" panose="02020603050405020304" pitchFamily="18" charset="0"/>
              </a:rPr>
              <a:t>Governance: Board Limits </a:t>
            </a:r>
            <a:r>
              <a:rPr lang="en-US" dirty="0" smtClean="0">
                <a:latin typeface="Times New Roman" panose="02020603050405020304" pitchFamily="18" charset="0"/>
                <a:cs typeface="Times New Roman" panose="02020603050405020304" pitchFamily="18" charset="0"/>
                <a:sym typeface="Wingdings" panose="05000000000000000000" pitchFamily="2" charset="2"/>
              </a:rPr>
              <a:t> Rationale</a:t>
            </a:r>
          </a:p>
          <a:p>
            <a:pPr marL="0" indent="0">
              <a:buNone/>
            </a:pPr>
            <a:r>
              <a:rPr lang="en-US" dirty="0" smtClean="0">
                <a:latin typeface="Times New Roman" panose="02020603050405020304" pitchFamily="18" charset="0"/>
                <a:cs typeface="Times New Roman" panose="02020603050405020304" pitchFamily="18" charset="0"/>
                <a:sym typeface="Wingdings" panose="05000000000000000000" pitchFamily="2" charset="2"/>
              </a:rPr>
              <a:t>2.</a:t>
            </a:r>
            <a:r>
              <a:rPr lang="en-US" b="1" dirty="0" smtClean="0">
                <a:latin typeface="Times New Roman" panose="02020603050405020304" pitchFamily="18" charset="0"/>
                <a:cs typeface="Times New Roman" panose="02020603050405020304" pitchFamily="18" charset="0"/>
                <a:sym typeface="Wingdings" panose="05000000000000000000" pitchFamily="2" charset="2"/>
              </a:rPr>
              <a:t>Key Assumptions </a:t>
            </a:r>
            <a:r>
              <a:rPr lang="en-US" dirty="0" smtClean="0">
                <a:latin typeface="Times New Roman" panose="02020603050405020304" pitchFamily="18" charset="0"/>
                <a:cs typeface="Times New Roman" panose="02020603050405020304" pitchFamily="18" charset="0"/>
                <a:sym typeface="Wingdings" panose="05000000000000000000" pitchFamily="2" charset="2"/>
              </a:rPr>
              <a:t>– Qualitative Adjustments</a:t>
            </a:r>
          </a:p>
          <a:p>
            <a:pPr marL="0" indent="0">
              <a:buNone/>
            </a:pPr>
            <a:r>
              <a:rPr lang="en-US" dirty="0" smtClean="0">
                <a:latin typeface="Times New Roman" panose="02020603050405020304" pitchFamily="18" charset="0"/>
                <a:cs typeface="Times New Roman" panose="02020603050405020304" pitchFamily="18" charset="0"/>
                <a:sym typeface="Wingdings" panose="05000000000000000000" pitchFamily="2" charset="2"/>
              </a:rPr>
              <a:t>3.Developing an </a:t>
            </a:r>
            <a:r>
              <a:rPr lang="en-US" b="1" dirty="0" smtClean="0">
                <a:latin typeface="Times New Roman" panose="02020603050405020304" pitchFamily="18" charset="0"/>
                <a:cs typeface="Times New Roman" panose="02020603050405020304" pitchFamily="18" charset="0"/>
                <a:sym typeface="Wingdings" panose="05000000000000000000" pitchFamily="2" charset="2"/>
              </a:rPr>
              <a:t>In-House Independent Review</a:t>
            </a:r>
          </a:p>
          <a:p>
            <a:pPr marL="0" indent="0">
              <a:buNone/>
            </a:pPr>
            <a:r>
              <a:rPr lang="en-US" b="1" dirty="0" smtClean="0">
                <a:latin typeface="Times New Roman" panose="02020603050405020304" pitchFamily="18" charset="0"/>
                <a:cs typeface="Times New Roman" panose="02020603050405020304" pitchFamily="18" charset="0"/>
                <a:sym typeface="Wingdings" panose="05000000000000000000" pitchFamily="2" charset="2"/>
              </a:rPr>
              <a:t>4.What to expect in the next exam?</a:t>
            </a:r>
          </a:p>
          <a:p>
            <a:pPr marL="0" indent="0">
              <a:buNone/>
            </a:pPr>
            <a:endParaRPr lang="en-US" b="1" dirty="0">
              <a:latin typeface="Times New Roman" panose="02020603050405020304" pitchFamily="18" charset="0"/>
              <a:cs typeface="Times New Roman" panose="02020603050405020304" pitchFamily="18" charset="0"/>
              <a:sym typeface="Wingdings" panose="05000000000000000000" pitchFamily="2" charset="2"/>
            </a:endParaRPr>
          </a:p>
          <a:p>
            <a:pPr marL="0" indent="0">
              <a:buNone/>
            </a:pPr>
            <a:r>
              <a:rPr lang="en-US" b="1" dirty="0" smtClean="0">
                <a:latin typeface="Times New Roman" panose="02020603050405020304" pitchFamily="18" charset="0"/>
                <a:cs typeface="Times New Roman" panose="02020603050405020304" pitchFamily="18" charset="0"/>
                <a:sym typeface="Wingdings" panose="05000000000000000000" pitchFamily="2" charset="2"/>
              </a:rPr>
              <a:t>These are the four key issues the FDIC addresses in their supervisory insights </a:t>
            </a:r>
            <a:endParaRPr lang="en-US"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CB1A074-0A85-49F4-9541-BC4CB6B5A925}" type="slidenum">
              <a:rPr lang="en-US" smtClean="0"/>
              <a:t>9</a:t>
            </a:fld>
            <a:endParaRPr lang="en-US"/>
          </a:p>
        </p:txBody>
      </p:sp>
    </p:spTree>
    <p:extLst>
      <p:ext uri="{BB962C8B-B14F-4D97-AF65-F5344CB8AC3E}">
        <p14:creationId xmlns:p14="http://schemas.microsoft.com/office/powerpoint/2010/main" val="3368767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2315</TotalTime>
  <Words>2429</Words>
  <Application>Microsoft Office PowerPoint</Application>
  <PresentationFormat>On-screen Show (4:3)</PresentationFormat>
  <Paragraphs>239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Managing Assets/Liabilities in Anticipation of Rising Short-Term Rates</vt:lpstr>
      <vt:lpstr>Presenter: Jim Clarke</vt:lpstr>
      <vt:lpstr>Today’s Discussion Points</vt:lpstr>
      <vt:lpstr>State of the Economy</vt:lpstr>
      <vt:lpstr> Where is Yellen Focused? U3 vs. U6 </vt:lpstr>
      <vt:lpstr>Market Interest Rates</vt:lpstr>
      <vt:lpstr>The Major Concerns of a Bank ALCO:  #1. When will the FOMC Change the Fed Funds Rate?</vt:lpstr>
      <vt:lpstr>#2: What path will the Fed Funds rate changes take on?</vt:lpstr>
      <vt:lpstr>Regulatory Focus – #1 is Interest Rate Risk</vt:lpstr>
      <vt:lpstr>Regulatory Focus - Liquidity</vt:lpstr>
      <vt:lpstr>Managing the Balance Sheet in Current Environment</vt:lpstr>
      <vt:lpstr>Investments</vt:lpstr>
      <vt:lpstr>Managing the Loan Portfolio - Residential</vt:lpstr>
      <vt:lpstr>Commercial Real Estate Lending</vt:lpstr>
      <vt:lpstr>Managing Liabilities</vt:lpstr>
      <vt:lpstr>Current FHLB Pricing – 4/22/2015</vt:lpstr>
      <vt:lpstr>Deposit Management</vt:lpstr>
      <vt:lpstr>Let’s Rethink Core Deposits</vt:lpstr>
      <vt:lpstr>Has the Customer Profile changed since last time rates increased (2004-2006)?</vt:lpstr>
      <vt:lpstr>Deposit Strategies for 2015</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Rob Toffey</cp:lastModifiedBy>
  <cp:revision>121</cp:revision>
  <cp:lastPrinted>2015-03-20T20:00:18Z</cp:lastPrinted>
  <dcterms:created xsi:type="dcterms:W3CDTF">2015-02-03T21:08:53Z</dcterms:created>
  <dcterms:modified xsi:type="dcterms:W3CDTF">2015-05-06T14:04:26Z</dcterms:modified>
</cp:coreProperties>
</file>