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5" r:id="rId1"/>
    <p:sldMasterId id="2147483675" r:id="rId2"/>
  </p:sldMasterIdLst>
  <p:notesMasterIdLst>
    <p:notesMasterId r:id="rId23"/>
  </p:notesMasterIdLst>
  <p:handoutMasterIdLst>
    <p:handoutMasterId r:id="rId24"/>
  </p:handoutMasterIdLst>
  <p:sldIdLst>
    <p:sldId id="733" r:id="rId3"/>
    <p:sldId id="714" r:id="rId4"/>
    <p:sldId id="749" r:id="rId5"/>
    <p:sldId id="726" r:id="rId6"/>
    <p:sldId id="727" r:id="rId7"/>
    <p:sldId id="728" r:id="rId8"/>
    <p:sldId id="729" r:id="rId9"/>
    <p:sldId id="750" r:id="rId10"/>
    <p:sldId id="686" r:id="rId11"/>
    <p:sldId id="735" r:id="rId12"/>
    <p:sldId id="751" r:id="rId13"/>
    <p:sldId id="752" r:id="rId14"/>
    <p:sldId id="753" r:id="rId15"/>
    <p:sldId id="754" r:id="rId16"/>
    <p:sldId id="755" r:id="rId17"/>
    <p:sldId id="748" r:id="rId18"/>
    <p:sldId id="756" r:id="rId19"/>
    <p:sldId id="757" r:id="rId20"/>
    <p:sldId id="721" r:id="rId21"/>
    <p:sldId id="682" r:id="rId22"/>
  </p:sldIdLst>
  <p:sldSz cx="9144000" cy="6858000" type="screen4x3"/>
  <p:notesSz cx="7315200" cy="9601200"/>
  <p:defaultTextStyle>
    <a:defPPr>
      <a:defRPr lang="en-US"/>
    </a:defPPr>
    <a:lvl1pPr algn="l" rtl="0" fontAlgn="base">
      <a:spcBef>
        <a:spcPct val="0"/>
      </a:spcBef>
      <a:spcAft>
        <a:spcPct val="0"/>
      </a:spcAft>
      <a:defRPr sz="1200" kern="1200">
        <a:solidFill>
          <a:schemeClr val="tx1"/>
        </a:solidFill>
        <a:latin typeface="Book Antiqua" pitchFamily="18" charset="0"/>
        <a:ea typeface="+mn-ea"/>
        <a:cs typeface="+mn-cs"/>
      </a:defRPr>
    </a:lvl1pPr>
    <a:lvl2pPr marL="457200" algn="l" rtl="0" fontAlgn="base">
      <a:spcBef>
        <a:spcPct val="0"/>
      </a:spcBef>
      <a:spcAft>
        <a:spcPct val="0"/>
      </a:spcAft>
      <a:defRPr sz="1200" kern="1200">
        <a:solidFill>
          <a:schemeClr val="tx1"/>
        </a:solidFill>
        <a:latin typeface="Book Antiqua" pitchFamily="18" charset="0"/>
        <a:ea typeface="+mn-ea"/>
        <a:cs typeface="+mn-cs"/>
      </a:defRPr>
    </a:lvl2pPr>
    <a:lvl3pPr marL="914400" algn="l" rtl="0" fontAlgn="base">
      <a:spcBef>
        <a:spcPct val="0"/>
      </a:spcBef>
      <a:spcAft>
        <a:spcPct val="0"/>
      </a:spcAft>
      <a:defRPr sz="1200" kern="1200">
        <a:solidFill>
          <a:schemeClr val="tx1"/>
        </a:solidFill>
        <a:latin typeface="Book Antiqua" pitchFamily="18" charset="0"/>
        <a:ea typeface="+mn-ea"/>
        <a:cs typeface="+mn-cs"/>
      </a:defRPr>
    </a:lvl3pPr>
    <a:lvl4pPr marL="1371600" algn="l" rtl="0" fontAlgn="base">
      <a:spcBef>
        <a:spcPct val="0"/>
      </a:spcBef>
      <a:spcAft>
        <a:spcPct val="0"/>
      </a:spcAft>
      <a:defRPr sz="1200" kern="1200">
        <a:solidFill>
          <a:schemeClr val="tx1"/>
        </a:solidFill>
        <a:latin typeface="Book Antiqua" pitchFamily="18" charset="0"/>
        <a:ea typeface="+mn-ea"/>
        <a:cs typeface="+mn-cs"/>
      </a:defRPr>
    </a:lvl4pPr>
    <a:lvl5pPr marL="1828800" algn="l" rtl="0" fontAlgn="base">
      <a:spcBef>
        <a:spcPct val="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Book Antiqua" pitchFamily="18" charset="0"/>
        <a:ea typeface="+mn-ea"/>
        <a:cs typeface="+mn-cs"/>
      </a:defRPr>
    </a:lvl6pPr>
    <a:lvl7pPr marL="2743200" algn="l" defTabSz="914400" rtl="0" eaLnBrk="1" latinLnBrk="0" hangingPunct="1">
      <a:defRPr sz="1200" kern="1200">
        <a:solidFill>
          <a:schemeClr val="tx1"/>
        </a:solidFill>
        <a:latin typeface="Book Antiqua" pitchFamily="18" charset="0"/>
        <a:ea typeface="+mn-ea"/>
        <a:cs typeface="+mn-cs"/>
      </a:defRPr>
    </a:lvl7pPr>
    <a:lvl8pPr marL="3200400" algn="l" defTabSz="914400" rtl="0" eaLnBrk="1" latinLnBrk="0" hangingPunct="1">
      <a:defRPr sz="1200" kern="1200">
        <a:solidFill>
          <a:schemeClr val="tx1"/>
        </a:solidFill>
        <a:latin typeface="Book Antiqua" pitchFamily="18" charset="0"/>
        <a:ea typeface="+mn-ea"/>
        <a:cs typeface="+mn-cs"/>
      </a:defRPr>
    </a:lvl8pPr>
    <a:lvl9pPr marL="3657600" algn="l" defTabSz="914400" rtl="0" eaLnBrk="1" latinLnBrk="0" hangingPunct="1">
      <a:defRPr sz="1200" kern="1200">
        <a:solidFill>
          <a:schemeClr val="tx1"/>
        </a:solidFill>
        <a:latin typeface="Book Antiqua"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ifel Nicolaus" initials="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768"/>
    <a:srgbClr val="00487A"/>
    <a:srgbClr val="05126F"/>
    <a:srgbClr val="6600CC"/>
    <a:srgbClr val="9900CC"/>
    <a:srgbClr val="0066CC"/>
    <a:srgbClr val="A50021"/>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7" autoAdjust="0"/>
    <p:restoredTop sz="93341" autoAdjust="0"/>
  </p:normalViewPr>
  <p:slideViewPr>
    <p:cSldViewPr snapToGrid="0">
      <p:cViewPr>
        <p:scale>
          <a:sx n="90" d="100"/>
          <a:sy n="90" d="100"/>
        </p:scale>
        <p:origin x="-972" y="120"/>
      </p:cViewPr>
      <p:guideLst>
        <p:guide orient="horz" pos="735"/>
        <p:guide orient="horz" pos="4277"/>
        <p:guide orient="horz" pos="118"/>
        <p:guide orient="horz" pos="4224"/>
        <p:guide orient="horz" pos="3976"/>
        <p:guide pos="5290"/>
        <p:guide pos="471"/>
        <p:guide pos="340"/>
        <p:guide pos="2671"/>
        <p:guide pos="3293"/>
        <p:guide pos="5490"/>
        <p:guide pos="305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82" d="100"/>
          <a:sy n="82" d="100"/>
        </p:scale>
        <p:origin x="-193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2 Yr</c:v>
                </c:pt>
              </c:strCache>
            </c:strRef>
          </c:tx>
          <c:spPr>
            <a:ln w="19050">
              <a:solidFill>
                <a:srgbClr val="003768"/>
              </a:solidFill>
            </a:ln>
          </c:spPr>
          <c:marker>
            <c:symbol val="none"/>
          </c:marker>
          <c:cat>
            <c:numRef>
              <c:f>Sheet1!$A$2:$A$304</c:f>
              <c:numCache>
                <c:formatCode>m/d/yyyy</c:formatCode>
                <c:ptCount val="303"/>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41660</c:v>
                </c:pt>
                <c:pt idx="13">
                  <c:v>41661</c:v>
                </c:pt>
                <c:pt idx="14">
                  <c:v>41662</c:v>
                </c:pt>
                <c:pt idx="15">
                  <c:v>41663</c:v>
                </c:pt>
                <c:pt idx="16">
                  <c:v>41666</c:v>
                </c:pt>
                <c:pt idx="17">
                  <c:v>41667</c:v>
                </c:pt>
                <c:pt idx="18">
                  <c:v>41668</c:v>
                </c:pt>
                <c:pt idx="19">
                  <c:v>41669</c:v>
                </c:pt>
                <c:pt idx="20">
                  <c:v>41670</c:v>
                </c:pt>
                <c:pt idx="21">
                  <c:v>41673</c:v>
                </c:pt>
                <c:pt idx="22">
                  <c:v>41674</c:v>
                </c:pt>
                <c:pt idx="23">
                  <c:v>41675</c:v>
                </c:pt>
                <c:pt idx="24">
                  <c:v>41676</c:v>
                </c:pt>
                <c:pt idx="25">
                  <c:v>41677</c:v>
                </c:pt>
                <c:pt idx="26">
                  <c:v>41680</c:v>
                </c:pt>
                <c:pt idx="27">
                  <c:v>41681</c:v>
                </c:pt>
                <c:pt idx="28">
                  <c:v>41682</c:v>
                </c:pt>
                <c:pt idx="29">
                  <c:v>41683</c:v>
                </c:pt>
                <c:pt idx="30">
                  <c:v>41684</c:v>
                </c:pt>
                <c:pt idx="31">
                  <c:v>41688</c:v>
                </c:pt>
                <c:pt idx="32">
                  <c:v>41689</c:v>
                </c:pt>
                <c:pt idx="33">
                  <c:v>41690</c:v>
                </c:pt>
                <c:pt idx="34">
                  <c:v>41691</c:v>
                </c:pt>
                <c:pt idx="35">
                  <c:v>41694</c:v>
                </c:pt>
                <c:pt idx="36">
                  <c:v>41695</c:v>
                </c:pt>
                <c:pt idx="37">
                  <c:v>41696</c:v>
                </c:pt>
                <c:pt idx="38">
                  <c:v>41697</c:v>
                </c:pt>
                <c:pt idx="39">
                  <c:v>41698</c:v>
                </c:pt>
                <c:pt idx="40">
                  <c:v>41701</c:v>
                </c:pt>
                <c:pt idx="41">
                  <c:v>41702</c:v>
                </c:pt>
                <c:pt idx="42">
                  <c:v>41703</c:v>
                </c:pt>
                <c:pt idx="43">
                  <c:v>41704</c:v>
                </c:pt>
                <c:pt idx="44">
                  <c:v>41705</c:v>
                </c:pt>
                <c:pt idx="45">
                  <c:v>41708</c:v>
                </c:pt>
                <c:pt idx="46">
                  <c:v>41709</c:v>
                </c:pt>
                <c:pt idx="47">
                  <c:v>41710</c:v>
                </c:pt>
                <c:pt idx="48">
                  <c:v>41711</c:v>
                </c:pt>
                <c:pt idx="49">
                  <c:v>41712</c:v>
                </c:pt>
                <c:pt idx="50">
                  <c:v>41715</c:v>
                </c:pt>
                <c:pt idx="51">
                  <c:v>41716</c:v>
                </c:pt>
                <c:pt idx="52">
                  <c:v>41717</c:v>
                </c:pt>
                <c:pt idx="53">
                  <c:v>41718</c:v>
                </c:pt>
                <c:pt idx="54">
                  <c:v>41719</c:v>
                </c:pt>
                <c:pt idx="55">
                  <c:v>41722</c:v>
                </c:pt>
                <c:pt idx="56">
                  <c:v>41723</c:v>
                </c:pt>
                <c:pt idx="57">
                  <c:v>41724</c:v>
                </c:pt>
                <c:pt idx="58">
                  <c:v>41725</c:v>
                </c:pt>
                <c:pt idx="59">
                  <c:v>41726</c:v>
                </c:pt>
                <c:pt idx="60">
                  <c:v>41729</c:v>
                </c:pt>
                <c:pt idx="61">
                  <c:v>41730</c:v>
                </c:pt>
                <c:pt idx="62">
                  <c:v>41731</c:v>
                </c:pt>
                <c:pt idx="63">
                  <c:v>41732</c:v>
                </c:pt>
                <c:pt idx="64">
                  <c:v>41733</c:v>
                </c:pt>
                <c:pt idx="65">
                  <c:v>41736</c:v>
                </c:pt>
                <c:pt idx="66">
                  <c:v>41737</c:v>
                </c:pt>
                <c:pt idx="67">
                  <c:v>41738</c:v>
                </c:pt>
                <c:pt idx="68">
                  <c:v>41739</c:v>
                </c:pt>
                <c:pt idx="69">
                  <c:v>41740</c:v>
                </c:pt>
                <c:pt idx="70">
                  <c:v>41743</c:v>
                </c:pt>
                <c:pt idx="71">
                  <c:v>41744</c:v>
                </c:pt>
                <c:pt idx="72">
                  <c:v>41745</c:v>
                </c:pt>
                <c:pt idx="73">
                  <c:v>41746</c:v>
                </c:pt>
                <c:pt idx="74">
                  <c:v>41750</c:v>
                </c:pt>
                <c:pt idx="75">
                  <c:v>41751</c:v>
                </c:pt>
                <c:pt idx="76">
                  <c:v>41752</c:v>
                </c:pt>
                <c:pt idx="77">
                  <c:v>41753</c:v>
                </c:pt>
                <c:pt idx="78">
                  <c:v>41754</c:v>
                </c:pt>
                <c:pt idx="79">
                  <c:v>41757</c:v>
                </c:pt>
                <c:pt idx="80">
                  <c:v>41758</c:v>
                </c:pt>
                <c:pt idx="81">
                  <c:v>41759</c:v>
                </c:pt>
                <c:pt idx="82">
                  <c:v>41760</c:v>
                </c:pt>
                <c:pt idx="83">
                  <c:v>41761</c:v>
                </c:pt>
                <c:pt idx="84">
                  <c:v>41764</c:v>
                </c:pt>
                <c:pt idx="85">
                  <c:v>41765</c:v>
                </c:pt>
                <c:pt idx="86">
                  <c:v>41766</c:v>
                </c:pt>
                <c:pt idx="87">
                  <c:v>41767</c:v>
                </c:pt>
                <c:pt idx="88">
                  <c:v>41768</c:v>
                </c:pt>
                <c:pt idx="89">
                  <c:v>41771</c:v>
                </c:pt>
                <c:pt idx="90">
                  <c:v>41772</c:v>
                </c:pt>
                <c:pt idx="91">
                  <c:v>41773</c:v>
                </c:pt>
                <c:pt idx="92">
                  <c:v>41774</c:v>
                </c:pt>
                <c:pt idx="93">
                  <c:v>41775</c:v>
                </c:pt>
                <c:pt idx="94">
                  <c:v>41778</c:v>
                </c:pt>
                <c:pt idx="95">
                  <c:v>41779</c:v>
                </c:pt>
                <c:pt idx="96">
                  <c:v>41780</c:v>
                </c:pt>
                <c:pt idx="97">
                  <c:v>41781</c:v>
                </c:pt>
                <c:pt idx="98">
                  <c:v>41782</c:v>
                </c:pt>
                <c:pt idx="99">
                  <c:v>41786</c:v>
                </c:pt>
                <c:pt idx="100">
                  <c:v>41787</c:v>
                </c:pt>
                <c:pt idx="101">
                  <c:v>41788</c:v>
                </c:pt>
                <c:pt idx="102">
                  <c:v>41789</c:v>
                </c:pt>
                <c:pt idx="103">
                  <c:v>41792</c:v>
                </c:pt>
                <c:pt idx="104">
                  <c:v>41793</c:v>
                </c:pt>
                <c:pt idx="105">
                  <c:v>41794</c:v>
                </c:pt>
                <c:pt idx="106">
                  <c:v>41795</c:v>
                </c:pt>
                <c:pt idx="107">
                  <c:v>41796</c:v>
                </c:pt>
                <c:pt idx="108">
                  <c:v>41799</c:v>
                </c:pt>
                <c:pt idx="109">
                  <c:v>41800</c:v>
                </c:pt>
                <c:pt idx="110">
                  <c:v>41801</c:v>
                </c:pt>
                <c:pt idx="111">
                  <c:v>41802</c:v>
                </c:pt>
                <c:pt idx="112">
                  <c:v>41803</c:v>
                </c:pt>
                <c:pt idx="113">
                  <c:v>41806</c:v>
                </c:pt>
                <c:pt idx="114">
                  <c:v>41807</c:v>
                </c:pt>
                <c:pt idx="115">
                  <c:v>41808</c:v>
                </c:pt>
                <c:pt idx="116">
                  <c:v>41809</c:v>
                </c:pt>
                <c:pt idx="117">
                  <c:v>41810</c:v>
                </c:pt>
                <c:pt idx="118">
                  <c:v>41813</c:v>
                </c:pt>
                <c:pt idx="119">
                  <c:v>41814</c:v>
                </c:pt>
                <c:pt idx="120">
                  <c:v>41815</c:v>
                </c:pt>
                <c:pt idx="121">
                  <c:v>41816</c:v>
                </c:pt>
                <c:pt idx="122">
                  <c:v>41817</c:v>
                </c:pt>
                <c:pt idx="123">
                  <c:v>41820</c:v>
                </c:pt>
                <c:pt idx="124">
                  <c:v>41821</c:v>
                </c:pt>
                <c:pt idx="125">
                  <c:v>41822</c:v>
                </c:pt>
                <c:pt idx="126">
                  <c:v>41823</c:v>
                </c:pt>
                <c:pt idx="127">
                  <c:v>41827</c:v>
                </c:pt>
                <c:pt idx="128">
                  <c:v>41828</c:v>
                </c:pt>
                <c:pt idx="129">
                  <c:v>41829</c:v>
                </c:pt>
                <c:pt idx="130">
                  <c:v>41830</c:v>
                </c:pt>
                <c:pt idx="131">
                  <c:v>41831</c:v>
                </c:pt>
                <c:pt idx="132">
                  <c:v>41834</c:v>
                </c:pt>
                <c:pt idx="133">
                  <c:v>41835</c:v>
                </c:pt>
                <c:pt idx="134">
                  <c:v>41836</c:v>
                </c:pt>
                <c:pt idx="135">
                  <c:v>41837</c:v>
                </c:pt>
                <c:pt idx="136">
                  <c:v>41838</c:v>
                </c:pt>
                <c:pt idx="137">
                  <c:v>41841</c:v>
                </c:pt>
                <c:pt idx="138">
                  <c:v>41842</c:v>
                </c:pt>
                <c:pt idx="139">
                  <c:v>41843</c:v>
                </c:pt>
                <c:pt idx="140">
                  <c:v>41844</c:v>
                </c:pt>
                <c:pt idx="141">
                  <c:v>41845</c:v>
                </c:pt>
                <c:pt idx="142">
                  <c:v>41848</c:v>
                </c:pt>
                <c:pt idx="143">
                  <c:v>41849</c:v>
                </c:pt>
                <c:pt idx="144">
                  <c:v>41850</c:v>
                </c:pt>
                <c:pt idx="145">
                  <c:v>41851</c:v>
                </c:pt>
                <c:pt idx="146">
                  <c:v>41852</c:v>
                </c:pt>
                <c:pt idx="147">
                  <c:v>41855</c:v>
                </c:pt>
                <c:pt idx="148">
                  <c:v>41856</c:v>
                </c:pt>
                <c:pt idx="149">
                  <c:v>41857</c:v>
                </c:pt>
                <c:pt idx="150">
                  <c:v>41858</c:v>
                </c:pt>
                <c:pt idx="151">
                  <c:v>41859</c:v>
                </c:pt>
                <c:pt idx="152">
                  <c:v>41862</c:v>
                </c:pt>
                <c:pt idx="153">
                  <c:v>41863</c:v>
                </c:pt>
                <c:pt idx="154">
                  <c:v>41864</c:v>
                </c:pt>
                <c:pt idx="155">
                  <c:v>41865</c:v>
                </c:pt>
                <c:pt idx="156">
                  <c:v>41866</c:v>
                </c:pt>
                <c:pt idx="157">
                  <c:v>41869</c:v>
                </c:pt>
                <c:pt idx="158">
                  <c:v>41870</c:v>
                </c:pt>
                <c:pt idx="159">
                  <c:v>41871</c:v>
                </c:pt>
                <c:pt idx="160">
                  <c:v>41872</c:v>
                </c:pt>
                <c:pt idx="161">
                  <c:v>41873</c:v>
                </c:pt>
                <c:pt idx="162">
                  <c:v>41876</c:v>
                </c:pt>
                <c:pt idx="163">
                  <c:v>41877</c:v>
                </c:pt>
                <c:pt idx="164">
                  <c:v>41878</c:v>
                </c:pt>
                <c:pt idx="165">
                  <c:v>41879</c:v>
                </c:pt>
                <c:pt idx="166">
                  <c:v>41880</c:v>
                </c:pt>
                <c:pt idx="167">
                  <c:v>41884</c:v>
                </c:pt>
                <c:pt idx="168">
                  <c:v>41885</c:v>
                </c:pt>
                <c:pt idx="169">
                  <c:v>41886</c:v>
                </c:pt>
                <c:pt idx="170">
                  <c:v>41887</c:v>
                </c:pt>
                <c:pt idx="171">
                  <c:v>41890</c:v>
                </c:pt>
                <c:pt idx="172">
                  <c:v>41891</c:v>
                </c:pt>
                <c:pt idx="173">
                  <c:v>41892</c:v>
                </c:pt>
                <c:pt idx="174">
                  <c:v>41893</c:v>
                </c:pt>
                <c:pt idx="175">
                  <c:v>41894</c:v>
                </c:pt>
                <c:pt idx="176">
                  <c:v>41897</c:v>
                </c:pt>
                <c:pt idx="177">
                  <c:v>41898</c:v>
                </c:pt>
                <c:pt idx="178">
                  <c:v>41899</c:v>
                </c:pt>
                <c:pt idx="179">
                  <c:v>41900</c:v>
                </c:pt>
                <c:pt idx="180">
                  <c:v>41901</c:v>
                </c:pt>
                <c:pt idx="181">
                  <c:v>41904</c:v>
                </c:pt>
                <c:pt idx="182">
                  <c:v>41905</c:v>
                </c:pt>
                <c:pt idx="183">
                  <c:v>41906</c:v>
                </c:pt>
                <c:pt idx="184">
                  <c:v>41907</c:v>
                </c:pt>
                <c:pt idx="185">
                  <c:v>41908</c:v>
                </c:pt>
                <c:pt idx="186">
                  <c:v>41911</c:v>
                </c:pt>
                <c:pt idx="187">
                  <c:v>41912</c:v>
                </c:pt>
                <c:pt idx="188">
                  <c:v>41913</c:v>
                </c:pt>
                <c:pt idx="189">
                  <c:v>41914</c:v>
                </c:pt>
                <c:pt idx="190">
                  <c:v>41915</c:v>
                </c:pt>
                <c:pt idx="191">
                  <c:v>41918</c:v>
                </c:pt>
                <c:pt idx="192">
                  <c:v>41919</c:v>
                </c:pt>
                <c:pt idx="193">
                  <c:v>41920</c:v>
                </c:pt>
                <c:pt idx="194">
                  <c:v>41921</c:v>
                </c:pt>
                <c:pt idx="195">
                  <c:v>41922</c:v>
                </c:pt>
                <c:pt idx="196">
                  <c:v>41926</c:v>
                </c:pt>
                <c:pt idx="197">
                  <c:v>41927</c:v>
                </c:pt>
                <c:pt idx="198">
                  <c:v>41928</c:v>
                </c:pt>
                <c:pt idx="199">
                  <c:v>41929</c:v>
                </c:pt>
                <c:pt idx="200">
                  <c:v>41932</c:v>
                </c:pt>
                <c:pt idx="201">
                  <c:v>41933</c:v>
                </c:pt>
                <c:pt idx="202">
                  <c:v>41934</c:v>
                </c:pt>
                <c:pt idx="203">
                  <c:v>41935</c:v>
                </c:pt>
                <c:pt idx="204">
                  <c:v>41936</c:v>
                </c:pt>
                <c:pt idx="205">
                  <c:v>41939</c:v>
                </c:pt>
                <c:pt idx="206">
                  <c:v>41940</c:v>
                </c:pt>
                <c:pt idx="207">
                  <c:v>41941</c:v>
                </c:pt>
                <c:pt idx="208">
                  <c:v>41942</c:v>
                </c:pt>
                <c:pt idx="209">
                  <c:v>41943</c:v>
                </c:pt>
                <c:pt idx="210">
                  <c:v>41946</c:v>
                </c:pt>
                <c:pt idx="211">
                  <c:v>41947</c:v>
                </c:pt>
                <c:pt idx="212">
                  <c:v>41948</c:v>
                </c:pt>
                <c:pt idx="213">
                  <c:v>41949</c:v>
                </c:pt>
                <c:pt idx="214">
                  <c:v>41950</c:v>
                </c:pt>
                <c:pt idx="215">
                  <c:v>41953</c:v>
                </c:pt>
                <c:pt idx="216">
                  <c:v>41955</c:v>
                </c:pt>
                <c:pt idx="217">
                  <c:v>41956</c:v>
                </c:pt>
                <c:pt idx="218">
                  <c:v>41957</c:v>
                </c:pt>
                <c:pt idx="219">
                  <c:v>41960</c:v>
                </c:pt>
                <c:pt idx="220">
                  <c:v>41961</c:v>
                </c:pt>
                <c:pt idx="221">
                  <c:v>41962</c:v>
                </c:pt>
                <c:pt idx="222">
                  <c:v>41963</c:v>
                </c:pt>
                <c:pt idx="223">
                  <c:v>41964</c:v>
                </c:pt>
                <c:pt idx="224">
                  <c:v>41967</c:v>
                </c:pt>
                <c:pt idx="225">
                  <c:v>41968</c:v>
                </c:pt>
                <c:pt idx="226">
                  <c:v>41969</c:v>
                </c:pt>
                <c:pt idx="227">
                  <c:v>41971</c:v>
                </c:pt>
                <c:pt idx="228">
                  <c:v>41974</c:v>
                </c:pt>
                <c:pt idx="229">
                  <c:v>41975</c:v>
                </c:pt>
                <c:pt idx="230">
                  <c:v>41976</c:v>
                </c:pt>
                <c:pt idx="231">
                  <c:v>41977</c:v>
                </c:pt>
                <c:pt idx="232">
                  <c:v>41978</c:v>
                </c:pt>
                <c:pt idx="233">
                  <c:v>41981</c:v>
                </c:pt>
                <c:pt idx="234">
                  <c:v>41982</c:v>
                </c:pt>
                <c:pt idx="235">
                  <c:v>41983</c:v>
                </c:pt>
                <c:pt idx="236">
                  <c:v>41984</c:v>
                </c:pt>
                <c:pt idx="237">
                  <c:v>41985</c:v>
                </c:pt>
                <c:pt idx="238">
                  <c:v>41988</c:v>
                </c:pt>
                <c:pt idx="239">
                  <c:v>41989</c:v>
                </c:pt>
                <c:pt idx="240">
                  <c:v>41990</c:v>
                </c:pt>
                <c:pt idx="241">
                  <c:v>41991</c:v>
                </c:pt>
                <c:pt idx="242">
                  <c:v>41992</c:v>
                </c:pt>
                <c:pt idx="243">
                  <c:v>41995</c:v>
                </c:pt>
                <c:pt idx="244">
                  <c:v>41996</c:v>
                </c:pt>
                <c:pt idx="245">
                  <c:v>41997</c:v>
                </c:pt>
                <c:pt idx="246">
                  <c:v>41999</c:v>
                </c:pt>
                <c:pt idx="247">
                  <c:v>42002</c:v>
                </c:pt>
                <c:pt idx="248">
                  <c:v>42003</c:v>
                </c:pt>
                <c:pt idx="249">
                  <c:v>42004</c:v>
                </c:pt>
                <c:pt idx="250">
                  <c:v>42006</c:v>
                </c:pt>
                <c:pt idx="251">
                  <c:v>42009</c:v>
                </c:pt>
                <c:pt idx="252">
                  <c:v>42010</c:v>
                </c:pt>
                <c:pt idx="253">
                  <c:v>42011</c:v>
                </c:pt>
                <c:pt idx="254">
                  <c:v>42012</c:v>
                </c:pt>
                <c:pt idx="255">
                  <c:v>42013</c:v>
                </c:pt>
                <c:pt idx="256">
                  <c:v>42016</c:v>
                </c:pt>
                <c:pt idx="257">
                  <c:v>42017</c:v>
                </c:pt>
                <c:pt idx="258">
                  <c:v>42018</c:v>
                </c:pt>
                <c:pt idx="259">
                  <c:v>42019</c:v>
                </c:pt>
                <c:pt idx="260">
                  <c:v>42020</c:v>
                </c:pt>
                <c:pt idx="261">
                  <c:v>42024</c:v>
                </c:pt>
                <c:pt idx="262">
                  <c:v>42025</c:v>
                </c:pt>
                <c:pt idx="263">
                  <c:v>42026</c:v>
                </c:pt>
                <c:pt idx="264">
                  <c:v>42027</c:v>
                </c:pt>
                <c:pt idx="265">
                  <c:v>42030</c:v>
                </c:pt>
                <c:pt idx="266">
                  <c:v>42031</c:v>
                </c:pt>
                <c:pt idx="267">
                  <c:v>42032</c:v>
                </c:pt>
                <c:pt idx="268">
                  <c:v>42033</c:v>
                </c:pt>
                <c:pt idx="269">
                  <c:v>42034</c:v>
                </c:pt>
                <c:pt idx="270">
                  <c:v>42037</c:v>
                </c:pt>
                <c:pt idx="271">
                  <c:v>42038</c:v>
                </c:pt>
                <c:pt idx="272">
                  <c:v>42039</c:v>
                </c:pt>
                <c:pt idx="273">
                  <c:v>42040</c:v>
                </c:pt>
                <c:pt idx="274">
                  <c:v>42041</c:v>
                </c:pt>
                <c:pt idx="275">
                  <c:v>42044</c:v>
                </c:pt>
                <c:pt idx="276">
                  <c:v>42045</c:v>
                </c:pt>
                <c:pt idx="277">
                  <c:v>42046</c:v>
                </c:pt>
                <c:pt idx="278">
                  <c:v>42047</c:v>
                </c:pt>
                <c:pt idx="279">
                  <c:v>42048</c:v>
                </c:pt>
                <c:pt idx="280">
                  <c:v>42052</c:v>
                </c:pt>
                <c:pt idx="281">
                  <c:v>42053</c:v>
                </c:pt>
                <c:pt idx="282">
                  <c:v>42054</c:v>
                </c:pt>
                <c:pt idx="283">
                  <c:v>42055</c:v>
                </c:pt>
                <c:pt idx="284">
                  <c:v>42058</c:v>
                </c:pt>
                <c:pt idx="285">
                  <c:v>42059</c:v>
                </c:pt>
                <c:pt idx="286">
                  <c:v>42060</c:v>
                </c:pt>
                <c:pt idx="287">
                  <c:v>42061</c:v>
                </c:pt>
                <c:pt idx="288">
                  <c:v>42062</c:v>
                </c:pt>
                <c:pt idx="289">
                  <c:v>42065</c:v>
                </c:pt>
                <c:pt idx="290">
                  <c:v>42066</c:v>
                </c:pt>
                <c:pt idx="291">
                  <c:v>42067</c:v>
                </c:pt>
                <c:pt idx="292">
                  <c:v>42068</c:v>
                </c:pt>
                <c:pt idx="293">
                  <c:v>42069</c:v>
                </c:pt>
                <c:pt idx="294">
                  <c:v>42072</c:v>
                </c:pt>
                <c:pt idx="295">
                  <c:v>42073</c:v>
                </c:pt>
                <c:pt idx="296">
                  <c:v>42074</c:v>
                </c:pt>
                <c:pt idx="297">
                  <c:v>42075</c:v>
                </c:pt>
                <c:pt idx="298">
                  <c:v>42076</c:v>
                </c:pt>
                <c:pt idx="299">
                  <c:v>42079</c:v>
                </c:pt>
                <c:pt idx="300">
                  <c:v>42080</c:v>
                </c:pt>
                <c:pt idx="301">
                  <c:v>42081</c:v>
                </c:pt>
                <c:pt idx="302">
                  <c:v>42082</c:v>
                </c:pt>
              </c:numCache>
            </c:numRef>
          </c:cat>
          <c:val>
            <c:numRef>
              <c:f>Sheet1!$B$2:$B$304</c:f>
              <c:numCache>
                <c:formatCode>0%</c:formatCode>
                <c:ptCount val="303"/>
                <c:pt idx="0">
                  <c:v>0.92110000000000003</c:v>
                </c:pt>
                <c:pt idx="1">
                  <c:v>0.89069999999999994</c:v>
                </c:pt>
                <c:pt idx="2">
                  <c:v>0.85</c:v>
                </c:pt>
                <c:pt idx="3">
                  <c:v>0.85</c:v>
                </c:pt>
                <c:pt idx="4">
                  <c:v>0.79069999999999996</c:v>
                </c:pt>
                <c:pt idx="5">
                  <c:v>0.79069999999999996</c:v>
                </c:pt>
                <c:pt idx="6">
                  <c:v>0.91890000000000005</c:v>
                </c:pt>
                <c:pt idx="7">
                  <c:v>0.94440000000000002</c:v>
                </c:pt>
                <c:pt idx="8">
                  <c:v>0.89469999999999994</c:v>
                </c:pt>
                <c:pt idx="9">
                  <c:v>0.87180000000000002</c:v>
                </c:pt>
                <c:pt idx="10">
                  <c:v>0.87180000000000002</c:v>
                </c:pt>
                <c:pt idx="11">
                  <c:v>0.89469999999999994</c:v>
                </c:pt>
                <c:pt idx="12">
                  <c:v>0.89469999999999994</c:v>
                </c:pt>
                <c:pt idx="13">
                  <c:v>0.85</c:v>
                </c:pt>
                <c:pt idx="14">
                  <c:v>0.88890000000000002</c:v>
                </c:pt>
                <c:pt idx="15">
                  <c:v>0.85709999999999997</c:v>
                </c:pt>
                <c:pt idx="16">
                  <c:v>0.85709999999999997</c:v>
                </c:pt>
                <c:pt idx="17">
                  <c:v>0.88239999999999996</c:v>
                </c:pt>
                <c:pt idx="18">
                  <c:v>0.83329999999999993</c:v>
                </c:pt>
                <c:pt idx="19">
                  <c:v>0.85709999999999997</c:v>
                </c:pt>
                <c:pt idx="20">
                  <c:v>0.88239999999999996</c:v>
                </c:pt>
                <c:pt idx="21">
                  <c:v>1.0332999999999999</c:v>
                </c:pt>
                <c:pt idx="22">
                  <c:v>1</c:v>
                </c:pt>
                <c:pt idx="23">
                  <c:v>0.96879999999999999</c:v>
                </c:pt>
                <c:pt idx="24">
                  <c:v>0.96879999999999999</c:v>
                </c:pt>
                <c:pt idx="25">
                  <c:v>1</c:v>
                </c:pt>
                <c:pt idx="26">
                  <c:v>1</c:v>
                </c:pt>
                <c:pt idx="27">
                  <c:v>0.91180000000000005</c:v>
                </c:pt>
                <c:pt idx="28">
                  <c:v>0.88569999999999993</c:v>
                </c:pt>
                <c:pt idx="29">
                  <c:v>0.96879999999999999</c:v>
                </c:pt>
                <c:pt idx="30">
                  <c:v>0.96879999999999999</c:v>
                </c:pt>
                <c:pt idx="31">
                  <c:v>1.0332999999999999</c:v>
                </c:pt>
                <c:pt idx="32">
                  <c:v>1</c:v>
                </c:pt>
                <c:pt idx="33">
                  <c:v>0.96879999999999999</c:v>
                </c:pt>
                <c:pt idx="34">
                  <c:v>0.96879999999999999</c:v>
                </c:pt>
                <c:pt idx="35">
                  <c:v>0.93940000000000001</c:v>
                </c:pt>
                <c:pt idx="36">
                  <c:v>1</c:v>
                </c:pt>
                <c:pt idx="37">
                  <c:v>0.93940000000000001</c:v>
                </c:pt>
                <c:pt idx="38">
                  <c:v>0.875</c:v>
                </c:pt>
                <c:pt idx="39">
                  <c:v>0.78790000000000004</c:v>
                </c:pt>
                <c:pt idx="40">
                  <c:v>0.80650000000000011</c:v>
                </c:pt>
                <c:pt idx="41">
                  <c:v>0.75760000000000005</c:v>
                </c:pt>
                <c:pt idx="42">
                  <c:v>0.71430000000000005</c:v>
                </c:pt>
                <c:pt idx="43">
                  <c:v>0.71930000000000005</c:v>
                </c:pt>
                <c:pt idx="44">
                  <c:v>0.67569999999999997</c:v>
                </c:pt>
                <c:pt idx="45">
                  <c:v>0.72970000000000002</c:v>
                </c:pt>
                <c:pt idx="46">
                  <c:v>0.72970000000000002</c:v>
                </c:pt>
                <c:pt idx="47">
                  <c:v>0.75</c:v>
                </c:pt>
                <c:pt idx="48">
                  <c:v>0.79409999999999992</c:v>
                </c:pt>
                <c:pt idx="49">
                  <c:v>0.79409999999999992</c:v>
                </c:pt>
                <c:pt idx="50">
                  <c:v>0.75</c:v>
                </c:pt>
                <c:pt idx="51">
                  <c:v>0.77139999999999997</c:v>
                </c:pt>
                <c:pt idx="52">
                  <c:v>0.68180000000000007</c:v>
                </c:pt>
                <c:pt idx="53">
                  <c:v>0.74419999999999997</c:v>
                </c:pt>
                <c:pt idx="54">
                  <c:v>0.90700000000000003</c:v>
                </c:pt>
                <c:pt idx="55">
                  <c:v>0.86670000000000003</c:v>
                </c:pt>
                <c:pt idx="56">
                  <c:v>0.90700000000000003</c:v>
                </c:pt>
                <c:pt idx="57">
                  <c:v>0.86670000000000003</c:v>
                </c:pt>
                <c:pt idx="58">
                  <c:v>0.86670000000000003</c:v>
                </c:pt>
                <c:pt idx="59">
                  <c:v>0.86670000000000003</c:v>
                </c:pt>
                <c:pt idx="60">
                  <c:v>0.90700000000000003</c:v>
                </c:pt>
                <c:pt idx="61">
                  <c:v>0.90700000000000003</c:v>
                </c:pt>
                <c:pt idx="62">
                  <c:v>0.8478</c:v>
                </c:pt>
                <c:pt idx="63">
                  <c:v>0.86670000000000003</c:v>
                </c:pt>
                <c:pt idx="64">
                  <c:v>0.95120000000000005</c:v>
                </c:pt>
                <c:pt idx="65">
                  <c:v>0.97499999999999998</c:v>
                </c:pt>
                <c:pt idx="66">
                  <c:v>0.97499999999999998</c:v>
                </c:pt>
                <c:pt idx="67">
                  <c:v>1.0541</c:v>
                </c:pt>
                <c:pt idx="68">
                  <c:v>1.0832999999999999</c:v>
                </c:pt>
                <c:pt idx="69">
                  <c:v>1.0832999999999999</c:v>
                </c:pt>
                <c:pt idx="70">
                  <c:v>1.0541</c:v>
                </c:pt>
                <c:pt idx="71">
                  <c:v>1</c:v>
                </c:pt>
                <c:pt idx="72">
                  <c:v>0.92110000000000003</c:v>
                </c:pt>
                <c:pt idx="73">
                  <c:v>0.875</c:v>
                </c:pt>
                <c:pt idx="74">
                  <c:v>0.875</c:v>
                </c:pt>
                <c:pt idx="75">
                  <c:v>0.85370000000000001</c:v>
                </c:pt>
                <c:pt idx="76">
                  <c:v>0.79549999999999998</c:v>
                </c:pt>
                <c:pt idx="77">
                  <c:v>0.77780000000000005</c:v>
                </c:pt>
                <c:pt idx="78">
                  <c:v>0.81400000000000006</c:v>
                </c:pt>
                <c:pt idx="79">
                  <c:v>0.81400000000000006</c:v>
                </c:pt>
                <c:pt idx="80">
                  <c:v>0.77780000000000005</c:v>
                </c:pt>
                <c:pt idx="81">
                  <c:v>0.83329999999999993</c:v>
                </c:pt>
                <c:pt idx="82">
                  <c:v>0.878</c:v>
                </c:pt>
                <c:pt idx="83">
                  <c:v>0.83719999999999994</c:v>
                </c:pt>
                <c:pt idx="84">
                  <c:v>0.85709999999999997</c:v>
                </c:pt>
                <c:pt idx="85">
                  <c:v>0.81400000000000006</c:v>
                </c:pt>
                <c:pt idx="86">
                  <c:v>0.89739999999999998</c:v>
                </c:pt>
                <c:pt idx="87">
                  <c:v>0.93330000000000002</c:v>
                </c:pt>
                <c:pt idx="88">
                  <c:v>0.82050000000000001</c:v>
                </c:pt>
                <c:pt idx="89">
                  <c:v>0.8</c:v>
                </c:pt>
                <c:pt idx="90">
                  <c:v>0.84209999999999996</c:v>
                </c:pt>
                <c:pt idx="91">
                  <c:v>0.8649</c:v>
                </c:pt>
                <c:pt idx="92">
                  <c:v>0.86109999999999998</c:v>
                </c:pt>
                <c:pt idx="93">
                  <c:v>0.86109999999999998</c:v>
                </c:pt>
                <c:pt idx="94">
                  <c:v>0.91180000000000005</c:v>
                </c:pt>
                <c:pt idx="95">
                  <c:v>0.93940000000000001</c:v>
                </c:pt>
                <c:pt idx="96">
                  <c:v>0.91180000000000005</c:v>
                </c:pt>
                <c:pt idx="97">
                  <c:v>0.88569999999999993</c:v>
                </c:pt>
                <c:pt idx="98">
                  <c:v>0.88569999999999993</c:v>
                </c:pt>
                <c:pt idx="99">
                  <c:v>0.8286</c:v>
                </c:pt>
                <c:pt idx="100">
                  <c:v>0.77569999999999995</c:v>
                </c:pt>
                <c:pt idx="101">
                  <c:v>0.76319999999999988</c:v>
                </c:pt>
                <c:pt idx="102">
                  <c:v>0.76319999999999988</c:v>
                </c:pt>
                <c:pt idx="103">
                  <c:v>0.74360000000000004</c:v>
                </c:pt>
                <c:pt idx="104">
                  <c:v>0.75</c:v>
                </c:pt>
                <c:pt idx="105">
                  <c:v>0.75</c:v>
                </c:pt>
                <c:pt idx="106">
                  <c:v>0.78949999999999998</c:v>
                </c:pt>
                <c:pt idx="107">
                  <c:v>0.73170000000000002</c:v>
                </c:pt>
                <c:pt idx="108">
                  <c:v>0.71430000000000005</c:v>
                </c:pt>
                <c:pt idx="109">
                  <c:v>0.68180000000000007</c:v>
                </c:pt>
                <c:pt idx="110">
                  <c:v>0.69769999999999999</c:v>
                </c:pt>
                <c:pt idx="111">
                  <c:v>0.73170000000000002</c:v>
                </c:pt>
                <c:pt idx="112">
                  <c:v>0.66670000000000007</c:v>
                </c:pt>
                <c:pt idx="113">
                  <c:v>0.63829999999999998</c:v>
                </c:pt>
                <c:pt idx="114">
                  <c:v>0.625</c:v>
                </c:pt>
                <c:pt idx="115">
                  <c:v>0.6522</c:v>
                </c:pt>
                <c:pt idx="116">
                  <c:v>0.6522</c:v>
                </c:pt>
                <c:pt idx="117">
                  <c:v>0.6522</c:v>
                </c:pt>
                <c:pt idx="118">
                  <c:v>0.6522</c:v>
                </c:pt>
                <c:pt idx="119">
                  <c:v>0.6522</c:v>
                </c:pt>
                <c:pt idx="120">
                  <c:v>0.58329999999999993</c:v>
                </c:pt>
                <c:pt idx="121">
                  <c:v>0.59570000000000001</c:v>
                </c:pt>
                <c:pt idx="122">
                  <c:v>0.60870000000000002</c:v>
                </c:pt>
                <c:pt idx="123">
                  <c:v>0.60870000000000002</c:v>
                </c:pt>
                <c:pt idx="124">
                  <c:v>0.61699999999999999</c:v>
                </c:pt>
                <c:pt idx="125">
                  <c:v>0.59179999999999999</c:v>
                </c:pt>
                <c:pt idx="126">
                  <c:v>0.60780000000000001</c:v>
                </c:pt>
                <c:pt idx="127">
                  <c:v>0.59619999999999995</c:v>
                </c:pt>
                <c:pt idx="128">
                  <c:v>0.60780000000000001</c:v>
                </c:pt>
                <c:pt idx="129">
                  <c:v>0.62</c:v>
                </c:pt>
                <c:pt idx="130">
                  <c:v>0.67390000000000005</c:v>
                </c:pt>
                <c:pt idx="131">
                  <c:v>0.68889999999999996</c:v>
                </c:pt>
                <c:pt idx="132">
                  <c:v>0.67390000000000005</c:v>
                </c:pt>
                <c:pt idx="133">
                  <c:v>0.64579999999999993</c:v>
                </c:pt>
                <c:pt idx="134">
                  <c:v>0.63270000000000004</c:v>
                </c:pt>
                <c:pt idx="135">
                  <c:v>0.67390000000000005</c:v>
                </c:pt>
                <c:pt idx="136">
                  <c:v>0.64579999999999993</c:v>
                </c:pt>
                <c:pt idx="137">
                  <c:v>0.63270000000000004</c:v>
                </c:pt>
                <c:pt idx="138">
                  <c:v>0.64579999999999993</c:v>
                </c:pt>
                <c:pt idx="139">
                  <c:v>0.64579999999999993</c:v>
                </c:pt>
                <c:pt idx="140">
                  <c:v>0.62</c:v>
                </c:pt>
                <c:pt idx="141">
                  <c:v>0.63270000000000004</c:v>
                </c:pt>
                <c:pt idx="142">
                  <c:v>0.62</c:v>
                </c:pt>
                <c:pt idx="143">
                  <c:v>0.57409999999999994</c:v>
                </c:pt>
                <c:pt idx="144">
                  <c:v>0.55359999999999998</c:v>
                </c:pt>
                <c:pt idx="145">
                  <c:v>0.57409999999999994</c:v>
                </c:pt>
                <c:pt idx="146">
                  <c:v>0.66670000000000007</c:v>
                </c:pt>
                <c:pt idx="147">
                  <c:v>0.68090000000000006</c:v>
                </c:pt>
                <c:pt idx="148">
                  <c:v>0.69569999999999999</c:v>
                </c:pt>
                <c:pt idx="149">
                  <c:v>0.69569999999999999</c:v>
                </c:pt>
                <c:pt idx="150">
                  <c:v>0.74419999999999997</c:v>
                </c:pt>
                <c:pt idx="151">
                  <c:v>0.72730000000000006</c:v>
                </c:pt>
                <c:pt idx="152">
                  <c:v>0.72730000000000006</c:v>
                </c:pt>
                <c:pt idx="153">
                  <c:v>0.72730000000000006</c:v>
                </c:pt>
                <c:pt idx="154">
                  <c:v>0.76190000000000002</c:v>
                </c:pt>
                <c:pt idx="155">
                  <c:v>0.78049999999999997</c:v>
                </c:pt>
                <c:pt idx="156">
                  <c:v>0.76190000000000002</c:v>
                </c:pt>
                <c:pt idx="157">
                  <c:v>0.76190000000000002</c:v>
                </c:pt>
                <c:pt idx="158">
                  <c:v>0.74419999999999997</c:v>
                </c:pt>
                <c:pt idx="159">
                  <c:v>0.63829999999999998</c:v>
                </c:pt>
                <c:pt idx="160">
                  <c:v>0.63829999999999998</c:v>
                </c:pt>
                <c:pt idx="161">
                  <c:v>0.61219999999999997</c:v>
                </c:pt>
                <c:pt idx="162">
                  <c:v>0.6</c:v>
                </c:pt>
                <c:pt idx="163">
                  <c:v>0.6</c:v>
                </c:pt>
                <c:pt idx="164">
                  <c:v>0.57689999999999997</c:v>
                </c:pt>
                <c:pt idx="165">
                  <c:v>0.58820000000000006</c:v>
                </c:pt>
                <c:pt idx="166">
                  <c:v>0.61219999999999997</c:v>
                </c:pt>
                <c:pt idx="167">
                  <c:v>0.58489999999999998</c:v>
                </c:pt>
                <c:pt idx="168">
                  <c:v>0.59619999999999995</c:v>
                </c:pt>
                <c:pt idx="169">
                  <c:v>0.57409999999999994</c:v>
                </c:pt>
                <c:pt idx="170">
                  <c:v>0.60780000000000001</c:v>
                </c:pt>
                <c:pt idx="171">
                  <c:v>0.58489999999999998</c:v>
                </c:pt>
                <c:pt idx="172">
                  <c:v>0.57140000000000002</c:v>
                </c:pt>
                <c:pt idx="173">
                  <c:v>0.57140000000000002</c:v>
                </c:pt>
                <c:pt idx="174">
                  <c:v>0.57140000000000002</c:v>
                </c:pt>
                <c:pt idx="175">
                  <c:v>0.57140000000000002</c:v>
                </c:pt>
                <c:pt idx="176">
                  <c:v>0.58179999999999998</c:v>
                </c:pt>
                <c:pt idx="177">
                  <c:v>0.59260000000000002</c:v>
                </c:pt>
                <c:pt idx="178">
                  <c:v>0.57140000000000002</c:v>
                </c:pt>
                <c:pt idx="179">
                  <c:v>0.56140000000000001</c:v>
                </c:pt>
                <c:pt idx="180">
                  <c:v>0.59650000000000003</c:v>
                </c:pt>
                <c:pt idx="181">
                  <c:v>0.61819999999999997</c:v>
                </c:pt>
                <c:pt idx="182">
                  <c:v>0.62960000000000005</c:v>
                </c:pt>
                <c:pt idx="183">
                  <c:v>0.57630000000000003</c:v>
                </c:pt>
                <c:pt idx="184">
                  <c:v>0.60709999999999997</c:v>
                </c:pt>
                <c:pt idx="185">
                  <c:v>0.57630000000000003</c:v>
                </c:pt>
                <c:pt idx="186">
                  <c:v>0.58619999999999994</c:v>
                </c:pt>
                <c:pt idx="187">
                  <c:v>0.61020000000000008</c:v>
                </c:pt>
                <c:pt idx="188">
                  <c:v>0.71150000000000002</c:v>
                </c:pt>
                <c:pt idx="189">
                  <c:v>0.68519999999999992</c:v>
                </c:pt>
                <c:pt idx="190">
                  <c:v>0.64910000000000001</c:v>
                </c:pt>
                <c:pt idx="191">
                  <c:v>0.69810000000000005</c:v>
                </c:pt>
                <c:pt idx="192">
                  <c:v>0.72549999999999992</c:v>
                </c:pt>
                <c:pt idx="193">
                  <c:v>0.76090000000000002</c:v>
                </c:pt>
                <c:pt idx="194">
                  <c:v>0.77780000000000005</c:v>
                </c:pt>
                <c:pt idx="195">
                  <c:v>0.79549999999999998</c:v>
                </c:pt>
                <c:pt idx="196">
                  <c:v>0.89469999999999994</c:v>
                </c:pt>
                <c:pt idx="197">
                  <c:v>1.0645</c:v>
                </c:pt>
                <c:pt idx="198">
                  <c:v>0.97060000000000002</c:v>
                </c:pt>
                <c:pt idx="199">
                  <c:v>0.86840000000000006</c:v>
                </c:pt>
                <c:pt idx="200">
                  <c:v>0.94290000000000007</c:v>
                </c:pt>
                <c:pt idx="201">
                  <c:v>0.91670000000000007</c:v>
                </c:pt>
                <c:pt idx="202">
                  <c:v>0.88239999999999996</c:v>
                </c:pt>
                <c:pt idx="203">
                  <c:v>0.86080000000000001</c:v>
                </c:pt>
                <c:pt idx="204">
                  <c:v>0.87180000000000002</c:v>
                </c:pt>
                <c:pt idx="205">
                  <c:v>0.9423999999999999</c:v>
                </c:pt>
                <c:pt idx="206">
                  <c:v>0.92310000000000003</c:v>
                </c:pt>
                <c:pt idx="207">
                  <c:v>0.73620000000000008</c:v>
                </c:pt>
                <c:pt idx="208">
                  <c:v>0.75</c:v>
                </c:pt>
                <c:pt idx="209">
                  <c:v>0.72430000000000005</c:v>
                </c:pt>
                <c:pt idx="210">
                  <c:v>0.74069999999999991</c:v>
                </c:pt>
                <c:pt idx="211">
                  <c:v>0.73360000000000003</c:v>
                </c:pt>
                <c:pt idx="212">
                  <c:v>0.72239999999999993</c:v>
                </c:pt>
                <c:pt idx="213">
                  <c:v>0.70109999999999995</c:v>
                </c:pt>
                <c:pt idx="214">
                  <c:v>0.75549999999999995</c:v>
                </c:pt>
                <c:pt idx="215">
                  <c:v>0.70369999999999999</c:v>
                </c:pt>
                <c:pt idx="216">
                  <c:v>0.70499999999999996</c:v>
                </c:pt>
                <c:pt idx="217">
                  <c:v>0.73080000000000001</c:v>
                </c:pt>
                <c:pt idx="218">
                  <c:v>0.74219999999999997</c:v>
                </c:pt>
                <c:pt idx="219">
                  <c:v>0.7451000000000001</c:v>
                </c:pt>
                <c:pt idx="220">
                  <c:v>0.7451000000000001</c:v>
                </c:pt>
                <c:pt idx="221">
                  <c:v>0.7238</c:v>
                </c:pt>
                <c:pt idx="222">
                  <c:v>0.74659999999999993</c:v>
                </c:pt>
                <c:pt idx="223">
                  <c:v>0.75249999999999995</c:v>
                </c:pt>
                <c:pt idx="224">
                  <c:v>0.75849999999999995</c:v>
                </c:pt>
                <c:pt idx="225">
                  <c:v>0.73080000000000001</c:v>
                </c:pt>
                <c:pt idx="226">
                  <c:v>0.73080000000000001</c:v>
                </c:pt>
                <c:pt idx="227">
                  <c:v>0.79170000000000007</c:v>
                </c:pt>
                <c:pt idx="228">
                  <c:v>0.746</c:v>
                </c:pt>
                <c:pt idx="229">
                  <c:v>0.69030000000000002</c:v>
                </c:pt>
                <c:pt idx="230">
                  <c:v>0.66670000000000007</c:v>
                </c:pt>
                <c:pt idx="231">
                  <c:v>0.68519999999999992</c:v>
                </c:pt>
                <c:pt idx="232">
                  <c:v>0.60650000000000004</c:v>
                </c:pt>
                <c:pt idx="233">
                  <c:v>0.61319999999999997</c:v>
                </c:pt>
                <c:pt idx="234">
                  <c:v>0.629</c:v>
                </c:pt>
                <c:pt idx="235">
                  <c:v>0.67709999999999992</c:v>
                </c:pt>
                <c:pt idx="236">
                  <c:v>0.64139999999999997</c:v>
                </c:pt>
                <c:pt idx="237">
                  <c:v>0.7117</c:v>
                </c:pt>
                <c:pt idx="238">
                  <c:v>0.67909999999999993</c:v>
                </c:pt>
                <c:pt idx="239">
                  <c:v>0.71430000000000005</c:v>
                </c:pt>
                <c:pt idx="240">
                  <c:v>0.67319999999999991</c:v>
                </c:pt>
                <c:pt idx="241">
                  <c:v>0.73439999999999994</c:v>
                </c:pt>
                <c:pt idx="242">
                  <c:v>0.73849999999999993</c:v>
                </c:pt>
                <c:pt idx="243">
                  <c:v>0.72400000000000009</c:v>
                </c:pt>
                <c:pt idx="244">
                  <c:v>0.64950000000000008</c:v>
                </c:pt>
                <c:pt idx="245">
                  <c:v>0.64859999999999995</c:v>
                </c:pt>
                <c:pt idx="246">
                  <c:v>0.64859999999999995</c:v>
                </c:pt>
                <c:pt idx="247">
                  <c:v>0.66670000000000007</c:v>
                </c:pt>
                <c:pt idx="248">
                  <c:v>0.69569999999999999</c:v>
                </c:pt>
                <c:pt idx="249">
                  <c:v>0.70590000000000008</c:v>
                </c:pt>
                <c:pt idx="250">
                  <c:v>0.77269999999999994</c:v>
                </c:pt>
                <c:pt idx="251">
                  <c:v>0.77269999999999994</c:v>
                </c:pt>
                <c:pt idx="252">
                  <c:v>0.77780000000000005</c:v>
                </c:pt>
                <c:pt idx="253">
                  <c:v>0.7903</c:v>
                </c:pt>
                <c:pt idx="254">
                  <c:v>0.79930000000000012</c:v>
                </c:pt>
                <c:pt idx="255">
                  <c:v>0.84920000000000007</c:v>
                </c:pt>
                <c:pt idx="256">
                  <c:v>0.8861</c:v>
                </c:pt>
                <c:pt idx="257">
                  <c:v>0.79400000000000004</c:v>
                </c:pt>
                <c:pt idx="258">
                  <c:v>0.85189999999999999</c:v>
                </c:pt>
                <c:pt idx="259">
                  <c:v>0.94590000000000007</c:v>
                </c:pt>
                <c:pt idx="260">
                  <c:v>0.88239999999999996</c:v>
                </c:pt>
                <c:pt idx="261">
                  <c:v>0.85540000000000005</c:v>
                </c:pt>
                <c:pt idx="262">
                  <c:v>0.82840000000000003</c:v>
                </c:pt>
                <c:pt idx="263">
                  <c:v>0.8015000000000001</c:v>
                </c:pt>
                <c:pt idx="264">
                  <c:v>0.84</c:v>
                </c:pt>
                <c:pt idx="265">
                  <c:v>0.80310000000000004</c:v>
                </c:pt>
                <c:pt idx="266">
                  <c:v>0.8234999999999999</c:v>
                </c:pt>
                <c:pt idx="267">
                  <c:v>0.85420000000000007</c:v>
                </c:pt>
                <c:pt idx="268">
                  <c:v>0.78849999999999998</c:v>
                </c:pt>
                <c:pt idx="269">
                  <c:v>0.87230000000000008</c:v>
                </c:pt>
                <c:pt idx="270">
                  <c:v>0.87230000000000008</c:v>
                </c:pt>
                <c:pt idx="271">
                  <c:v>0.80390000000000006</c:v>
                </c:pt>
                <c:pt idx="272">
                  <c:v>0.80390000000000006</c:v>
                </c:pt>
                <c:pt idx="273">
                  <c:v>0.78849999999999998</c:v>
                </c:pt>
                <c:pt idx="274">
                  <c:v>0.63270000000000004</c:v>
                </c:pt>
                <c:pt idx="275">
                  <c:v>0.64060000000000006</c:v>
                </c:pt>
                <c:pt idx="276">
                  <c:v>0.625</c:v>
                </c:pt>
                <c:pt idx="277">
                  <c:v>0.625</c:v>
                </c:pt>
                <c:pt idx="278">
                  <c:v>0.68040000000000012</c:v>
                </c:pt>
                <c:pt idx="279">
                  <c:v>0.67189999999999994</c:v>
                </c:pt>
                <c:pt idx="280">
                  <c:v>0.65670000000000006</c:v>
                </c:pt>
                <c:pt idx="281">
                  <c:v>0.72730000000000006</c:v>
                </c:pt>
                <c:pt idx="282">
                  <c:v>0.70290000000000008</c:v>
                </c:pt>
                <c:pt idx="283">
                  <c:v>0.68110000000000004</c:v>
                </c:pt>
                <c:pt idx="284">
                  <c:v>0.72129999999999994</c:v>
                </c:pt>
                <c:pt idx="285">
                  <c:v>0.78989999999999994</c:v>
                </c:pt>
                <c:pt idx="286">
                  <c:v>0.72489999999999999</c:v>
                </c:pt>
                <c:pt idx="287">
                  <c:v>0.67689999999999995</c:v>
                </c:pt>
                <c:pt idx="288">
                  <c:v>0.70290000000000008</c:v>
                </c:pt>
                <c:pt idx="289">
                  <c:v>0.69489999999999996</c:v>
                </c:pt>
                <c:pt idx="290">
                  <c:v>0.74780000000000002</c:v>
                </c:pt>
                <c:pt idx="291">
                  <c:v>0.76459999999999995</c:v>
                </c:pt>
                <c:pt idx="292">
                  <c:v>0.79319999999999991</c:v>
                </c:pt>
                <c:pt idx="293">
                  <c:v>0.72599999999999998</c:v>
                </c:pt>
                <c:pt idx="294">
                  <c:v>0.75709999999999988</c:v>
                </c:pt>
                <c:pt idx="295">
                  <c:v>0.77939999999999998</c:v>
                </c:pt>
                <c:pt idx="296">
                  <c:v>0.77029999999999998</c:v>
                </c:pt>
                <c:pt idx="297">
                  <c:v>0.80790000000000006</c:v>
                </c:pt>
                <c:pt idx="298">
                  <c:v>0.81159999999999999</c:v>
                </c:pt>
                <c:pt idx="299">
                  <c:v>0.81540000000000001</c:v>
                </c:pt>
                <c:pt idx="300">
                  <c:v>0.79099999999999993</c:v>
                </c:pt>
                <c:pt idx="301">
                  <c:v>0.97430000000000005</c:v>
                </c:pt>
                <c:pt idx="302">
                  <c:v>0.79420000000000002</c:v>
                </c:pt>
              </c:numCache>
            </c:numRef>
          </c:val>
          <c:smooth val="0"/>
        </c:ser>
        <c:ser>
          <c:idx val="1"/>
          <c:order val="1"/>
          <c:tx>
            <c:strRef>
              <c:f>Sheet1!$C$1</c:f>
              <c:strCache>
                <c:ptCount val="1"/>
                <c:pt idx="0">
                  <c:v>10 Year Avg</c:v>
                </c:pt>
              </c:strCache>
            </c:strRef>
          </c:tx>
          <c:spPr>
            <a:ln>
              <a:solidFill>
                <a:srgbClr val="FEB500"/>
              </a:solidFill>
            </a:ln>
          </c:spPr>
          <c:marker>
            <c:symbol val="none"/>
          </c:marker>
          <c:cat>
            <c:numRef>
              <c:f>Sheet1!$A$2:$A$304</c:f>
              <c:numCache>
                <c:formatCode>m/d/yyyy</c:formatCode>
                <c:ptCount val="303"/>
                <c:pt idx="0">
                  <c:v>41641</c:v>
                </c:pt>
                <c:pt idx="1">
                  <c:v>41642</c:v>
                </c:pt>
                <c:pt idx="2">
                  <c:v>41645</c:v>
                </c:pt>
                <c:pt idx="3">
                  <c:v>41646</c:v>
                </c:pt>
                <c:pt idx="4">
                  <c:v>41647</c:v>
                </c:pt>
                <c:pt idx="5">
                  <c:v>41648</c:v>
                </c:pt>
                <c:pt idx="6">
                  <c:v>41649</c:v>
                </c:pt>
                <c:pt idx="7">
                  <c:v>41652</c:v>
                </c:pt>
                <c:pt idx="8">
                  <c:v>41653</c:v>
                </c:pt>
                <c:pt idx="9">
                  <c:v>41654</c:v>
                </c:pt>
                <c:pt idx="10">
                  <c:v>41655</c:v>
                </c:pt>
                <c:pt idx="11">
                  <c:v>41656</c:v>
                </c:pt>
                <c:pt idx="12">
                  <c:v>41660</c:v>
                </c:pt>
                <c:pt idx="13">
                  <c:v>41661</c:v>
                </c:pt>
                <c:pt idx="14">
                  <c:v>41662</c:v>
                </c:pt>
                <c:pt idx="15">
                  <c:v>41663</c:v>
                </c:pt>
                <c:pt idx="16">
                  <c:v>41666</c:v>
                </c:pt>
                <c:pt idx="17">
                  <c:v>41667</c:v>
                </c:pt>
                <c:pt idx="18">
                  <c:v>41668</c:v>
                </c:pt>
                <c:pt idx="19">
                  <c:v>41669</c:v>
                </c:pt>
                <c:pt idx="20">
                  <c:v>41670</c:v>
                </c:pt>
                <c:pt idx="21">
                  <c:v>41673</c:v>
                </c:pt>
                <c:pt idx="22">
                  <c:v>41674</c:v>
                </c:pt>
                <c:pt idx="23">
                  <c:v>41675</c:v>
                </c:pt>
                <c:pt idx="24">
                  <c:v>41676</c:v>
                </c:pt>
                <c:pt idx="25">
                  <c:v>41677</c:v>
                </c:pt>
                <c:pt idx="26">
                  <c:v>41680</c:v>
                </c:pt>
                <c:pt idx="27">
                  <c:v>41681</c:v>
                </c:pt>
                <c:pt idx="28">
                  <c:v>41682</c:v>
                </c:pt>
                <c:pt idx="29">
                  <c:v>41683</c:v>
                </c:pt>
                <c:pt idx="30">
                  <c:v>41684</c:v>
                </c:pt>
                <c:pt idx="31">
                  <c:v>41688</c:v>
                </c:pt>
                <c:pt idx="32">
                  <c:v>41689</c:v>
                </c:pt>
                <c:pt idx="33">
                  <c:v>41690</c:v>
                </c:pt>
                <c:pt idx="34">
                  <c:v>41691</c:v>
                </c:pt>
                <c:pt idx="35">
                  <c:v>41694</c:v>
                </c:pt>
                <c:pt idx="36">
                  <c:v>41695</c:v>
                </c:pt>
                <c:pt idx="37">
                  <c:v>41696</c:v>
                </c:pt>
                <c:pt idx="38">
                  <c:v>41697</c:v>
                </c:pt>
                <c:pt idx="39">
                  <c:v>41698</c:v>
                </c:pt>
                <c:pt idx="40">
                  <c:v>41701</c:v>
                </c:pt>
                <c:pt idx="41">
                  <c:v>41702</c:v>
                </c:pt>
                <c:pt idx="42">
                  <c:v>41703</c:v>
                </c:pt>
                <c:pt idx="43">
                  <c:v>41704</c:v>
                </c:pt>
                <c:pt idx="44">
                  <c:v>41705</c:v>
                </c:pt>
                <c:pt idx="45">
                  <c:v>41708</c:v>
                </c:pt>
                <c:pt idx="46">
                  <c:v>41709</c:v>
                </c:pt>
                <c:pt idx="47">
                  <c:v>41710</c:v>
                </c:pt>
                <c:pt idx="48">
                  <c:v>41711</c:v>
                </c:pt>
                <c:pt idx="49">
                  <c:v>41712</c:v>
                </c:pt>
                <c:pt idx="50">
                  <c:v>41715</c:v>
                </c:pt>
                <c:pt idx="51">
                  <c:v>41716</c:v>
                </c:pt>
                <c:pt idx="52">
                  <c:v>41717</c:v>
                </c:pt>
                <c:pt idx="53">
                  <c:v>41718</c:v>
                </c:pt>
                <c:pt idx="54">
                  <c:v>41719</c:v>
                </c:pt>
                <c:pt idx="55">
                  <c:v>41722</c:v>
                </c:pt>
                <c:pt idx="56">
                  <c:v>41723</c:v>
                </c:pt>
                <c:pt idx="57">
                  <c:v>41724</c:v>
                </c:pt>
                <c:pt idx="58">
                  <c:v>41725</c:v>
                </c:pt>
                <c:pt idx="59">
                  <c:v>41726</c:v>
                </c:pt>
                <c:pt idx="60">
                  <c:v>41729</c:v>
                </c:pt>
                <c:pt idx="61">
                  <c:v>41730</c:v>
                </c:pt>
                <c:pt idx="62">
                  <c:v>41731</c:v>
                </c:pt>
                <c:pt idx="63">
                  <c:v>41732</c:v>
                </c:pt>
                <c:pt idx="64">
                  <c:v>41733</c:v>
                </c:pt>
                <c:pt idx="65">
                  <c:v>41736</c:v>
                </c:pt>
                <c:pt idx="66">
                  <c:v>41737</c:v>
                </c:pt>
                <c:pt idx="67">
                  <c:v>41738</c:v>
                </c:pt>
                <c:pt idx="68">
                  <c:v>41739</c:v>
                </c:pt>
                <c:pt idx="69">
                  <c:v>41740</c:v>
                </c:pt>
                <c:pt idx="70">
                  <c:v>41743</c:v>
                </c:pt>
                <c:pt idx="71">
                  <c:v>41744</c:v>
                </c:pt>
                <c:pt idx="72">
                  <c:v>41745</c:v>
                </c:pt>
                <c:pt idx="73">
                  <c:v>41746</c:v>
                </c:pt>
                <c:pt idx="74">
                  <c:v>41750</c:v>
                </c:pt>
                <c:pt idx="75">
                  <c:v>41751</c:v>
                </c:pt>
                <c:pt idx="76">
                  <c:v>41752</c:v>
                </c:pt>
                <c:pt idx="77">
                  <c:v>41753</c:v>
                </c:pt>
                <c:pt idx="78">
                  <c:v>41754</c:v>
                </c:pt>
                <c:pt idx="79">
                  <c:v>41757</c:v>
                </c:pt>
                <c:pt idx="80">
                  <c:v>41758</c:v>
                </c:pt>
                <c:pt idx="81">
                  <c:v>41759</c:v>
                </c:pt>
                <c:pt idx="82">
                  <c:v>41760</c:v>
                </c:pt>
                <c:pt idx="83">
                  <c:v>41761</c:v>
                </c:pt>
                <c:pt idx="84">
                  <c:v>41764</c:v>
                </c:pt>
                <c:pt idx="85">
                  <c:v>41765</c:v>
                </c:pt>
                <c:pt idx="86">
                  <c:v>41766</c:v>
                </c:pt>
                <c:pt idx="87">
                  <c:v>41767</c:v>
                </c:pt>
                <c:pt idx="88">
                  <c:v>41768</c:v>
                </c:pt>
                <c:pt idx="89">
                  <c:v>41771</c:v>
                </c:pt>
                <c:pt idx="90">
                  <c:v>41772</c:v>
                </c:pt>
                <c:pt idx="91">
                  <c:v>41773</c:v>
                </c:pt>
                <c:pt idx="92">
                  <c:v>41774</c:v>
                </c:pt>
                <c:pt idx="93">
                  <c:v>41775</c:v>
                </c:pt>
                <c:pt idx="94">
                  <c:v>41778</c:v>
                </c:pt>
                <c:pt idx="95">
                  <c:v>41779</c:v>
                </c:pt>
                <c:pt idx="96">
                  <c:v>41780</c:v>
                </c:pt>
                <c:pt idx="97">
                  <c:v>41781</c:v>
                </c:pt>
                <c:pt idx="98">
                  <c:v>41782</c:v>
                </c:pt>
                <c:pt idx="99">
                  <c:v>41786</c:v>
                </c:pt>
                <c:pt idx="100">
                  <c:v>41787</c:v>
                </c:pt>
                <c:pt idx="101">
                  <c:v>41788</c:v>
                </c:pt>
                <c:pt idx="102">
                  <c:v>41789</c:v>
                </c:pt>
                <c:pt idx="103">
                  <c:v>41792</c:v>
                </c:pt>
                <c:pt idx="104">
                  <c:v>41793</c:v>
                </c:pt>
                <c:pt idx="105">
                  <c:v>41794</c:v>
                </c:pt>
                <c:pt idx="106">
                  <c:v>41795</c:v>
                </c:pt>
                <c:pt idx="107">
                  <c:v>41796</c:v>
                </c:pt>
                <c:pt idx="108">
                  <c:v>41799</c:v>
                </c:pt>
                <c:pt idx="109">
                  <c:v>41800</c:v>
                </c:pt>
                <c:pt idx="110">
                  <c:v>41801</c:v>
                </c:pt>
                <c:pt idx="111">
                  <c:v>41802</c:v>
                </c:pt>
                <c:pt idx="112">
                  <c:v>41803</c:v>
                </c:pt>
                <c:pt idx="113">
                  <c:v>41806</c:v>
                </c:pt>
                <c:pt idx="114">
                  <c:v>41807</c:v>
                </c:pt>
                <c:pt idx="115">
                  <c:v>41808</c:v>
                </c:pt>
                <c:pt idx="116">
                  <c:v>41809</c:v>
                </c:pt>
                <c:pt idx="117">
                  <c:v>41810</c:v>
                </c:pt>
                <c:pt idx="118">
                  <c:v>41813</c:v>
                </c:pt>
                <c:pt idx="119">
                  <c:v>41814</c:v>
                </c:pt>
                <c:pt idx="120">
                  <c:v>41815</c:v>
                </c:pt>
                <c:pt idx="121">
                  <c:v>41816</c:v>
                </c:pt>
                <c:pt idx="122">
                  <c:v>41817</c:v>
                </c:pt>
                <c:pt idx="123">
                  <c:v>41820</c:v>
                </c:pt>
                <c:pt idx="124">
                  <c:v>41821</c:v>
                </c:pt>
                <c:pt idx="125">
                  <c:v>41822</c:v>
                </c:pt>
                <c:pt idx="126">
                  <c:v>41823</c:v>
                </c:pt>
                <c:pt idx="127">
                  <c:v>41827</c:v>
                </c:pt>
                <c:pt idx="128">
                  <c:v>41828</c:v>
                </c:pt>
                <c:pt idx="129">
                  <c:v>41829</c:v>
                </c:pt>
                <c:pt idx="130">
                  <c:v>41830</c:v>
                </c:pt>
                <c:pt idx="131">
                  <c:v>41831</c:v>
                </c:pt>
                <c:pt idx="132">
                  <c:v>41834</c:v>
                </c:pt>
                <c:pt idx="133">
                  <c:v>41835</c:v>
                </c:pt>
                <c:pt idx="134">
                  <c:v>41836</c:v>
                </c:pt>
                <c:pt idx="135">
                  <c:v>41837</c:v>
                </c:pt>
                <c:pt idx="136">
                  <c:v>41838</c:v>
                </c:pt>
                <c:pt idx="137">
                  <c:v>41841</c:v>
                </c:pt>
                <c:pt idx="138">
                  <c:v>41842</c:v>
                </c:pt>
                <c:pt idx="139">
                  <c:v>41843</c:v>
                </c:pt>
                <c:pt idx="140">
                  <c:v>41844</c:v>
                </c:pt>
                <c:pt idx="141">
                  <c:v>41845</c:v>
                </c:pt>
                <c:pt idx="142">
                  <c:v>41848</c:v>
                </c:pt>
                <c:pt idx="143">
                  <c:v>41849</c:v>
                </c:pt>
                <c:pt idx="144">
                  <c:v>41850</c:v>
                </c:pt>
                <c:pt idx="145">
                  <c:v>41851</c:v>
                </c:pt>
                <c:pt idx="146">
                  <c:v>41852</c:v>
                </c:pt>
                <c:pt idx="147">
                  <c:v>41855</c:v>
                </c:pt>
                <c:pt idx="148">
                  <c:v>41856</c:v>
                </c:pt>
                <c:pt idx="149">
                  <c:v>41857</c:v>
                </c:pt>
                <c:pt idx="150">
                  <c:v>41858</c:v>
                </c:pt>
                <c:pt idx="151">
                  <c:v>41859</c:v>
                </c:pt>
                <c:pt idx="152">
                  <c:v>41862</c:v>
                </c:pt>
                <c:pt idx="153">
                  <c:v>41863</c:v>
                </c:pt>
                <c:pt idx="154">
                  <c:v>41864</c:v>
                </c:pt>
                <c:pt idx="155">
                  <c:v>41865</c:v>
                </c:pt>
                <c:pt idx="156">
                  <c:v>41866</c:v>
                </c:pt>
                <c:pt idx="157">
                  <c:v>41869</c:v>
                </c:pt>
                <c:pt idx="158">
                  <c:v>41870</c:v>
                </c:pt>
                <c:pt idx="159">
                  <c:v>41871</c:v>
                </c:pt>
                <c:pt idx="160">
                  <c:v>41872</c:v>
                </c:pt>
                <c:pt idx="161">
                  <c:v>41873</c:v>
                </c:pt>
                <c:pt idx="162">
                  <c:v>41876</c:v>
                </c:pt>
                <c:pt idx="163">
                  <c:v>41877</c:v>
                </c:pt>
                <c:pt idx="164">
                  <c:v>41878</c:v>
                </c:pt>
                <c:pt idx="165">
                  <c:v>41879</c:v>
                </c:pt>
                <c:pt idx="166">
                  <c:v>41880</c:v>
                </c:pt>
                <c:pt idx="167">
                  <c:v>41884</c:v>
                </c:pt>
                <c:pt idx="168">
                  <c:v>41885</c:v>
                </c:pt>
                <c:pt idx="169">
                  <c:v>41886</c:v>
                </c:pt>
                <c:pt idx="170">
                  <c:v>41887</c:v>
                </c:pt>
                <c:pt idx="171">
                  <c:v>41890</c:v>
                </c:pt>
                <c:pt idx="172">
                  <c:v>41891</c:v>
                </c:pt>
                <c:pt idx="173">
                  <c:v>41892</c:v>
                </c:pt>
                <c:pt idx="174">
                  <c:v>41893</c:v>
                </c:pt>
                <c:pt idx="175">
                  <c:v>41894</c:v>
                </c:pt>
                <c:pt idx="176">
                  <c:v>41897</c:v>
                </c:pt>
                <c:pt idx="177">
                  <c:v>41898</c:v>
                </c:pt>
                <c:pt idx="178">
                  <c:v>41899</c:v>
                </c:pt>
                <c:pt idx="179">
                  <c:v>41900</c:v>
                </c:pt>
                <c:pt idx="180">
                  <c:v>41901</c:v>
                </c:pt>
                <c:pt idx="181">
                  <c:v>41904</c:v>
                </c:pt>
                <c:pt idx="182">
                  <c:v>41905</c:v>
                </c:pt>
                <c:pt idx="183">
                  <c:v>41906</c:v>
                </c:pt>
                <c:pt idx="184">
                  <c:v>41907</c:v>
                </c:pt>
                <c:pt idx="185">
                  <c:v>41908</c:v>
                </c:pt>
                <c:pt idx="186">
                  <c:v>41911</c:v>
                </c:pt>
                <c:pt idx="187">
                  <c:v>41912</c:v>
                </c:pt>
                <c:pt idx="188">
                  <c:v>41913</c:v>
                </c:pt>
                <c:pt idx="189">
                  <c:v>41914</c:v>
                </c:pt>
                <c:pt idx="190">
                  <c:v>41915</c:v>
                </c:pt>
                <c:pt idx="191">
                  <c:v>41918</c:v>
                </c:pt>
                <c:pt idx="192">
                  <c:v>41919</c:v>
                </c:pt>
                <c:pt idx="193">
                  <c:v>41920</c:v>
                </c:pt>
                <c:pt idx="194">
                  <c:v>41921</c:v>
                </c:pt>
                <c:pt idx="195">
                  <c:v>41922</c:v>
                </c:pt>
                <c:pt idx="196">
                  <c:v>41926</c:v>
                </c:pt>
                <c:pt idx="197">
                  <c:v>41927</c:v>
                </c:pt>
                <c:pt idx="198">
                  <c:v>41928</c:v>
                </c:pt>
                <c:pt idx="199">
                  <c:v>41929</c:v>
                </c:pt>
                <c:pt idx="200">
                  <c:v>41932</c:v>
                </c:pt>
                <c:pt idx="201">
                  <c:v>41933</c:v>
                </c:pt>
                <c:pt idx="202">
                  <c:v>41934</c:v>
                </c:pt>
                <c:pt idx="203">
                  <c:v>41935</c:v>
                </c:pt>
                <c:pt idx="204">
                  <c:v>41936</c:v>
                </c:pt>
                <c:pt idx="205">
                  <c:v>41939</c:v>
                </c:pt>
                <c:pt idx="206">
                  <c:v>41940</c:v>
                </c:pt>
                <c:pt idx="207">
                  <c:v>41941</c:v>
                </c:pt>
                <c:pt idx="208">
                  <c:v>41942</c:v>
                </c:pt>
                <c:pt idx="209">
                  <c:v>41943</c:v>
                </c:pt>
                <c:pt idx="210">
                  <c:v>41946</c:v>
                </c:pt>
                <c:pt idx="211">
                  <c:v>41947</c:v>
                </c:pt>
                <c:pt idx="212">
                  <c:v>41948</c:v>
                </c:pt>
                <c:pt idx="213">
                  <c:v>41949</c:v>
                </c:pt>
                <c:pt idx="214">
                  <c:v>41950</c:v>
                </c:pt>
                <c:pt idx="215">
                  <c:v>41953</c:v>
                </c:pt>
                <c:pt idx="216">
                  <c:v>41955</c:v>
                </c:pt>
                <c:pt idx="217">
                  <c:v>41956</c:v>
                </c:pt>
                <c:pt idx="218">
                  <c:v>41957</c:v>
                </c:pt>
                <c:pt idx="219">
                  <c:v>41960</c:v>
                </c:pt>
                <c:pt idx="220">
                  <c:v>41961</c:v>
                </c:pt>
                <c:pt idx="221">
                  <c:v>41962</c:v>
                </c:pt>
                <c:pt idx="222">
                  <c:v>41963</c:v>
                </c:pt>
                <c:pt idx="223">
                  <c:v>41964</c:v>
                </c:pt>
                <c:pt idx="224">
                  <c:v>41967</c:v>
                </c:pt>
                <c:pt idx="225">
                  <c:v>41968</c:v>
                </c:pt>
                <c:pt idx="226">
                  <c:v>41969</c:v>
                </c:pt>
                <c:pt idx="227">
                  <c:v>41971</c:v>
                </c:pt>
                <c:pt idx="228">
                  <c:v>41974</c:v>
                </c:pt>
                <c:pt idx="229">
                  <c:v>41975</c:v>
                </c:pt>
                <c:pt idx="230">
                  <c:v>41976</c:v>
                </c:pt>
                <c:pt idx="231">
                  <c:v>41977</c:v>
                </c:pt>
                <c:pt idx="232">
                  <c:v>41978</c:v>
                </c:pt>
                <c:pt idx="233">
                  <c:v>41981</c:v>
                </c:pt>
                <c:pt idx="234">
                  <c:v>41982</c:v>
                </c:pt>
                <c:pt idx="235">
                  <c:v>41983</c:v>
                </c:pt>
                <c:pt idx="236">
                  <c:v>41984</c:v>
                </c:pt>
                <c:pt idx="237">
                  <c:v>41985</c:v>
                </c:pt>
                <c:pt idx="238">
                  <c:v>41988</c:v>
                </c:pt>
                <c:pt idx="239">
                  <c:v>41989</c:v>
                </c:pt>
                <c:pt idx="240">
                  <c:v>41990</c:v>
                </c:pt>
                <c:pt idx="241">
                  <c:v>41991</c:v>
                </c:pt>
                <c:pt idx="242">
                  <c:v>41992</c:v>
                </c:pt>
                <c:pt idx="243">
                  <c:v>41995</c:v>
                </c:pt>
                <c:pt idx="244">
                  <c:v>41996</c:v>
                </c:pt>
                <c:pt idx="245">
                  <c:v>41997</c:v>
                </c:pt>
                <c:pt idx="246">
                  <c:v>41999</c:v>
                </c:pt>
                <c:pt idx="247">
                  <c:v>42002</c:v>
                </c:pt>
                <c:pt idx="248">
                  <c:v>42003</c:v>
                </c:pt>
                <c:pt idx="249">
                  <c:v>42004</c:v>
                </c:pt>
                <c:pt idx="250">
                  <c:v>42006</c:v>
                </c:pt>
                <c:pt idx="251">
                  <c:v>42009</c:v>
                </c:pt>
                <c:pt idx="252">
                  <c:v>42010</c:v>
                </c:pt>
                <c:pt idx="253">
                  <c:v>42011</c:v>
                </c:pt>
                <c:pt idx="254">
                  <c:v>42012</c:v>
                </c:pt>
                <c:pt idx="255">
                  <c:v>42013</c:v>
                </c:pt>
                <c:pt idx="256">
                  <c:v>42016</c:v>
                </c:pt>
                <c:pt idx="257">
                  <c:v>42017</c:v>
                </c:pt>
                <c:pt idx="258">
                  <c:v>42018</c:v>
                </c:pt>
                <c:pt idx="259">
                  <c:v>42019</c:v>
                </c:pt>
                <c:pt idx="260">
                  <c:v>42020</c:v>
                </c:pt>
                <c:pt idx="261">
                  <c:v>42024</c:v>
                </c:pt>
                <c:pt idx="262">
                  <c:v>42025</c:v>
                </c:pt>
                <c:pt idx="263">
                  <c:v>42026</c:v>
                </c:pt>
                <c:pt idx="264">
                  <c:v>42027</c:v>
                </c:pt>
                <c:pt idx="265">
                  <c:v>42030</c:v>
                </c:pt>
                <c:pt idx="266">
                  <c:v>42031</c:v>
                </c:pt>
                <c:pt idx="267">
                  <c:v>42032</c:v>
                </c:pt>
                <c:pt idx="268">
                  <c:v>42033</c:v>
                </c:pt>
                <c:pt idx="269">
                  <c:v>42034</c:v>
                </c:pt>
                <c:pt idx="270">
                  <c:v>42037</c:v>
                </c:pt>
                <c:pt idx="271">
                  <c:v>42038</c:v>
                </c:pt>
                <c:pt idx="272">
                  <c:v>42039</c:v>
                </c:pt>
                <c:pt idx="273">
                  <c:v>42040</c:v>
                </c:pt>
                <c:pt idx="274">
                  <c:v>42041</c:v>
                </c:pt>
                <c:pt idx="275">
                  <c:v>42044</c:v>
                </c:pt>
                <c:pt idx="276">
                  <c:v>42045</c:v>
                </c:pt>
                <c:pt idx="277">
                  <c:v>42046</c:v>
                </c:pt>
                <c:pt idx="278">
                  <c:v>42047</c:v>
                </c:pt>
                <c:pt idx="279">
                  <c:v>42048</c:v>
                </c:pt>
                <c:pt idx="280">
                  <c:v>42052</c:v>
                </c:pt>
                <c:pt idx="281">
                  <c:v>42053</c:v>
                </c:pt>
                <c:pt idx="282">
                  <c:v>42054</c:v>
                </c:pt>
                <c:pt idx="283">
                  <c:v>42055</c:v>
                </c:pt>
                <c:pt idx="284">
                  <c:v>42058</c:v>
                </c:pt>
                <c:pt idx="285">
                  <c:v>42059</c:v>
                </c:pt>
                <c:pt idx="286">
                  <c:v>42060</c:v>
                </c:pt>
                <c:pt idx="287">
                  <c:v>42061</c:v>
                </c:pt>
                <c:pt idx="288">
                  <c:v>42062</c:v>
                </c:pt>
                <c:pt idx="289">
                  <c:v>42065</c:v>
                </c:pt>
                <c:pt idx="290">
                  <c:v>42066</c:v>
                </c:pt>
                <c:pt idx="291">
                  <c:v>42067</c:v>
                </c:pt>
                <c:pt idx="292">
                  <c:v>42068</c:v>
                </c:pt>
                <c:pt idx="293">
                  <c:v>42069</c:v>
                </c:pt>
                <c:pt idx="294">
                  <c:v>42072</c:v>
                </c:pt>
                <c:pt idx="295">
                  <c:v>42073</c:v>
                </c:pt>
                <c:pt idx="296">
                  <c:v>42074</c:v>
                </c:pt>
                <c:pt idx="297">
                  <c:v>42075</c:v>
                </c:pt>
                <c:pt idx="298">
                  <c:v>42076</c:v>
                </c:pt>
                <c:pt idx="299">
                  <c:v>42079</c:v>
                </c:pt>
                <c:pt idx="300">
                  <c:v>42080</c:v>
                </c:pt>
                <c:pt idx="301">
                  <c:v>42081</c:v>
                </c:pt>
                <c:pt idx="302">
                  <c:v>42082</c:v>
                </c:pt>
              </c:numCache>
            </c:numRef>
          </c:cat>
          <c:val>
            <c:numRef>
              <c:f>Sheet1!$C$2:$C$304</c:f>
              <c:numCache>
                <c:formatCode>0%</c:formatCode>
                <c:ptCount val="303"/>
                <c:pt idx="0">
                  <c:v>0.96884906037584806</c:v>
                </c:pt>
                <c:pt idx="1">
                  <c:v>0.96884906037584806</c:v>
                </c:pt>
                <c:pt idx="2">
                  <c:v>0.96884906037584806</c:v>
                </c:pt>
                <c:pt idx="3">
                  <c:v>0.96884906037584806</c:v>
                </c:pt>
                <c:pt idx="4">
                  <c:v>0.96884906037584806</c:v>
                </c:pt>
                <c:pt idx="5">
                  <c:v>0.96884906037584806</c:v>
                </c:pt>
                <c:pt idx="6">
                  <c:v>0.96884906037584806</c:v>
                </c:pt>
                <c:pt idx="7">
                  <c:v>0.96884906037584806</c:v>
                </c:pt>
                <c:pt idx="8">
                  <c:v>0.96884906037584806</c:v>
                </c:pt>
                <c:pt idx="9">
                  <c:v>0.96884906037584806</c:v>
                </c:pt>
                <c:pt idx="10">
                  <c:v>0.96884906037584806</c:v>
                </c:pt>
                <c:pt idx="11">
                  <c:v>0.96884906037584806</c:v>
                </c:pt>
                <c:pt idx="12">
                  <c:v>0.96884906037584806</c:v>
                </c:pt>
                <c:pt idx="13">
                  <c:v>0.96884906037584806</c:v>
                </c:pt>
                <c:pt idx="14">
                  <c:v>0.96884906037584806</c:v>
                </c:pt>
                <c:pt idx="15">
                  <c:v>0.96884906037584806</c:v>
                </c:pt>
                <c:pt idx="16">
                  <c:v>0.96884906037584806</c:v>
                </c:pt>
                <c:pt idx="17">
                  <c:v>0.96884906037584806</c:v>
                </c:pt>
                <c:pt idx="18">
                  <c:v>0.96884906037584806</c:v>
                </c:pt>
                <c:pt idx="19">
                  <c:v>0.96884906037584806</c:v>
                </c:pt>
                <c:pt idx="20">
                  <c:v>0.96884906037584806</c:v>
                </c:pt>
                <c:pt idx="21">
                  <c:v>0.96884906037584806</c:v>
                </c:pt>
                <c:pt idx="22">
                  <c:v>0.96884906037584806</c:v>
                </c:pt>
                <c:pt idx="23">
                  <c:v>0.96884906037584806</c:v>
                </c:pt>
                <c:pt idx="24">
                  <c:v>0.96884906037584806</c:v>
                </c:pt>
                <c:pt idx="25">
                  <c:v>0.96884906037584806</c:v>
                </c:pt>
                <c:pt idx="26">
                  <c:v>0.96884906037584806</c:v>
                </c:pt>
                <c:pt idx="27">
                  <c:v>0.96884906037584806</c:v>
                </c:pt>
                <c:pt idx="28">
                  <c:v>0.96884906037584806</c:v>
                </c:pt>
                <c:pt idx="29">
                  <c:v>0.96884906037584806</c:v>
                </c:pt>
                <c:pt idx="30">
                  <c:v>0.96884906037584806</c:v>
                </c:pt>
                <c:pt idx="31">
                  <c:v>0.96884906037584806</c:v>
                </c:pt>
                <c:pt idx="32">
                  <c:v>0.96884906037584806</c:v>
                </c:pt>
                <c:pt idx="33">
                  <c:v>0.96884906037584806</c:v>
                </c:pt>
                <c:pt idx="34">
                  <c:v>0.96884906037584806</c:v>
                </c:pt>
                <c:pt idx="35">
                  <c:v>0.96884906037584806</c:v>
                </c:pt>
                <c:pt idx="36">
                  <c:v>0.96884906037584806</c:v>
                </c:pt>
                <c:pt idx="37">
                  <c:v>0.96884906037584806</c:v>
                </c:pt>
                <c:pt idx="38">
                  <c:v>0.96884906037584806</c:v>
                </c:pt>
                <c:pt idx="39">
                  <c:v>0.96884906037584806</c:v>
                </c:pt>
                <c:pt idx="40">
                  <c:v>0.96884906037584806</c:v>
                </c:pt>
                <c:pt idx="41">
                  <c:v>0.96884906037584806</c:v>
                </c:pt>
                <c:pt idx="42">
                  <c:v>0.96884906037584806</c:v>
                </c:pt>
                <c:pt idx="43">
                  <c:v>0.96884906037584806</c:v>
                </c:pt>
                <c:pt idx="44">
                  <c:v>0.96884906037584806</c:v>
                </c:pt>
                <c:pt idx="45">
                  <c:v>0.96884906037584806</c:v>
                </c:pt>
                <c:pt idx="46">
                  <c:v>0.96884906037584806</c:v>
                </c:pt>
                <c:pt idx="47">
                  <c:v>0.96884906037584806</c:v>
                </c:pt>
                <c:pt idx="48">
                  <c:v>0.96884906037584806</c:v>
                </c:pt>
                <c:pt idx="49">
                  <c:v>0.96884906037584806</c:v>
                </c:pt>
                <c:pt idx="50">
                  <c:v>0.96884906037584806</c:v>
                </c:pt>
                <c:pt idx="51">
                  <c:v>0.96884906037584806</c:v>
                </c:pt>
                <c:pt idx="52">
                  <c:v>0.96884906037584806</c:v>
                </c:pt>
                <c:pt idx="53">
                  <c:v>0.96884906037584806</c:v>
                </c:pt>
                <c:pt idx="54">
                  <c:v>0.96884906037584806</c:v>
                </c:pt>
                <c:pt idx="55">
                  <c:v>0.96884906037584806</c:v>
                </c:pt>
                <c:pt idx="56">
                  <c:v>0.96884906037584806</c:v>
                </c:pt>
                <c:pt idx="57">
                  <c:v>0.96884906037584806</c:v>
                </c:pt>
                <c:pt idx="58">
                  <c:v>0.96884906037584806</c:v>
                </c:pt>
                <c:pt idx="59">
                  <c:v>0.96884906037584806</c:v>
                </c:pt>
                <c:pt idx="60">
                  <c:v>0.96884906037584806</c:v>
                </c:pt>
                <c:pt idx="61">
                  <c:v>0.96884906037584806</c:v>
                </c:pt>
                <c:pt idx="62">
                  <c:v>0.96884906037584806</c:v>
                </c:pt>
                <c:pt idx="63">
                  <c:v>0.96884906037584806</c:v>
                </c:pt>
                <c:pt idx="64">
                  <c:v>0.96884906037584806</c:v>
                </c:pt>
                <c:pt idx="65">
                  <c:v>0.96884906037584806</c:v>
                </c:pt>
                <c:pt idx="66">
                  <c:v>0.96884906037584806</c:v>
                </c:pt>
                <c:pt idx="67">
                  <c:v>0.96884906037584806</c:v>
                </c:pt>
                <c:pt idx="68">
                  <c:v>0.96884906037584806</c:v>
                </c:pt>
                <c:pt idx="69">
                  <c:v>0.96884906037584806</c:v>
                </c:pt>
                <c:pt idx="70">
                  <c:v>0.96884906037584806</c:v>
                </c:pt>
                <c:pt idx="71">
                  <c:v>0.96884906037584806</c:v>
                </c:pt>
                <c:pt idx="72">
                  <c:v>0.96884906037584806</c:v>
                </c:pt>
                <c:pt idx="73">
                  <c:v>0.96884906037584806</c:v>
                </c:pt>
                <c:pt idx="74">
                  <c:v>0.96884906037584806</c:v>
                </c:pt>
                <c:pt idx="75">
                  <c:v>0.96884906037584806</c:v>
                </c:pt>
                <c:pt idx="76">
                  <c:v>0.96884906037584806</c:v>
                </c:pt>
                <c:pt idx="77">
                  <c:v>0.96884906037584806</c:v>
                </c:pt>
                <c:pt idx="78">
                  <c:v>0.96884906037584806</c:v>
                </c:pt>
                <c:pt idx="79">
                  <c:v>0.96884906037584806</c:v>
                </c:pt>
                <c:pt idx="80">
                  <c:v>0.96884906037584806</c:v>
                </c:pt>
                <c:pt idx="81">
                  <c:v>0.96884906037584806</c:v>
                </c:pt>
                <c:pt idx="82">
                  <c:v>0.96884906037584806</c:v>
                </c:pt>
                <c:pt idx="83">
                  <c:v>0.96884906037584806</c:v>
                </c:pt>
                <c:pt idx="84">
                  <c:v>0.96884906037584806</c:v>
                </c:pt>
                <c:pt idx="85">
                  <c:v>0.96884906037584806</c:v>
                </c:pt>
                <c:pt idx="86">
                  <c:v>0.96884906037584806</c:v>
                </c:pt>
                <c:pt idx="87">
                  <c:v>0.96884906037584806</c:v>
                </c:pt>
                <c:pt idx="88">
                  <c:v>0.96884906037584806</c:v>
                </c:pt>
                <c:pt idx="89">
                  <c:v>0.96884906037584806</c:v>
                </c:pt>
                <c:pt idx="90">
                  <c:v>0.96884906037584806</c:v>
                </c:pt>
                <c:pt idx="91">
                  <c:v>0.96884906037584806</c:v>
                </c:pt>
                <c:pt idx="92">
                  <c:v>0.96884906037584806</c:v>
                </c:pt>
                <c:pt idx="93">
                  <c:v>0.96884906037584806</c:v>
                </c:pt>
                <c:pt idx="94">
                  <c:v>0.96884906037584806</c:v>
                </c:pt>
                <c:pt idx="95">
                  <c:v>0.96884906037584806</c:v>
                </c:pt>
                <c:pt idx="96">
                  <c:v>0.96884906037584806</c:v>
                </c:pt>
                <c:pt idx="97">
                  <c:v>0.96884906037584806</c:v>
                </c:pt>
                <c:pt idx="98">
                  <c:v>0.96884906037584806</c:v>
                </c:pt>
                <c:pt idx="99">
                  <c:v>0.96884906037584806</c:v>
                </c:pt>
                <c:pt idx="100">
                  <c:v>0.96884906037584806</c:v>
                </c:pt>
                <c:pt idx="101">
                  <c:v>0.96884906037584806</c:v>
                </c:pt>
                <c:pt idx="102">
                  <c:v>0.96884906037584806</c:v>
                </c:pt>
                <c:pt idx="103">
                  <c:v>0.96884906037584806</c:v>
                </c:pt>
                <c:pt idx="104">
                  <c:v>0.96884906037584806</c:v>
                </c:pt>
                <c:pt idx="105">
                  <c:v>0.96884906037584806</c:v>
                </c:pt>
                <c:pt idx="106">
                  <c:v>0.96884906037584806</c:v>
                </c:pt>
                <c:pt idx="107">
                  <c:v>0.96884906037584806</c:v>
                </c:pt>
                <c:pt idx="108">
                  <c:v>0.96884906037584806</c:v>
                </c:pt>
                <c:pt idx="109">
                  <c:v>0.96884906037584806</c:v>
                </c:pt>
                <c:pt idx="110">
                  <c:v>0.96884906037584806</c:v>
                </c:pt>
                <c:pt idx="111">
                  <c:v>0.96884906037584806</c:v>
                </c:pt>
                <c:pt idx="112">
                  <c:v>0.96884906037584806</c:v>
                </c:pt>
                <c:pt idx="113">
                  <c:v>0.96884906037584806</c:v>
                </c:pt>
                <c:pt idx="114">
                  <c:v>0.96884906037584806</c:v>
                </c:pt>
                <c:pt idx="115">
                  <c:v>0.96884906037584806</c:v>
                </c:pt>
                <c:pt idx="116">
                  <c:v>0.96884906037584806</c:v>
                </c:pt>
                <c:pt idx="117">
                  <c:v>0.96884906037584806</c:v>
                </c:pt>
                <c:pt idx="118">
                  <c:v>0.96884906037584806</c:v>
                </c:pt>
                <c:pt idx="119">
                  <c:v>0.96884906037584806</c:v>
                </c:pt>
                <c:pt idx="120">
                  <c:v>0.96884906037584806</c:v>
                </c:pt>
                <c:pt idx="121">
                  <c:v>0.96884906037584806</c:v>
                </c:pt>
                <c:pt idx="122">
                  <c:v>0.96884906037584806</c:v>
                </c:pt>
                <c:pt idx="123">
                  <c:v>0.96884906037584806</c:v>
                </c:pt>
                <c:pt idx="124">
                  <c:v>0.96884906037584806</c:v>
                </c:pt>
                <c:pt idx="125">
                  <c:v>0.96884906037584806</c:v>
                </c:pt>
                <c:pt idx="126">
                  <c:v>0.96884906037584806</c:v>
                </c:pt>
                <c:pt idx="127">
                  <c:v>0.96884906037584806</c:v>
                </c:pt>
                <c:pt idx="128">
                  <c:v>0.96884906037584806</c:v>
                </c:pt>
                <c:pt idx="129">
                  <c:v>0.96884906037584806</c:v>
                </c:pt>
                <c:pt idx="130">
                  <c:v>0.96884906037584806</c:v>
                </c:pt>
                <c:pt idx="131">
                  <c:v>0.96884906037584806</c:v>
                </c:pt>
                <c:pt idx="132">
                  <c:v>0.96884906037584806</c:v>
                </c:pt>
                <c:pt idx="133">
                  <c:v>0.96884906037584806</c:v>
                </c:pt>
                <c:pt idx="134">
                  <c:v>0.96884906037584806</c:v>
                </c:pt>
                <c:pt idx="135">
                  <c:v>0.96884906037584806</c:v>
                </c:pt>
                <c:pt idx="136">
                  <c:v>0.96884906037584806</c:v>
                </c:pt>
                <c:pt idx="137">
                  <c:v>0.96884906037584806</c:v>
                </c:pt>
                <c:pt idx="138">
                  <c:v>0.96884906037584806</c:v>
                </c:pt>
                <c:pt idx="139">
                  <c:v>0.96884906037584806</c:v>
                </c:pt>
                <c:pt idx="140">
                  <c:v>0.96884906037584806</c:v>
                </c:pt>
                <c:pt idx="141">
                  <c:v>0.96884906037584806</c:v>
                </c:pt>
                <c:pt idx="142">
                  <c:v>0.96884906037584806</c:v>
                </c:pt>
                <c:pt idx="143">
                  <c:v>0.96884906037584806</c:v>
                </c:pt>
                <c:pt idx="144">
                  <c:v>0.96884906037584806</c:v>
                </c:pt>
                <c:pt idx="145">
                  <c:v>0.96884906037584806</c:v>
                </c:pt>
                <c:pt idx="146">
                  <c:v>0.96884906037584806</c:v>
                </c:pt>
                <c:pt idx="147">
                  <c:v>0.96884906037584806</c:v>
                </c:pt>
                <c:pt idx="148">
                  <c:v>0.96884906037584806</c:v>
                </c:pt>
                <c:pt idx="149">
                  <c:v>0.96884906037584806</c:v>
                </c:pt>
                <c:pt idx="150">
                  <c:v>0.96884906037584806</c:v>
                </c:pt>
                <c:pt idx="151">
                  <c:v>0.96884906037584806</c:v>
                </c:pt>
                <c:pt idx="152">
                  <c:v>0.96884906037584806</c:v>
                </c:pt>
                <c:pt idx="153">
                  <c:v>0.96884906037584806</c:v>
                </c:pt>
                <c:pt idx="154">
                  <c:v>0.96884906037584806</c:v>
                </c:pt>
                <c:pt idx="155">
                  <c:v>0.96884906037584806</c:v>
                </c:pt>
                <c:pt idx="156">
                  <c:v>0.96884906037584806</c:v>
                </c:pt>
                <c:pt idx="157">
                  <c:v>0.96884906037584806</c:v>
                </c:pt>
                <c:pt idx="158">
                  <c:v>0.96884906037584806</c:v>
                </c:pt>
                <c:pt idx="159">
                  <c:v>0.96884906037584806</c:v>
                </c:pt>
                <c:pt idx="160">
                  <c:v>0.96884906037584806</c:v>
                </c:pt>
                <c:pt idx="161">
                  <c:v>0.96884906037584806</c:v>
                </c:pt>
                <c:pt idx="162">
                  <c:v>0.96884906037584806</c:v>
                </c:pt>
                <c:pt idx="163">
                  <c:v>0.96884906037584806</c:v>
                </c:pt>
                <c:pt idx="164">
                  <c:v>0.96884906037584806</c:v>
                </c:pt>
                <c:pt idx="165">
                  <c:v>0.96884906037584806</c:v>
                </c:pt>
                <c:pt idx="166">
                  <c:v>0.96884906037584806</c:v>
                </c:pt>
                <c:pt idx="167">
                  <c:v>0.96884906037584806</c:v>
                </c:pt>
                <c:pt idx="168">
                  <c:v>0.96884906037584806</c:v>
                </c:pt>
                <c:pt idx="169">
                  <c:v>0.96884906037584806</c:v>
                </c:pt>
                <c:pt idx="170">
                  <c:v>0.96884906037584806</c:v>
                </c:pt>
                <c:pt idx="171">
                  <c:v>0.96884906037584806</c:v>
                </c:pt>
                <c:pt idx="172">
                  <c:v>0.96884906037584806</c:v>
                </c:pt>
                <c:pt idx="173">
                  <c:v>0.96884906037584806</c:v>
                </c:pt>
                <c:pt idx="174">
                  <c:v>0.96884906037584806</c:v>
                </c:pt>
                <c:pt idx="175">
                  <c:v>0.96884906037584806</c:v>
                </c:pt>
                <c:pt idx="176">
                  <c:v>0.96884906037584806</c:v>
                </c:pt>
                <c:pt idx="177">
                  <c:v>0.96884906037584806</c:v>
                </c:pt>
                <c:pt idx="178">
                  <c:v>0.96884906037584806</c:v>
                </c:pt>
                <c:pt idx="179">
                  <c:v>0.96884906037584806</c:v>
                </c:pt>
                <c:pt idx="180">
                  <c:v>0.96884906037584806</c:v>
                </c:pt>
                <c:pt idx="181">
                  <c:v>0.96884906037584806</c:v>
                </c:pt>
                <c:pt idx="182">
                  <c:v>0.96884906037584806</c:v>
                </c:pt>
                <c:pt idx="183">
                  <c:v>0.96884906037584806</c:v>
                </c:pt>
                <c:pt idx="184">
                  <c:v>0.96884906037584806</c:v>
                </c:pt>
                <c:pt idx="185">
                  <c:v>0.96884906037584806</c:v>
                </c:pt>
                <c:pt idx="186">
                  <c:v>0.96884906037584806</c:v>
                </c:pt>
                <c:pt idx="187">
                  <c:v>0.96884906037584806</c:v>
                </c:pt>
                <c:pt idx="188">
                  <c:v>0.96884906037584806</c:v>
                </c:pt>
                <c:pt idx="189">
                  <c:v>0.96884906037584806</c:v>
                </c:pt>
                <c:pt idx="190">
                  <c:v>0.96884906037584806</c:v>
                </c:pt>
                <c:pt idx="191">
                  <c:v>0.96884906037584806</c:v>
                </c:pt>
                <c:pt idx="192">
                  <c:v>0.96884906037584806</c:v>
                </c:pt>
                <c:pt idx="193">
                  <c:v>0.96884906037584806</c:v>
                </c:pt>
                <c:pt idx="194">
                  <c:v>0.96884906037584806</c:v>
                </c:pt>
                <c:pt idx="195">
                  <c:v>0.96884906037584806</c:v>
                </c:pt>
                <c:pt idx="196">
                  <c:v>0.96884906037584806</c:v>
                </c:pt>
                <c:pt idx="197">
                  <c:v>0.96884906037584806</c:v>
                </c:pt>
                <c:pt idx="198">
                  <c:v>0.96884906037584806</c:v>
                </c:pt>
                <c:pt idx="199">
                  <c:v>0.96884906037584806</c:v>
                </c:pt>
                <c:pt idx="200">
                  <c:v>0.96884906037584806</c:v>
                </c:pt>
                <c:pt idx="201">
                  <c:v>0.96884906037584806</c:v>
                </c:pt>
                <c:pt idx="202">
                  <c:v>0.96884906037584806</c:v>
                </c:pt>
                <c:pt idx="203">
                  <c:v>0.96884906037584806</c:v>
                </c:pt>
                <c:pt idx="204">
                  <c:v>0.96884906037584806</c:v>
                </c:pt>
                <c:pt idx="205">
                  <c:v>0.96884906037584806</c:v>
                </c:pt>
                <c:pt idx="206">
                  <c:v>0.96884906037584806</c:v>
                </c:pt>
                <c:pt idx="207">
                  <c:v>0.96884906037584806</c:v>
                </c:pt>
                <c:pt idx="208">
                  <c:v>0.96884906037584806</c:v>
                </c:pt>
                <c:pt idx="209">
                  <c:v>0.96884906037584806</c:v>
                </c:pt>
                <c:pt idx="210">
                  <c:v>0.96884906037584806</c:v>
                </c:pt>
                <c:pt idx="211">
                  <c:v>0.96884906037584806</c:v>
                </c:pt>
                <c:pt idx="212">
                  <c:v>0.96884906037584806</c:v>
                </c:pt>
                <c:pt idx="213">
                  <c:v>0.96884906037584806</c:v>
                </c:pt>
                <c:pt idx="214">
                  <c:v>0.96884906037584806</c:v>
                </c:pt>
                <c:pt idx="215">
                  <c:v>0.96884906037584806</c:v>
                </c:pt>
                <c:pt idx="216">
                  <c:v>0.96884906037584806</c:v>
                </c:pt>
                <c:pt idx="217">
                  <c:v>0.96884906037584806</c:v>
                </c:pt>
                <c:pt idx="218">
                  <c:v>0.96884906037584806</c:v>
                </c:pt>
                <c:pt idx="219">
                  <c:v>0.96884906037584806</c:v>
                </c:pt>
                <c:pt idx="220">
                  <c:v>0.96884906037584806</c:v>
                </c:pt>
                <c:pt idx="221">
                  <c:v>0.96884906037584806</c:v>
                </c:pt>
                <c:pt idx="222">
                  <c:v>0.96884906037584806</c:v>
                </c:pt>
                <c:pt idx="223">
                  <c:v>0.96884906037584806</c:v>
                </c:pt>
                <c:pt idx="224">
                  <c:v>0.96884906037584806</c:v>
                </c:pt>
                <c:pt idx="225">
                  <c:v>0.96884906037584806</c:v>
                </c:pt>
                <c:pt idx="226">
                  <c:v>0.96884906037584806</c:v>
                </c:pt>
                <c:pt idx="227">
                  <c:v>0.96884906037584806</c:v>
                </c:pt>
                <c:pt idx="228">
                  <c:v>0.96884906037584806</c:v>
                </c:pt>
                <c:pt idx="229">
                  <c:v>0.96884906037584806</c:v>
                </c:pt>
                <c:pt idx="230">
                  <c:v>0.96884906037584806</c:v>
                </c:pt>
                <c:pt idx="231">
                  <c:v>0.96884906037584806</c:v>
                </c:pt>
                <c:pt idx="232">
                  <c:v>0.96884906037584806</c:v>
                </c:pt>
                <c:pt idx="233">
                  <c:v>0.96884906037584806</c:v>
                </c:pt>
                <c:pt idx="234">
                  <c:v>0.96884906037584806</c:v>
                </c:pt>
                <c:pt idx="235">
                  <c:v>0.96884906037584806</c:v>
                </c:pt>
                <c:pt idx="236">
                  <c:v>0.96884906037584806</c:v>
                </c:pt>
                <c:pt idx="237">
                  <c:v>0.96884906037584806</c:v>
                </c:pt>
                <c:pt idx="238">
                  <c:v>0.96884906037584806</c:v>
                </c:pt>
                <c:pt idx="239">
                  <c:v>0.96884906037584806</c:v>
                </c:pt>
                <c:pt idx="240">
                  <c:v>0.96884906037584806</c:v>
                </c:pt>
                <c:pt idx="241">
                  <c:v>0.96884906037584806</c:v>
                </c:pt>
                <c:pt idx="242">
                  <c:v>0.96884906037584806</c:v>
                </c:pt>
                <c:pt idx="243">
                  <c:v>0.96884906037584806</c:v>
                </c:pt>
                <c:pt idx="244">
                  <c:v>0.96884906037584806</c:v>
                </c:pt>
                <c:pt idx="245">
                  <c:v>0.96884906037584806</c:v>
                </c:pt>
                <c:pt idx="246">
                  <c:v>0.96884906037584806</c:v>
                </c:pt>
                <c:pt idx="247">
                  <c:v>0.96884906037584806</c:v>
                </c:pt>
                <c:pt idx="248">
                  <c:v>0.96884906037584806</c:v>
                </c:pt>
                <c:pt idx="249">
                  <c:v>0.96884906037584806</c:v>
                </c:pt>
                <c:pt idx="250">
                  <c:v>0.96884906037584806</c:v>
                </c:pt>
                <c:pt idx="251">
                  <c:v>0.96884906037584806</c:v>
                </c:pt>
                <c:pt idx="252">
                  <c:v>0.96884906037584806</c:v>
                </c:pt>
                <c:pt idx="253">
                  <c:v>0.96884906037584806</c:v>
                </c:pt>
                <c:pt idx="254">
                  <c:v>0.96884906037584806</c:v>
                </c:pt>
                <c:pt idx="255">
                  <c:v>0.96884906037584806</c:v>
                </c:pt>
                <c:pt idx="256">
                  <c:v>0.96884906037584806</c:v>
                </c:pt>
                <c:pt idx="257">
                  <c:v>0.96884906037584806</c:v>
                </c:pt>
                <c:pt idx="258">
                  <c:v>0.96884906037584806</c:v>
                </c:pt>
                <c:pt idx="259">
                  <c:v>0.96884906037584806</c:v>
                </c:pt>
                <c:pt idx="260">
                  <c:v>0.96884906037584806</c:v>
                </c:pt>
                <c:pt idx="261">
                  <c:v>0.96884906037584806</c:v>
                </c:pt>
                <c:pt idx="262">
                  <c:v>0.96884906037584806</c:v>
                </c:pt>
                <c:pt idx="263">
                  <c:v>0.96884906037584806</c:v>
                </c:pt>
                <c:pt idx="264">
                  <c:v>0.96884906037584806</c:v>
                </c:pt>
                <c:pt idx="265">
                  <c:v>0.96884906037584806</c:v>
                </c:pt>
                <c:pt idx="266">
                  <c:v>0.96884906037584806</c:v>
                </c:pt>
                <c:pt idx="267">
                  <c:v>0.96884906037584806</c:v>
                </c:pt>
                <c:pt idx="268">
                  <c:v>0.96884906037584806</c:v>
                </c:pt>
                <c:pt idx="269">
                  <c:v>0.96884906037584806</c:v>
                </c:pt>
                <c:pt idx="270">
                  <c:v>0.96884906037584806</c:v>
                </c:pt>
                <c:pt idx="271">
                  <c:v>0.96884906037584806</c:v>
                </c:pt>
                <c:pt idx="272">
                  <c:v>0.96884906037584806</c:v>
                </c:pt>
                <c:pt idx="273">
                  <c:v>0.96884906037584806</c:v>
                </c:pt>
                <c:pt idx="274">
                  <c:v>0.96884906037584806</c:v>
                </c:pt>
                <c:pt idx="275">
                  <c:v>0.96884906037584806</c:v>
                </c:pt>
                <c:pt idx="276">
                  <c:v>0.96884906037584806</c:v>
                </c:pt>
                <c:pt idx="277">
                  <c:v>0.96884906037584806</c:v>
                </c:pt>
                <c:pt idx="278">
                  <c:v>0.96884906037584806</c:v>
                </c:pt>
                <c:pt idx="279">
                  <c:v>0.96884906037584806</c:v>
                </c:pt>
                <c:pt idx="280">
                  <c:v>0.96884906037584806</c:v>
                </c:pt>
                <c:pt idx="281">
                  <c:v>0.96884906037584806</c:v>
                </c:pt>
                <c:pt idx="282">
                  <c:v>0.96884906037584806</c:v>
                </c:pt>
                <c:pt idx="283">
                  <c:v>0.96884906037584806</c:v>
                </c:pt>
                <c:pt idx="284">
                  <c:v>0.96884906037584806</c:v>
                </c:pt>
                <c:pt idx="285">
                  <c:v>0.96884906037584806</c:v>
                </c:pt>
                <c:pt idx="286">
                  <c:v>0.96884906037584806</c:v>
                </c:pt>
                <c:pt idx="287">
                  <c:v>0.96884906037584806</c:v>
                </c:pt>
                <c:pt idx="288">
                  <c:v>0.96884906037584806</c:v>
                </c:pt>
                <c:pt idx="289">
                  <c:v>0.96884906037584806</c:v>
                </c:pt>
                <c:pt idx="290">
                  <c:v>0.96884906037584806</c:v>
                </c:pt>
                <c:pt idx="291">
                  <c:v>0.96884906037584806</c:v>
                </c:pt>
                <c:pt idx="292">
                  <c:v>0.96884906037584806</c:v>
                </c:pt>
                <c:pt idx="293">
                  <c:v>0.96884906037584806</c:v>
                </c:pt>
                <c:pt idx="294">
                  <c:v>0.96884906037584806</c:v>
                </c:pt>
                <c:pt idx="295">
                  <c:v>0.96884906037584806</c:v>
                </c:pt>
                <c:pt idx="296">
                  <c:v>0.96884906037584806</c:v>
                </c:pt>
                <c:pt idx="297">
                  <c:v>0.96884906037584806</c:v>
                </c:pt>
                <c:pt idx="298">
                  <c:v>0.96884906037584806</c:v>
                </c:pt>
                <c:pt idx="299">
                  <c:v>0.96884906037584806</c:v>
                </c:pt>
                <c:pt idx="300">
                  <c:v>0.96884906037584806</c:v>
                </c:pt>
                <c:pt idx="301">
                  <c:v>0.96884906037584806</c:v>
                </c:pt>
                <c:pt idx="302">
                  <c:v>0.96884906037584806</c:v>
                </c:pt>
              </c:numCache>
            </c:numRef>
          </c:val>
          <c:smooth val="0"/>
        </c:ser>
        <c:dLbls>
          <c:showLegendKey val="0"/>
          <c:showVal val="0"/>
          <c:showCatName val="0"/>
          <c:showSerName val="0"/>
          <c:showPercent val="0"/>
          <c:showBubbleSize val="0"/>
        </c:dLbls>
        <c:marker val="1"/>
        <c:smooth val="0"/>
        <c:axId val="201906048"/>
        <c:axId val="201907584"/>
      </c:lineChart>
      <c:dateAx>
        <c:axId val="201906048"/>
        <c:scaling>
          <c:orientation val="minMax"/>
          <c:min val="41717"/>
        </c:scaling>
        <c:delete val="0"/>
        <c:axPos val="b"/>
        <c:numFmt formatCode="[$-409]mmmmm\-yy;@" sourceLinked="0"/>
        <c:majorTickMark val="out"/>
        <c:minorTickMark val="none"/>
        <c:tickLblPos val="nextTo"/>
        <c:txPr>
          <a:bodyPr rot="0"/>
          <a:lstStyle/>
          <a:p>
            <a:pPr>
              <a:defRPr sz="1000"/>
            </a:pPr>
            <a:endParaRPr lang="en-US"/>
          </a:p>
        </c:txPr>
        <c:crossAx val="201907584"/>
        <c:crosses val="autoZero"/>
        <c:auto val="1"/>
        <c:lblOffset val="100"/>
        <c:baseTimeUnit val="days"/>
        <c:majorUnit val="3"/>
        <c:majorTimeUnit val="months"/>
      </c:dateAx>
      <c:valAx>
        <c:axId val="201907584"/>
        <c:scaling>
          <c:orientation val="minMax"/>
          <c:min val="0.2"/>
        </c:scaling>
        <c:delete val="0"/>
        <c:axPos val="l"/>
        <c:numFmt formatCode="0%" sourceLinked="1"/>
        <c:majorTickMark val="out"/>
        <c:minorTickMark val="none"/>
        <c:tickLblPos val="nextTo"/>
        <c:txPr>
          <a:bodyPr/>
          <a:lstStyle/>
          <a:p>
            <a:pPr>
              <a:defRPr sz="1000"/>
            </a:pPr>
            <a:endParaRPr lang="en-US"/>
          </a:p>
        </c:txPr>
        <c:crossAx val="2019060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5 Yr</c:v>
                </c:pt>
              </c:strCache>
            </c:strRef>
          </c:tx>
          <c:spPr>
            <a:ln w="19050">
              <a:solidFill>
                <a:srgbClr val="003768"/>
              </a:solidFill>
            </a:ln>
          </c:spPr>
          <c:marker>
            <c:symbol val="none"/>
          </c:marker>
          <c:cat>
            <c:numRef>
              <c:f>Sheet1!$A$2:$A$252</c:f>
              <c:numCache>
                <c:formatCode>m/d/yyyy</c:formatCode>
                <c:ptCount val="251"/>
                <c:pt idx="0">
                  <c:v>41717</c:v>
                </c:pt>
                <c:pt idx="1">
                  <c:v>41718</c:v>
                </c:pt>
                <c:pt idx="2">
                  <c:v>41719</c:v>
                </c:pt>
                <c:pt idx="3">
                  <c:v>41722</c:v>
                </c:pt>
                <c:pt idx="4">
                  <c:v>41723</c:v>
                </c:pt>
                <c:pt idx="5">
                  <c:v>41724</c:v>
                </c:pt>
                <c:pt idx="6">
                  <c:v>41725</c:v>
                </c:pt>
                <c:pt idx="7">
                  <c:v>41726</c:v>
                </c:pt>
                <c:pt idx="8">
                  <c:v>41729</c:v>
                </c:pt>
                <c:pt idx="9">
                  <c:v>41730</c:v>
                </c:pt>
                <c:pt idx="10">
                  <c:v>41731</c:v>
                </c:pt>
                <c:pt idx="11">
                  <c:v>41732</c:v>
                </c:pt>
                <c:pt idx="12">
                  <c:v>41733</c:v>
                </c:pt>
                <c:pt idx="13">
                  <c:v>41736</c:v>
                </c:pt>
                <c:pt idx="14">
                  <c:v>41737</c:v>
                </c:pt>
                <c:pt idx="15">
                  <c:v>41738</c:v>
                </c:pt>
                <c:pt idx="16">
                  <c:v>41739</c:v>
                </c:pt>
                <c:pt idx="17">
                  <c:v>41740</c:v>
                </c:pt>
                <c:pt idx="18">
                  <c:v>41743</c:v>
                </c:pt>
                <c:pt idx="19">
                  <c:v>41744</c:v>
                </c:pt>
                <c:pt idx="20">
                  <c:v>41745</c:v>
                </c:pt>
                <c:pt idx="21">
                  <c:v>41746</c:v>
                </c:pt>
                <c:pt idx="22">
                  <c:v>41750</c:v>
                </c:pt>
                <c:pt idx="23">
                  <c:v>41751</c:v>
                </c:pt>
                <c:pt idx="24">
                  <c:v>41752</c:v>
                </c:pt>
                <c:pt idx="25">
                  <c:v>41753</c:v>
                </c:pt>
                <c:pt idx="26">
                  <c:v>41754</c:v>
                </c:pt>
                <c:pt idx="27">
                  <c:v>41757</c:v>
                </c:pt>
                <c:pt idx="28">
                  <c:v>41758</c:v>
                </c:pt>
                <c:pt idx="29">
                  <c:v>41759</c:v>
                </c:pt>
                <c:pt idx="30">
                  <c:v>41760</c:v>
                </c:pt>
                <c:pt idx="31">
                  <c:v>41761</c:v>
                </c:pt>
                <c:pt idx="32">
                  <c:v>41764</c:v>
                </c:pt>
                <c:pt idx="33">
                  <c:v>41765</c:v>
                </c:pt>
                <c:pt idx="34">
                  <c:v>41766</c:v>
                </c:pt>
                <c:pt idx="35">
                  <c:v>41767</c:v>
                </c:pt>
                <c:pt idx="36">
                  <c:v>41768</c:v>
                </c:pt>
                <c:pt idx="37">
                  <c:v>41771</c:v>
                </c:pt>
                <c:pt idx="38">
                  <c:v>41772</c:v>
                </c:pt>
                <c:pt idx="39">
                  <c:v>41773</c:v>
                </c:pt>
                <c:pt idx="40">
                  <c:v>41774</c:v>
                </c:pt>
                <c:pt idx="41">
                  <c:v>41775</c:v>
                </c:pt>
                <c:pt idx="42">
                  <c:v>41778</c:v>
                </c:pt>
                <c:pt idx="43">
                  <c:v>41779</c:v>
                </c:pt>
                <c:pt idx="44">
                  <c:v>41780</c:v>
                </c:pt>
                <c:pt idx="45">
                  <c:v>41781</c:v>
                </c:pt>
                <c:pt idx="46">
                  <c:v>41782</c:v>
                </c:pt>
                <c:pt idx="47">
                  <c:v>41786</c:v>
                </c:pt>
                <c:pt idx="48">
                  <c:v>41787</c:v>
                </c:pt>
                <c:pt idx="49">
                  <c:v>41788</c:v>
                </c:pt>
                <c:pt idx="50">
                  <c:v>41789</c:v>
                </c:pt>
                <c:pt idx="51">
                  <c:v>41792</c:v>
                </c:pt>
                <c:pt idx="52">
                  <c:v>41793</c:v>
                </c:pt>
                <c:pt idx="53">
                  <c:v>41794</c:v>
                </c:pt>
                <c:pt idx="54">
                  <c:v>41795</c:v>
                </c:pt>
                <c:pt idx="55">
                  <c:v>41796</c:v>
                </c:pt>
                <c:pt idx="56">
                  <c:v>41799</c:v>
                </c:pt>
                <c:pt idx="57">
                  <c:v>41800</c:v>
                </c:pt>
                <c:pt idx="58">
                  <c:v>41801</c:v>
                </c:pt>
                <c:pt idx="59">
                  <c:v>41802</c:v>
                </c:pt>
                <c:pt idx="60">
                  <c:v>41803</c:v>
                </c:pt>
                <c:pt idx="61">
                  <c:v>41806</c:v>
                </c:pt>
                <c:pt idx="62">
                  <c:v>41807</c:v>
                </c:pt>
                <c:pt idx="63">
                  <c:v>41808</c:v>
                </c:pt>
                <c:pt idx="64">
                  <c:v>41809</c:v>
                </c:pt>
                <c:pt idx="65">
                  <c:v>41810</c:v>
                </c:pt>
                <c:pt idx="66">
                  <c:v>41813</c:v>
                </c:pt>
                <c:pt idx="67">
                  <c:v>41814</c:v>
                </c:pt>
                <c:pt idx="68">
                  <c:v>41815</c:v>
                </c:pt>
                <c:pt idx="69">
                  <c:v>41816</c:v>
                </c:pt>
                <c:pt idx="70">
                  <c:v>41817</c:v>
                </c:pt>
                <c:pt idx="71">
                  <c:v>41820</c:v>
                </c:pt>
                <c:pt idx="72">
                  <c:v>41821</c:v>
                </c:pt>
                <c:pt idx="73">
                  <c:v>41822</c:v>
                </c:pt>
                <c:pt idx="74">
                  <c:v>41823</c:v>
                </c:pt>
                <c:pt idx="75">
                  <c:v>41827</c:v>
                </c:pt>
                <c:pt idx="76">
                  <c:v>41828</c:v>
                </c:pt>
                <c:pt idx="77">
                  <c:v>41829</c:v>
                </c:pt>
                <c:pt idx="78">
                  <c:v>41830</c:v>
                </c:pt>
                <c:pt idx="79">
                  <c:v>41831</c:v>
                </c:pt>
                <c:pt idx="80">
                  <c:v>41834</c:v>
                </c:pt>
                <c:pt idx="81">
                  <c:v>41835</c:v>
                </c:pt>
                <c:pt idx="82">
                  <c:v>41836</c:v>
                </c:pt>
                <c:pt idx="83">
                  <c:v>41837</c:v>
                </c:pt>
                <c:pt idx="84">
                  <c:v>41838</c:v>
                </c:pt>
                <c:pt idx="85">
                  <c:v>41841</c:v>
                </c:pt>
                <c:pt idx="86">
                  <c:v>41842</c:v>
                </c:pt>
                <c:pt idx="87">
                  <c:v>41843</c:v>
                </c:pt>
                <c:pt idx="88">
                  <c:v>41844</c:v>
                </c:pt>
                <c:pt idx="89">
                  <c:v>41845</c:v>
                </c:pt>
                <c:pt idx="90">
                  <c:v>41848</c:v>
                </c:pt>
                <c:pt idx="91">
                  <c:v>41849</c:v>
                </c:pt>
                <c:pt idx="92">
                  <c:v>41850</c:v>
                </c:pt>
                <c:pt idx="93">
                  <c:v>41851</c:v>
                </c:pt>
                <c:pt idx="94">
                  <c:v>41852</c:v>
                </c:pt>
                <c:pt idx="95">
                  <c:v>41855</c:v>
                </c:pt>
                <c:pt idx="96">
                  <c:v>41856</c:v>
                </c:pt>
                <c:pt idx="97">
                  <c:v>41857</c:v>
                </c:pt>
                <c:pt idx="98">
                  <c:v>41858</c:v>
                </c:pt>
                <c:pt idx="99">
                  <c:v>41859</c:v>
                </c:pt>
                <c:pt idx="100">
                  <c:v>41862</c:v>
                </c:pt>
                <c:pt idx="101">
                  <c:v>41863</c:v>
                </c:pt>
                <c:pt idx="102">
                  <c:v>41864</c:v>
                </c:pt>
                <c:pt idx="103">
                  <c:v>41865</c:v>
                </c:pt>
                <c:pt idx="104">
                  <c:v>41866</c:v>
                </c:pt>
                <c:pt idx="105">
                  <c:v>41869</c:v>
                </c:pt>
                <c:pt idx="106">
                  <c:v>41870</c:v>
                </c:pt>
                <c:pt idx="107">
                  <c:v>41871</c:v>
                </c:pt>
                <c:pt idx="108">
                  <c:v>41872</c:v>
                </c:pt>
                <c:pt idx="109">
                  <c:v>41873</c:v>
                </c:pt>
                <c:pt idx="110">
                  <c:v>41876</c:v>
                </c:pt>
                <c:pt idx="111">
                  <c:v>41877</c:v>
                </c:pt>
                <c:pt idx="112">
                  <c:v>41878</c:v>
                </c:pt>
                <c:pt idx="113">
                  <c:v>41879</c:v>
                </c:pt>
                <c:pt idx="114">
                  <c:v>41880</c:v>
                </c:pt>
                <c:pt idx="115">
                  <c:v>41884</c:v>
                </c:pt>
                <c:pt idx="116">
                  <c:v>41885</c:v>
                </c:pt>
                <c:pt idx="117">
                  <c:v>41886</c:v>
                </c:pt>
                <c:pt idx="118">
                  <c:v>41887</c:v>
                </c:pt>
                <c:pt idx="119">
                  <c:v>41890</c:v>
                </c:pt>
                <c:pt idx="120">
                  <c:v>41891</c:v>
                </c:pt>
                <c:pt idx="121">
                  <c:v>41892</c:v>
                </c:pt>
                <c:pt idx="122">
                  <c:v>41893</c:v>
                </c:pt>
                <c:pt idx="123">
                  <c:v>41894</c:v>
                </c:pt>
                <c:pt idx="124">
                  <c:v>41897</c:v>
                </c:pt>
                <c:pt idx="125">
                  <c:v>41898</c:v>
                </c:pt>
                <c:pt idx="126">
                  <c:v>41899</c:v>
                </c:pt>
                <c:pt idx="127">
                  <c:v>41900</c:v>
                </c:pt>
                <c:pt idx="128">
                  <c:v>41901</c:v>
                </c:pt>
                <c:pt idx="129">
                  <c:v>41904</c:v>
                </c:pt>
                <c:pt idx="130">
                  <c:v>41905</c:v>
                </c:pt>
                <c:pt idx="131">
                  <c:v>41906</c:v>
                </c:pt>
                <c:pt idx="132">
                  <c:v>41907</c:v>
                </c:pt>
                <c:pt idx="133">
                  <c:v>41908</c:v>
                </c:pt>
                <c:pt idx="134">
                  <c:v>41911</c:v>
                </c:pt>
                <c:pt idx="135">
                  <c:v>41912</c:v>
                </c:pt>
                <c:pt idx="136">
                  <c:v>41913</c:v>
                </c:pt>
                <c:pt idx="137">
                  <c:v>41914</c:v>
                </c:pt>
                <c:pt idx="138">
                  <c:v>41915</c:v>
                </c:pt>
                <c:pt idx="139">
                  <c:v>41918</c:v>
                </c:pt>
                <c:pt idx="140">
                  <c:v>41919</c:v>
                </c:pt>
                <c:pt idx="141">
                  <c:v>41920</c:v>
                </c:pt>
                <c:pt idx="142">
                  <c:v>41921</c:v>
                </c:pt>
                <c:pt idx="143">
                  <c:v>41922</c:v>
                </c:pt>
                <c:pt idx="144">
                  <c:v>41926</c:v>
                </c:pt>
                <c:pt idx="145">
                  <c:v>41927</c:v>
                </c:pt>
                <c:pt idx="146">
                  <c:v>41928</c:v>
                </c:pt>
                <c:pt idx="147">
                  <c:v>41929</c:v>
                </c:pt>
                <c:pt idx="148">
                  <c:v>41932</c:v>
                </c:pt>
                <c:pt idx="149">
                  <c:v>41933</c:v>
                </c:pt>
                <c:pt idx="150">
                  <c:v>41934</c:v>
                </c:pt>
                <c:pt idx="151">
                  <c:v>41935</c:v>
                </c:pt>
                <c:pt idx="152">
                  <c:v>41936</c:v>
                </c:pt>
                <c:pt idx="153">
                  <c:v>41939</c:v>
                </c:pt>
                <c:pt idx="154">
                  <c:v>41940</c:v>
                </c:pt>
                <c:pt idx="155">
                  <c:v>41941</c:v>
                </c:pt>
                <c:pt idx="156">
                  <c:v>41942</c:v>
                </c:pt>
                <c:pt idx="157">
                  <c:v>41943</c:v>
                </c:pt>
                <c:pt idx="158">
                  <c:v>41946</c:v>
                </c:pt>
                <c:pt idx="159">
                  <c:v>41947</c:v>
                </c:pt>
                <c:pt idx="160">
                  <c:v>41948</c:v>
                </c:pt>
                <c:pt idx="161">
                  <c:v>41949</c:v>
                </c:pt>
                <c:pt idx="162">
                  <c:v>41950</c:v>
                </c:pt>
                <c:pt idx="163">
                  <c:v>41953</c:v>
                </c:pt>
                <c:pt idx="164">
                  <c:v>41955</c:v>
                </c:pt>
                <c:pt idx="165">
                  <c:v>41956</c:v>
                </c:pt>
                <c:pt idx="166">
                  <c:v>41957</c:v>
                </c:pt>
                <c:pt idx="167">
                  <c:v>41960</c:v>
                </c:pt>
                <c:pt idx="168">
                  <c:v>41961</c:v>
                </c:pt>
                <c:pt idx="169">
                  <c:v>41962</c:v>
                </c:pt>
                <c:pt idx="170">
                  <c:v>41963</c:v>
                </c:pt>
                <c:pt idx="171">
                  <c:v>41964</c:v>
                </c:pt>
                <c:pt idx="172">
                  <c:v>41967</c:v>
                </c:pt>
                <c:pt idx="173">
                  <c:v>41968</c:v>
                </c:pt>
                <c:pt idx="174">
                  <c:v>41969</c:v>
                </c:pt>
                <c:pt idx="175">
                  <c:v>41971</c:v>
                </c:pt>
                <c:pt idx="176">
                  <c:v>41974</c:v>
                </c:pt>
                <c:pt idx="177">
                  <c:v>41975</c:v>
                </c:pt>
                <c:pt idx="178">
                  <c:v>41976</c:v>
                </c:pt>
                <c:pt idx="179">
                  <c:v>41977</c:v>
                </c:pt>
                <c:pt idx="180">
                  <c:v>41978</c:v>
                </c:pt>
                <c:pt idx="181">
                  <c:v>41981</c:v>
                </c:pt>
                <c:pt idx="182">
                  <c:v>41982</c:v>
                </c:pt>
                <c:pt idx="183">
                  <c:v>41983</c:v>
                </c:pt>
                <c:pt idx="184">
                  <c:v>41984</c:v>
                </c:pt>
                <c:pt idx="185">
                  <c:v>41985</c:v>
                </c:pt>
                <c:pt idx="186">
                  <c:v>41988</c:v>
                </c:pt>
                <c:pt idx="187">
                  <c:v>41989</c:v>
                </c:pt>
                <c:pt idx="188">
                  <c:v>41990</c:v>
                </c:pt>
                <c:pt idx="189">
                  <c:v>41991</c:v>
                </c:pt>
                <c:pt idx="190">
                  <c:v>41992</c:v>
                </c:pt>
                <c:pt idx="191">
                  <c:v>41995</c:v>
                </c:pt>
                <c:pt idx="192">
                  <c:v>41996</c:v>
                </c:pt>
                <c:pt idx="193">
                  <c:v>41997</c:v>
                </c:pt>
                <c:pt idx="194">
                  <c:v>41999</c:v>
                </c:pt>
                <c:pt idx="195">
                  <c:v>42002</c:v>
                </c:pt>
                <c:pt idx="196">
                  <c:v>42003</c:v>
                </c:pt>
                <c:pt idx="197">
                  <c:v>42004</c:v>
                </c:pt>
                <c:pt idx="198">
                  <c:v>42006</c:v>
                </c:pt>
                <c:pt idx="199">
                  <c:v>42009</c:v>
                </c:pt>
                <c:pt idx="200">
                  <c:v>42010</c:v>
                </c:pt>
                <c:pt idx="201">
                  <c:v>42011</c:v>
                </c:pt>
                <c:pt idx="202">
                  <c:v>42012</c:v>
                </c:pt>
                <c:pt idx="203">
                  <c:v>42013</c:v>
                </c:pt>
                <c:pt idx="204">
                  <c:v>42016</c:v>
                </c:pt>
                <c:pt idx="205">
                  <c:v>42017</c:v>
                </c:pt>
                <c:pt idx="206">
                  <c:v>42018</c:v>
                </c:pt>
                <c:pt idx="207">
                  <c:v>42019</c:v>
                </c:pt>
                <c:pt idx="208">
                  <c:v>42020</c:v>
                </c:pt>
                <c:pt idx="209">
                  <c:v>42024</c:v>
                </c:pt>
                <c:pt idx="210">
                  <c:v>42025</c:v>
                </c:pt>
                <c:pt idx="211">
                  <c:v>42026</c:v>
                </c:pt>
                <c:pt idx="212">
                  <c:v>42027</c:v>
                </c:pt>
                <c:pt idx="213">
                  <c:v>42030</c:v>
                </c:pt>
                <c:pt idx="214">
                  <c:v>42031</c:v>
                </c:pt>
                <c:pt idx="215">
                  <c:v>42032</c:v>
                </c:pt>
                <c:pt idx="216">
                  <c:v>42033</c:v>
                </c:pt>
                <c:pt idx="217">
                  <c:v>42034</c:v>
                </c:pt>
                <c:pt idx="218">
                  <c:v>42037</c:v>
                </c:pt>
                <c:pt idx="219">
                  <c:v>42038</c:v>
                </c:pt>
                <c:pt idx="220">
                  <c:v>42039</c:v>
                </c:pt>
                <c:pt idx="221">
                  <c:v>42040</c:v>
                </c:pt>
                <c:pt idx="222">
                  <c:v>42041</c:v>
                </c:pt>
                <c:pt idx="223">
                  <c:v>42044</c:v>
                </c:pt>
                <c:pt idx="224">
                  <c:v>42045</c:v>
                </c:pt>
                <c:pt idx="225">
                  <c:v>42046</c:v>
                </c:pt>
                <c:pt idx="226">
                  <c:v>42047</c:v>
                </c:pt>
                <c:pt idx="227">
                  <c:v>42048</c:v>
                </c:pt>
                <c:pt idx="228">
                  <c:v>42052</c:v>
                </c:pt>
                <c:pt idx="229">
                  <c:v>42053</c:v>
                </c:pt>
                <c:pt idx="230">
                  <c:v>42054</c:v>
                </c:pt>
                <c:pt idx="231">
                  <c:v>42055</c:v>
                </c:pt>
                <c:pt idx="232">
                  <c:v>42058</c:v>
                </c:pt>
                <c:pt idx="233">
                  <c:v>42059</c:v>
                </c:pt>
                <c:pt idx="234">
                  <c:v>42060</c:v>
                </c:pt>
                <c:pt idx="235">
                  <c:v>42061</c:v>
                </c:pt>
                <c:pt idx="236">
                  <c:v>42062</c:v>
                </c:pt>
                <c:pt idx="237">
                  <c:v>42065</c:v>
                </c:pt>
                <c:pt idx="238">
                  <c:v>42066</c:v>
                </c:pt>
                <c:pt idx="239">
                  <c:v>42067</c:v>
                </c:pt>
                <c:pt idx="240">
                  <c:v>42068</c:v>
                </c:pt>
                <c:pt idx="241">
                  <c:v>42069</c:v>
                </c:pt>
                <c:pt idx="242">
                  <c:v>42072</c:v>
                </c:pt>
                <c:pt idx="243">
                  <c:v>42073</c:v>
                </c:pt>
                <c:pt idx="244">
                  <c:v>42074</c:v>
                </c:pt>
                <c:pt idx="245">
                  <c:v>42075</c:v>
                </c:pt>
                <c:pt idx="246">
                  <c:v>42076</c:v>
                </c:pt>
                <c:pt idx="247">
                  <c:v>42079</c:v>
                </c:pt>
                <c:pt idx="248">
                  <c:v>42080</c:v>
                </c:pt>
                <c:pt idx="249">
                  <c:v>42081</c:v>
                </c:pt>
                <c:pt idx="250">
                  <c:v>42082</c:v>
                </c:pt>
              </c:numCache>
            </c:numRef>
          </c:cat>
          <c:val>
            <c:numRef>
              <c:f>Sheet1!$B$2:$B$252</c:f>
              <c:numCache>
                <c:formatCode>0%</c:formatCode>
                <c:ptCount val="251"/>
                <c:pt idx="0">
                  <c:v>0.65319999999999989</c:v>
                </c:pt>
                <c:pt idx="1">
                  <c:v>0.71930000000000005</c:v>
                </c:pt>
                <c:pt idx="2">
                  <c:v>0.74269999999999992</c:v>
                </c:pt>
                <c:pt idx="3">
                  <c:v>0.76879999999999993</c:v>
                </c:pt>
                <c:pt idx="4">
                  <c:v>0.77459999999999996</c:v>
                </c:pt>
                <c:pt idx="5">
                  <c:v>0.7904000000000001</c:v>
                </c:pt>
                <c:pt idx="6">
                  <c:v>0.77190000000000003</c:v>
                </c:pt>
                <c:pt idx="7">
                  <c:v>0.75290000000000001</c:v>
                </c:pt>
                <c:pt idx="8">
                  <c:v>0.75719999999999998</c:v>
                </c:pt>
                <c:pt idx="9">
                  <c:v>0.75719999999999998</c:v>
                </c:pt>
                <c:pt idx="10">
                  <c:v>0.7278</c:v>
                </c:pt>
                <c:pt idx="11">
                  <c:v>0.73739999999999994</c:v>
                </c:pt>
                <c:pt idx="12">
                  <c:v>0.76469999999999994</c:v>
                </c:pt>
                <c:pt idx="13">
                  <c:v>0.76190000000000002</c:v>
                </c:pt>
                <c:pt idx="14">
                  <c:v>0.77110000000000001</c:v>
                </c:pt>
                <c:pt idx="15">
                  <c:v>0.77300000000000002</c:v>
                </c:pt>
                <c:pt idx="16">
                  <c:v>0.7609999999999999</c:v>
                </c:pt>
                <c:pt idx="17">
                  <c:v>0.75800000000000001</c:v>
                </c:pt>
                <c:pt idx="18">
                  <c:v>0.74379999999999991</c:v>
                </c:pt>
                <c:pt idx="19">
                  <c:v>0.72670000000000001</c:v>
                </c:pt>
                <c:pt idx="20">
                  <c:v>0.69700000000000006</c:v>
                </c:pt>
                <c:pt idx="21">
                  <c:v>0.66469999999999996</c:v>
                </c:pt>
                <c:pt idx="22">
                  <c:v>0.66859999999999997</c:v>
                </c:pt>
                <c:pt idx="23">
                  <c:v>0.6724</c:v>
                </c:pt>
                <c:pt idx="24">
                  <c:v>0.68420000000000003</c:v>
                </c:pt>
                <c:pt idx="25">
                  <c:v>0.68389999999999995</c:v>
                </c:pt>
                <c:pt idx="26">
                  <c:v>0.68790000000000007</c:v>
                </c:pt>
                <c:pt idx="27">
                  <c:v>0.69940000000000002</c:v>
                </c:pt>
                <c:pt idx="28">
                  <c:v>0.70689999999999997</c:v>
                </c:pt>
                <c:pt idx="29">
                  <c:v>0.7278</c:v>
                </c:pt>
                <c:pt idx="30">
                  <c:v>0.747</c:v>
                </c:pt>
                <c:pt idx="31">
                  <c:v>0.75450000000000006</c:v>
                </c:pt>
                <c:pt idx="32">
                  <c:v>0.75</c:v>
                </c:pt>
                <c:pt idx="33">
                  <c:v>0.73809999999999998</c:v>
                </c:pt>
                <c:pt idx="34">
                  <c:v>0.76069999999999993</c:v>
                </c:pt>
                <c:pt idx="35">
                  <c:v>0.75080000000000002</c:v>
                </c:pt>
                <c:pt idx="36">
                  <c:v>0.74849999999999994</c:v>
                </c:pt>
                <c:pt idx="37">
                  <c:v>0.7349</c:v>
                </c:pt>
                <c:pt idx="38">
                  <c:v>0.75780000000000003</c:v>
                </c:pt>
                <c:pt idx="39">
                  <c:v>0.76280000000000003</c:v>
                </c:pt>
                <c:pt idx="40">
                  <c:v>0.76469999999999994</c:v>
                </c:pt>
                <c:pt idx="41">
                  <c:v>0.75480000000000003</c:v>
                </c:pt>
                <c:pt idx="42">
                  <c:v>0.75970000000000004</c:v>
                </c:pt>
                <c:pt idx="43">
                  <c:v>0.77480000000000004</c:v>
                </c:pt>
                <c:pt idx="44">
                  <c:v>0.76469999999999994</c:v>
                </c:pt>
                <c:pt idx="45">
                  <c:v>0.75480000000000003</c:v>
                </c:pt>
                <c:pt idx="46">
                  <c:v>0.76969999999999994</c:v>
                </c:pt>
                <c:pt idx="47">
                  <c:v>0.76469999999999994</c:v>
                </c:pt>
                <c:pt idx="48">
                  <c:v>0.77010000000000001</c:v>
                </c:pt>
                <c:pt idx="49">
                  <c:v>0.75659999999999994</c:v>
                </c:pt>
                <c:pt idx="50">
                  <c:v>0.74680000000000002</c:v>
                </c:pt>
                <c:pt idx="51">
                  <c:v>0.73129999999999995</c:v>
                </c:pt>
                <c:pt idx="52">
                  <c:v>0.73170000000000002</c:v>
                </c:pt>
                <c:pt idx="53">
                  <c:v>0.74549999999999994</c:v>
                </c:pt>
                <c:pt idx="54">
                  <c:v>0.75459999999999994</c:v>
                </c:pt>
                <c:pt idx="55">
                  <c:v>0.74549999999999994</c:v>
                </c:pt>
                <c:pt idx="56">
                  <c:v>0.74400000000000011</c:v>
                </c:pt>
                <c:pt idx="57">
                  <c:v>0.75290000000000001</c:v>
                </c:pt>
                <c:pt idx="58">
                  <c:v>0.76919999999999999</c:v>
                </c:pt>
                <c:pt idx="59">
                  <c:v>0.78790000000000004</c:v>
                </c:pt>
                <c:pt idx="60">
                  <c:v>0.76919999999999999</c:v>
                </c:pt>
                <c:pt idx="61">
                  <c:v>0.76469999999999994</c:v>
                </c:pt>
                <c:pt idx="62">
                  <c:v>0.74290000000000012</c:v>
                </c:pt>
                <c:pt idx="63">
                  <c:v>0.76919999999999999</c:v>
                </c:pt>
                <c:pt idx="64">
                  <c:v>0.76190000000000002</c:v>
                </c:pt>
                <c:pt idx="65">
                  <c:v>0.75290000000000001</c:v>
                </c:pt>
                <c:pt idx="66">
                  <c:v>0.75290000000000001</c:v>
                </c:pt>
                <c:pt idx="67">
                  <c:v>0.75450000000000006</c:v>
                </c:pt>
                <c:pt idx="68">
                  <c:v>0.74549999999999994</c:v>
                </c:pt>
                <c:pt idx="69">
                  <c:v>0.73329999999999995</c:v>
                </c:pt>
                <c:pt idx="70">
                  <c:v>0.73170000000000002</c:v>
                </c:pt>
                <c:pt idx="71">
                  <c:v>0.73620000000000008</c:v>
                </c:pt>
                <c:pt idx="72">
                  <c:v>0.74099999999999999</c:v>
                </c:pt>
                <c:pt idx="73">
                  <c:v>0.72510000000000008</c:v>
                </c:pt>
                <c:pt idx="74">
                  <c:v>0.72989999999999999</c:v>
                </c:pt>
                <c:pt idx="75">
                  <c:v>0.73409999999999997</c:v>
                </c:pt>
                <c:pt idx="76">
                  <c:v>0.75879999999999992</c:v>
                </c:pt>
                <c:pt idx="77">
                  <c:v>0.77839999999999998</c:v>
                </c:pt>
                <c:pt idx="78">
                  <c:v>0.78790000000000004</c:v>
                </c:pt>
                <c:pt idx="79">
                  <c:v>0.79269999999999996</c:v>
                </c:pt>
                <c:pt idx="80">
                  <c:v>0.77839999999999998</c:v>
                </c:pt>
                <c:pt idx="81">
                  <c:v>0.76329999999999998</c:v>
                </c:pt>
                <c:pt idx="82">
                  <c:v>0.75290000000000001</c:v>
                </c:pt>
                <c:pt idx="83">
                  <c:v>0.76690000000000003</c:v>
                </c:pt>
                <c:pt idx="84">
                  <c:v>0.74849999999999994</c:v>
                </c:pt>
                <c:pt idx="85">
                  <c:v>0.74400000000000011</c:v>
                </c:pt>
                <c:pt idx="86">
                  <c:v>0.75150000000000006</c:v>
                </c:pt>
                <c:pt idx="87">
                  <c:v>0.73939999999999995</c:v>
                </c:pt>
                <c:pt idx="88">
                  <c:v>0.71760000000000002</c:v>
                </c:pt>
                <c:pt idx="89">
                  <c:v>0.72459999999999991</c:v>
                </c:pt>
                <c:pt idx="90">
                  <c:v>0.7118000000000001</c:v>
                </c:pt>
                <c:pt idx="91">
                  <c:v>0.71010000000000006</c:v>
                </c:pt>
                <c:pt idx="92">
                  <c:v>0.67799999999999994</c:v>
                </c:pt>
                <c:pt idx="93">
                  <c:v>0.69319999999999993</c:v>
                </c:pt>
                <c:pt idx="94">
                  <c:v>0.74250000000000005</c:v>
                </c:pt>
                <c:pt idx="95">
                  <c:v>0.75150000000000006</c:v>
                </c:pt>
                <c:pt idx="96">
                  <c:v>0.747</c:v>
                </c:pt>
                <c:pt idx="97">
                  <c:v>0.73939999999999995</c:v>
                </c:pt>
                <c:pt idx="98">
                  <c:v>0.75</c:v>
                </c:pt>
                <c:pt idx="99">
                  <c:v>0.73290000000000011</c:v>
                </c:pt>
                <c:pt idx="100">
                  <c:v>0.72840000000000005</c:v>
                </c:pt>
                <c:pt idx="101">
                  <c:v>0.71599999999999997</c:v>
                </c:pt>
                <c:pt idx="102">
                  <c:v>0.73419999999999996</c:v>
                </c:pt>
                <c:pt idx="103">
                  <c:v>0.72609999999999997</c:v>
                </c:pt>
                <c:pt idx="104">
                  <c:v>0.72730000000000006</c:v>
                </c:pt>
                <c:pt idx="105">
                  <c:v>0.71340000000000003</c:v>
                </c:pt>
                <c:pt idx="106">
                  <c:v>0.70889999999999997</c:v>
                </c:pt>
                <c:pt idx="107">
                  <c:v>0.68099999999999994</c:v>
                </c:pt>
                <c:pt idx="108">
                  <c:v>0.68519999999999992</c:v>
                </c:pt>
                <c:pt idx="109">
                  <c:v>0.66870000000000007</c:v>
                </c:pt>
                <c:pt idx="110">
                  <c:v>0.66469999999999996</c:v>
                </c:pt>
                <c:pt idx="111">
                  <c:v>0.66269999999999996</c:v>
                </c:pt>
                <c:pt idx="112">
                  <c:v>0.67069999999999996</c:v>
                </c:pt>
                <c:pt idx="113">
                  <c:v>0.66260000000000008</c:v>
                </c:pt>
                <c:pt idx="114">
                  <c:v>0.66670000000000007</c:v>
                </c:pt>
                <c:pt idx="115">
                  <c:v>0.65480000000000005</c:v>
                </c:pt>
                <c:pt idx="116">
                  <c:v>0.66670000000000007</c:v>
                </c:pt>
                <c:pt idx="117">
                  <c:v>0.65500000000000003</c:v>
                </c:pt>
                <c:pt idx="118">
                  <c:v>0.66269999999999996</c:v>
                </c:pt>
                <c:pt idx="119">
                  <c:v>0.6512</c:v>
                </c:pt>
                <c:pt idx="120">
                  <c:v>0.64569999999999994</c:v>
                </c:pt>
                <c:pt idx="121">
                  <c:v>0.64610000000000001</c:v>
                </c:pt>
                <c:pt idx="122">
                  <c:v>0.64249999999999996</c:v>
                </c:pt>
                <c:pt idx="123">
                  <c:v>0.64290000000000003</c:v>
                </c:pt>
                <c:pt idx="124">
                  <c:v>0.65359999999999996</c:v>
                </c:pt>
                <c:pt idx="125">
                  <c:v>0.66099999999999992</c:v>
                </c:pt>
                <c:pt idx="126">
                  <c:v>0.64639999999999997</c:v>
                </c:pt>
                <c:pt idx="127">
                  <c:v>0.64129999999999998</c:v>
                </c:pt>
                <c:pt idx="128">
                  <c:v>0.64840000000000009</c:v>
                </c:pt>
                <c:pt idx="129">
                  <c:v>0.66290000000000004</c:v>
                </c:pt>
                <c:pt idx="130">
                  <c:v>0.66099999999999992</c:v>
                </c:pt>
                <c:pt idx="131">
                  <c:v>0.65</c:v>
                </c:pt>
                <c:pt idx="132">
                  <c:v>0.66480000000000006</c:v>
                </c:pt>
                <c:pt idx="133">
                  <c:v>0.65</c:v>
                </c:pt>
                <c:pt idx="134">
                  <c:v>0.66099999999999992</c:v>
                </c:pt>
                <c:pt idx="135">
                  <c:v>0.66099999999999992</c:v>
                </c:pt>
                <c:pt idx="136">
                  <c:v>0.6905</c:v>
                </c:pt>
                <c:pt idx="137">
                  <c:v>0.6765000000000001</c:v>
                </c:pt>
                <c:pt idx="138">
                  <c:v>0.6762999999999999</c:v>
                </c:pt>
                <c:pt idx="139">
                  <c:v>0.69230000000000003</c:v>
                </c:pt>
                <c:pt idx="140">
                  <c:v>0.71340000000000003</c:v>
                </c:pt>
                <c:pt idx="141">
                  <c:v>0.73250000000000004</c:v>
                </c:pt>
                <c:pt idx="142">
                  <c:v>0.7006</c:v>
                </c:pt>
                <c:pt idx="143">
                  <c:v>0.69680000000000009</c:v>
                </c:pt>
                <c:pt idx="144">
                  <c:v>0.71719999999999995</c:v>
                </c:pt>
                <c:pt idx="145">
                  <c:v>0.75190000000000001</c:v>
                </c:pt>
                <c:pt idx="146">
                  <c:v>0.71739999999999993</c:v>
                </c:pt>
                <c:pt idx="147">
                  <c:v>0.72540000000000004</c:v>
                </c:pt>
                <c:pt idx="148">
                  <c:v>0.73569999999999991</c:v>
                </c:pt>
                <c:pt idx="149">
                  <c:v>0.75890000000000002</c:v>
                </c:pt>
                <c:pt idx="150">
                  <c:v>0.74199999999999999</c:v>
                </c:pt>
                <c:pt idx="151">
                  <c:v>0.72340000000000004</c:v>
                </c:pt>
                <c:pt idx="152">
                  <c:v>0.72189999999999999</c:v>
                </c:pt>
                <c:pt idx="153">
                  <c:v>0.72870000000000001</c:v>
                </c:pt>
                <c:pt idx="154">
                  <c:v>0.71519999999999995</c:v>
                </c:pt>
                <c:pt idx="155">
                  <c:v>0.69230000000000003</c:v>
                </c:pt>
                <c:pt idx="156">
                  <c:v>0.69620000000000004</c:v>
                </c:pt>
                <c:pt idx="157">
                  <c:v>0.69519999999999993</c:v>
                </c:pt>
                <c:pt idx="158">
                  <c:v>0.69900000000000007</c:v>
                </c:pt>
                <c:pt idx="159">
                  <c:v>0.70420000000000005</c:v>
                </c:pt>
                <c:pt idx="160">
                  <c:v>0.70420000000000005</c:v>
                </c:pt>
                <c:pt idx="161">
                  <c:v>0.69319999999999993</c:v>
                </c:pt>
                <c:pt idx="162">
                  <c:v>0.72239999999999993</c:v>
                </c:pt>
                <c:pt idx="163">
                  <c:v>0.70120000000000005</c:v>
                </c:pt>
                <c:pt idx="164">
                  <c:v>0.70040000000000002</c:v>
                </c:pt>
                <c:pt idx="165">
                  <c:v>0.70550000000000002</c:v>
                </c:pt>
                <c:pt idx="166">
                  <c:v>0.71879999999999999</c:v>
                </c:pt>
                <c:pt idx="167">
                  <c:v>0.70550000000000002</c:v>
                </c:pt>
                <c:pt idx="168">
                  <c:v>0.72049999999999992</c:v>
                </c:pt>
                <c:pt idx="169">
                  <c:v>0.70860000000000001</c:v>
                </c:pt>
                <c:pt idx="170">
                  <c:v>0.70810000000000006</c:v>
                </c:pt>
                <c:pt idx="171">
                  <c:v>0.71379999999999999</c:v>
                </c:pt>
                <c:pt idx="172">
                  <c:v>0.72450000000000003</c:v>
                </c:pt>
                <c:pt idx="173">
                  <c:v>0.73930000000000007</c:v>
                </c:pt>
                <c:pt idx="174">
                  <c:v>0.74</c:v>
                </c:pt>
                <c:pt idx="175">
                  <c:v>0.77079999999999993</c:v>
                </c:pt>
                <c:pt idx="176">
                  <c:v>0.75</c:v>
                </c:pt>
                <c:pt idx="177">
                  <c:v>0.72420000000000007</c:v>
                </c:pt>
                <c:pt idx="178">
                  <c:v>0.71739999999999993</c:v>
                </c:pt>
                <c:pt idx="179">
                  <c:v>0.7278</c:v>
                </c:pt>
                <c:pt idx="180">
                  <c:v>0.71389999999999998</c:v>
                </c:pt>
                <c:pt idx="181">
                  <c:v>0.72030000000000005</c:v>
                </c:pt>
                <c:pt idx="182">
                  <c:v>0.73799999999999999</c:v>
                </c:pt>
                <c:pt idx="183">
                  <c:v>0.76730000000000009</c:v>
                </c:pt>
                <c:pt idx="184">
                  <c:v>0.7611</c:v>
                </c:pt>
                <c:pt idx="185">
                  <c:v>0.79339999999999999</c:v>
                </c:pt>
                <c:pt idx="186">
                  <c:v>0.77510000000000001</c:v>
                </c:pt>
                <c:pt idx="187">
                  <c:v>0.8</c:v>
                </c:pt>
                <c:pt idx="188">
                  <c:v>0.76060000000000005</c:v>
                </c:pt>
                <c:pt idx="189">
                  <c:v>0.77110000000000001</c:v>
                </c:pt>
                <c:pt idx="190">
                  <c:v>0.77579999999999993</c:v>
                </c:pt>
                <c:pt idx="191">
                  <c:v>0.77110000000000001</c:v>
                </c:pt>
                <c:pt idx="192">
                  <c:v>0.75900000000000001</c:v>
                </c:pt>
                <c:pt idx="193">
                  <c:v>0.76</c:v>
                </c:pt>
                <c:pt idx="194">
                  <c:v>0.75569999999999993</c:v>
                </c:pt>
                <c:pt idx="195">
                  <c:v>0.77780000000000005</c:v>
                </c:pt>
                <c:pt idx="196">
                  <c:v>0.79170000000000007</c:v>
                </c:pt>
                <c:pt idx="197">
                  <c:v>0.79519999999999991</c:v>
                </c:pt>
                <c:pt idx="198">
                  <c:v>0.79630000000000001</c:v>
                </c:pt>
                <c:pt idx="199">
                  <c:v>0.82050000000000001</c:v>
                </c:pt>
                <c:pt idx="200">
                  <c:v>0.83219999999999994</c:v>
                </c:pt>
                <c:pt idx="201">
                  <c:v>0.84349999999999992</c:v>
                </c:pt>
                <c:pt idx="202">
                  <c:v>0.8417</c:v>
                </c:pt>
                <c:pt idx="203">
                  <c:v>0.84719999999999995</c:v>
                </c:pt>
                <c:pt idx="204">
                  <c:v>0.85010000000000008</c:v>
                </c:pt>
                <c:pt idx="205">
                  <c:v>0.82840000000000003</c:v>
                </c:pt>
                <c:pt idx="206">
                  <c:v>0.81989999999999996</c:v>
                </c:pt>
                <c:pt idx="207">
                  <c:v>0.86140000000000005</c:v>
                </c:pt>
                <c:pt idx="208">
                  <c:v>0.79810000000000003</c:v>
                </c:pt>
                <c:pt idx="209">
                  <c:v>0.76029999999999998</c:v>
                </c:pt>
                <c:pt idx="210">
                  <c:v>0.73239999999999994</c:v>
                </c:pt>
                <c:pt idx="211">
                  <c:v>0.72620000000000007</c:v>
                </c:pt>
                <c:pt idx="212">
                  <c:v>0.75529999999999997</c:v>
                </c:pt>
                <c:pt idx="213">
                  <c:v>0.74400000000000011</c:v>
                </c:pt>
                <c:pt idx="214">
                  <c:v>0.73480000000000001</c:v>
                </c:pt>
                <c:pt idx="215">
                  <c:v>0.7581</c:v>
                </c:pt>
                <c:pt idx="216">
                  <c:v>0.73439999999999994</c:v>
                </c:pt>
                <c:pt idx="217">
                  <c:v>0.79659999999999997</c:v>
                </c:pt>
                <c:pt idx="218">
                  <c:v>0.81359999999999999</c:v>
                </c:pt>
                <c:pt idx="219">
                  <c:v>0.76560000000000006</c:v>
                </c:pt>
                <c:pt idx="220">
                  <c:v>0.76560000000000006</c:v>
                </c:pt>
                <c:pt idx="221">
                  <c:v>0.74620000000000009</c:v>
                </c:pt>
                <c:pt idx="222">
                  <c:v>0.67980000000000007</c:v>
                </c:pt>
                <c:pt idx="223">
                  <c:v>0.68290000000000006</c:v>
                </c:pt>
                <c:pt idx="224">
                  <c:v>0.69099999999999995</c:v>
                </c:pt>
                <c:pt idx="225">
                  <c:v>0.71239999999999992</c:v>
                </c:pt>
                <c:pt idx="226">
                  <c:v>0.74349999999999994</c:v>
                </c:pt>
                <c:pt idx="227">
                  <c:v>0.74340000000000006</c:v>
                </c:pt>
                <c:pt idx="228">
                  <c:v>0.71599999999999997</c:v>
                </c:pt>
                <c:pt idx="229">
                  <c:v>0.76269999999999993</c:v>
                </c:pt>
                <c:pt idx="230">
                  <c:v>0.73599999999999999</c:v>
                </c:pt>
                <c:pt idx="231">
                  <c:v>0.72319999999999995</c:v>
                </c:pt>
                <c:pt idx="232">
                  <c:v>0.74840000000000007</c:v>
                </c:pt>
                <c:pt idx="233">
                  <c:v>0.79669999999999996</c:v>
                </c:pt>
                <c:pt idx="234">
                  <c:v>0.79510000000000003</c:v>
                </c:pt>
                <c:pt idx="235">
                  <c:v>0.75970000000000004</c:v>
                </c:pt>
                <c:pt idx="236">
                  <c:v>0.7923</c:v>
                </c:pt>
                <c:pt idx="237">
                  <c:v>0.78139999999999998</c:v>
                </c:pt>
                <c:pt idx="238">
                  <c:v>0.79209999999999992</c:v>
                </c:pt>
                <c:pt idx="239">
                  <c:v>0.8145</c:v>
                </c:pt>
                <c:pt idx="240">
                  <c:v>0.84349999999999992</c:v>
                </c:pt>
                <c:pt idx="241">
                  <c:v>0.82840000000000003</c:v>
                </c:pt>
                <c:pt idx="242">
                  <c:v>0.85400000000000009</c:v>
                </c:pt>
                <c:pt idx="243">
                  <c:v>0.87690000000000001</c:v>
                </c:pt>
                <c:pt idx="244">
                  <c:v>0.87580000000000002</c:v>
                </c:pt>
                <c:pt idx="245">
                  <c:v>0.87620000000000009</c:v>
                </c:pt>
                <c:pt idx="246">
                  <c:v>0.85860000000000003</c:v>
                </c:pt>
                <c:pt idx="247">
                  <c:v>0.86040000000000005</c:v>
                </c:pt>
                <c:pt idx="248">
                  <c:v>0.84939999999999993</c:v>
                </c:pt>
                <c:pt idx="249">
                  <c:v>0.92220000000000002</c:v>
                </c:pt>
                <c:pt idx="250">
                  <c:v>0.82030000000000003</c:v>
                </c:pt>
              </c:numCache>
            </c:numRef>
          </c:val>
          <c:smooth val="0"/>
        </c:ser>
        <c:ser>
          <c:idx val="1"/>
          <c:order val="1"/>
          <c:tx>
            <c:strRef>
              <c:f>Sheet1!$C$1</c:f>
              <c:strCache>
                <c:ptCount val="1"/>
                <c:pt idx="0">
                  <c:v>10 Year Avg</c:v>
                </c:pt>
              </c:strCache>
            </c:strRef>
          </c:tx>
          <c:spPr>
            <a:ln>
              <a:solidFill>
                <a:srgbClr val="FEB500"/>
              </a:solidFill>
            </a:ln>
          </c:spPr>
          <c:marker>
            <c:symbol val="none"/>
          </c:marker>
          <c:cat>
            <c:numRef>
              <c:f>Sheet1!$A$2:$A$252</c:f>
              <c:numCache>
                <c:formatCode>m/d/yyyy</c:formatCode>
                <c:ptCount val="251"/>
                <c:pt idx="0">
                  <c:v>41717</c:v>
                </c:pt>
                <c:pt idx="1">
                  <c:v>41718</c:v>
                </c:pt>
                <c:pt idx="2">
                  <c:v>41719</c:v>
                </c:pt>
                <c:pt idx="3">
                  <c:v>41722</c:v>
                </c:pt>
                <c:pt idx="4">
                  <c:v>41723</c:v>
                </c:pt>
                <c:pt idx="5">
                  <c:v>41724</c:v>
                </c:pt>
                <c:pt idx="6">
                  <c:v>41725</c:v>
                </c:pt>
                <c:pt idx="7">
                  <c:v>41726</c:v>
                </c:pt>
                <c:pt idx="8">
                  <c:v>41729</c:v>
                </c:pt>
                <c:pt idx="9">
                  <c:v>41730</c:v>
                </c:pt>
                <c:pt idx="10">
                  <c:v>41731</c:v>
                </c:pt>
                <c:pt idx="11">
                  <c:v>41732</c:v>
                </c:pt>
                <c:pt idx="12">
                  <c:v>41733</c:v>
                </c:pt>
                <c:pt idx="13">
                  <c:v>41736</c:v>
                </c:pt>
                <c:pt idx="14">
                  <c:v>41737</c:v>
                </c:pt>
                <c:pt idx="15">
                  <c:v>41738</c:v>
                </c:pt>
                <c:pt idx="16">
                  <c:v>41739</c:v>
                </c:pt>
                <c:pt idx="17">
                  <c:v>41740</c:v>
                </c:pt>
                <c:pt idx="18">
                  <c:v>41743</c:v>
                </c:pt>
                <c:pt idx="19">
                  <c:v>41744</c:v>
                </c:pt>
                <c:pt idx="20">
                  <c:v>41745</c:v>
                </c:pt>
                <c:pt idx="21">
                  <c:v>41746</c:v>
                </c:pt>
                <c:pt idx="22">
                  <c:v>41750</c:v>
                </c:pt>
                <c:pt idx="23">
                  <c:v>41751</c:v>
                </c:pt>
                <c:pt idx="24">
                  <c:v>41752</c:v>
                </c:pt>
                <c:pt idx="25">
                  <c:v>41753</c:v>
                </c:pt>
                <c:pt idx="26">
                  <c:v>41754</c:v>
                </c:pt>
                <c:pt idx="27">
                  <c:v>41757</c:v>
                </c:pt>
                <c:pt idx="28">
                  <c:v>41758</c:v>
                </c:pt>
                <c:pt idx="29">
                  <c:v>41759</c:v>
                </c:pt>
                <c:pt idx="30">
                  <c:v>41760</c:v>
                </c:pt>
                <c:pt idx="31">
                  <c:v>41761</c:v>
                </c:pt>
                <c:pt idx="32">
                  <c:v>41764</c:v>
                </c:pt>
                <c:pt idx="33">
                  <c:v>41765</c:v>
                </c:pt>
                <c:pt idx="34">
                  <c:v>41766</c:v>
                </c:pt>
                <c:pt idx="35">
                  <c:v>41767</c:v>
                </c:pt>
                <c:pt idx="36">
                  <c:v>41768</c:v>
                </c:pt>
                <c:pt idx="37">
                  <c:v>41771</c:v>
                </c:pt>
                <c:pt idx="38">
                  <c:v>41772</c:v>
                </c:pt>
                <c:pt idx="39">
                  <c:v>41773</c:v>
                </c:pt>
                <c:pt idx="40">
                  <c:v>41774</c:v>
                </c:pt>
                <c:pt idx="41">
                  <c:v>41775</c:v>
                </c:pt>
                <c:pt idx="42">
                  <c:v>41778</c:v>
                </c:pt>
                <c:pt idx="43">
                  <c:v>41779</c:v>
                </c:pt>
                <c:pt idx="44">
                  <c:v>41780</c:v>
                </c:pt>
                <c:pt idx="45">
                  <c:v>41781</c:v>
                </c:pt>
                <c:pt idx="46">
                  <c:v>41782</c:v>
                </c:pt>
                <c:pt idx="47">
                  <c:v>41786</c:v>
                </c:pt>
                <c:pt idx="48">
                  <c:v>41787</c:v>
                </c:pt>
                <c:pt idx="49">
                  <c:v>41788</c:v>
                </c:pt>
                <c:pt idx="50">
                  <c:v>41789</c:v>
                </c:pt>
                <c:pt idx="51">
                  <c:v>41792</c:v>
                </c:pt>
                <c:pt idx="52">
                  <c:v>41793</c:v>
                </c:pt>
                <c:pt idx="53">
                  <c:v>41794</c:v>
                </c:pt>
                <c:pt idx="54">
                  <c:v>41795</c:v>
                </c:pt>
                <c:pt idx="55">
                  <c:v>41796</c:v>
                </c:pt>
                <c:pt idx="56">
                  <c:v>41799</c:v>
                </c:pt>
                <c:pt idx="57">
                  <c:v>41800</c:v>
                </c:pt>
                <c:pt idx="58">
                  <c:v>41801</c:v>
                </c:pt>
                <c:pt idx="59">
                  <c:v>41802</c:v>
                </c:pt>
                <c:pt idx="60">
                  <c:v>41803</c:v>
                </c:pt>
                <c:pt idx="61">
                  <c:v>41806</c:v>
                </c:pt>
                <c:pt idx="62">
                  <c:v>41807</c:v>
                </c:pt>
                <c:pt idx="63">
                  <c:v>41808</c:v>
                </c:pt>
                <c:pt idx="64">
                  <c:v>41809</c:v>
                </c:pt>
                <c:pt idx="65">
                  <c:v>41810</c:v>
                </c:pt>
                <c:pt idx="66">
                  <c:v>41813</c:v>
                </c:pt>
                <c:pt idx="67">
                  <c:v>41814</c:v>
                </c:pt>
                <c:pt idx="68">
                  <c:v>41815</c:v>
                </c:pt>
                <c:pt idx="69">
                  <c:v>41816</c:v>
                </c:pt>
                <c:pt idx="70">
                  <c:v>41817</c:v>
                </c:pt>
                <c:pt idx="71">
                  <c:v>41820</c:v>
                </c:pt>
                <c:pt idx="72">
                  <c:v>41821</c:v>
                </c:pt>
                <c:pt idx="73">
                  <c:v>41822</c:v>
                </c:pt>
                <c:pt idx="74">
                  <c:v>41823</c:v>
                </c:pt>
                <c:pt idx="75">
                  <c:v>41827</c:v>
                </c:pt>
                <c:pt idx="76">
                  <c:v>41828</c:v>
                </c:pt>
                <c:pt idx="77">
                  <c:v>41829</c:v>
                </c:pt>
                <c:pt idx="78">
                  <c:v>41830</c:v>
                </c:pt>
                <c:pt idx="79">
                  <c:v>41831</c:v>
                </c:pt>
                <c:pt idx="80">
                  <c:v>41834</c:v>
                </c:pt>
                <c:pt idx="81">
                  <c:v>41835</c:v>
                </c:pt>
                <c:pt idx="82">
                  <c:v>41836</c:v>
                </c:pt>
                <c:pt idx="83">
                  <c:v>41837</c:v>
                </c:pt>
                <c:pt idx="84">
                  <c:v>41838</c:v>
                </c:pt>
                <c:pt idx="85">
                  <c:v>41841</c:v>
                </c:pt>
                <c:pt idx="86">
                  <c:v>41842</c:v>
                </c:pt>
                <c:pt idx="87">
                  <c:v>41843</c:v>
                </c:pt>
                <c:pt idx="88">
                  <c:v>41844</c:v>
                </c:pt>
                <c:pt idx="89">
                  <c:v>41845</c:v>
                </c:pt>
                <c:pt idx="90">
                  <c:v>41848</c:v>
                </c:pt>
                <c:pt idx="91">
                  <c:v>41849</c:v>
                </c:pt>
                <c:pt idx="92">
                  <c:v>41850</c:v>
                </c:pt>
                <c:pt idx="93">
                  <c:v>41851</c:v>
                </c:pt>
                <c:pt idx="94">
                  <c:v>41852</c:v>
                </c:pt>
                <c:pt idx="95">
                  <c:v>41855</c:v>
                </c:pt>
                <c:pt idx="96">
                  <c:v>41856</c:v>
                </c:pt>
                <c:pt idx="97">
                  <c:v>41857</c:v>
                </c:pt>
                <c:pt idx="98">
                  <c:v>41858</c:v>
                </c:pt>
                <c:pt idx="99">
                  <c:v>41859</c:v>
                </c:pt>
                <c:pt idx="100">
                  <c:v>41862</c:v>
                </c:pt>
                <c:pt idx="101">
                  <c:v>41863</c:v>
                </c:pt>
                <c:pt idx="102">
                  <c:v>41864</c:v>
                </c:pt>
                <c:pt idx="103">
                  <c:v>41865</c:v>
                </c:pt>
                <c:pt idx="104">
                  <c:v>41866</c:v>
                </c:pt>
                <c:pt idx="105">
                  <c:v>41869</c:v>
                </c:pt>
                <c:pt idx="106">
                  <c:v>41870</c:v>
                </c:pt>
                <c:pt idx="107">
                  <c:v>41871</c:v>
                </c:pt>
                <c:pt idx="108">
                  <c:v>41872</c:v>
                </c:pt>
                <c:pt idx="109">
                  <c:v>41873</c:v>
                </c:pt>
                <c:pt idx="110">
                  <c:v>41876</c:v>
                </c:pt>
                <c:pt idx="111">
                  <c:v>41877</c:v>
                </c:pt>
                <c:pt idx="112">
                  <c:v>41878</c:v>
                </c:pt>
                <c:pt idx="113">
                  <c:v>41879</c:v>
                </c:pt>
                <c:pt idx="114">
                  <c:v>41880</c:v>
                </c:pt>
                <c:pt idx="115">
                  <c:v>41884</c:v>
                </c:pt>
                <c:pt idx="116">
                  <c:v>41885</c:v>
                </c:pt>
                <c:pt idx="117">
                  <c:v>41886</c:v>
                </c:pt>
                <c:pt idx="118">
                  <c:v>41887</c:v>
                </c:pt>
                <c:pt idx="119">
                  <c:v>41890</c:v>
                </c:pt>
                <c:pt idx="120">
                  <c:v>41891</c:v>
                </c:pt>
                <c:pt idx="121">
                  <c:v>41892</c:v>
                </c:pt>
                <c:pt idx="122">
                  <c:v>41893</c:v>
                </c:pt>
                <c:pt idx="123">
                  <c:v>41894</c:v>
                </c:pt>
                <c:pt idx="124">
                  <c:v>41897</c:v>
                </c:pt>
                <c:pt idx="125">
                  <c:v>41898</c:v>
                </c:pt>
                <c:pt idx="126">
                  <c:v>41899</c:v>
                </c:pt>
                <c:pt idx="127">
                  <c:v>41900</c:v>
                </c:pt>
                <c:pt idx="128">
                  <c:v>41901</c:v>
                </c:pt>
                <c:pt idx="129">
                  <c:v>41904</c:v>
                </c:pt>
                <c:pt idx="130">
                  <c:v>41905</c:v>
                </c:pt>
                <c:pt idx="131">
                  <c:v>41906</c:v>
                </c:pt>
                <c:pt idx="132">
                  <c:v>41907</c:v>
                </c:pt>
                <c:pt idx="133">
                  <c:v>41908</c:v>
                </c:pt>
                <c:pt idx="134">
                  <c:v>41911</c:v>
                </c:pt>
                <c:pt idx="135">
                  <c:v>41912</c:v>
                </c:pt>
                <c:pt idx="136">
                  <c:v>41913</c:v>
                </c:pt>
                <c:pt idx="137">
                  <c:v>41914</c:v>
                </c:pt>
                <c:pt idx="138">
                  <c:v>41915</c:v>
                </c:pt>
                <c:pt idx="139">
                  <c:v>41918</c:v>
                </c:pt>
                <c:pt idx="140">
                  <c:v>41919</c:v>
                </c:pt>
                <c:pt idx="141">
                  <c:v>41920</c:v>
                </c:pt>
                <c:pt idx="142">
                  <c:v>41921</c:v>
                </c:pt>
                <c:pt idx="143">
                  <c:v>41922</c:v>
                </c:pt>
                <c:pt idx="144">
                  <c:v>41926</c:v>
                </c:pt>
                <c:pt idx="145">
                  <c:v>41927</c:v>
                </c:pt>
                <c:pt idx="146">
                  <c:v>41928</c:v>
                </c:pt>
                <c:pt idx="147">
                  <c:v>41929</c:v>
                </c:pt>
                <c:pt idx="148">
                  <c:v>41932</c:v>
                </c:pt>
                <c:pt idx="149">
                  <c:v>41933</c:v>
                </c:pt>
                <c:pt idx="150">
                  <c:v>41934</c:v>
                </c:pt>
                <c:pt idx="151">
                  <c:v>41935</c:v>
                </c:pt>
                <c:pt idx="152">
                  <c:v>41936</c:v>
                </c:pt>
                <c:pt idx="153">
                  <c:v>41939</c:v>
                </c:pt>
                <c:pt idx="154">
                  <c:v>41940</c:v>
                </c:pt>
                <c:pt idx="155">
                  <c:v>41941</c:v>
                </c:pt>
                <c:pt idx="156">
                  <c:v>41942</c:v>
                </c:pt>
                <c:pt idx="157">
                  <c:v>41943</c:v>
                </c:pt>
                <c:pt idx="158">
                  <c:v>41946</c:v>
                </c:pt>
                <c:pt idx="159">
                  <c:v>41947</c:v>
                </c:pt>
                <c:pt idx="160">
                  <c:v>41948</c:v>
                </c:pt>
                <c:pt idx="161">
                  <c:v>41949</c:v>
                </c:pt>
                <c:pt idx="162">
                  <c:v>41950</c:v>
                </c:pt>
                <c:pt idx="163">
                  <c:v>41953</c:v>
                </c:pt>
                <c:pt idx="164">
                  <c:v>41955</c:v>
                </c:pt>
                <c:pt idx="165">
                  <c:v>41956</c:v>
                </c:pt>
                <c:pt idx="166">
                  <c:v>41957</c:v>
                </c:pt>
                <c:pt idx="167">
                  <c:v>41960</c:v>
                </c:pt>
                <c:pt idx="168">
                  <c:v>41961</c:v>
                </c:pt>
                <c:pt idx="169">
                  <c:v>41962</c:v>
                </c:pt>
                <c:pt idx="170">
                  <c:v>41963</c:v>
                </c:pt>
                <c:pt idx="171">
                  <c:v>41964</c:v>
                </c:pt>
                <c:pt idx="172">
                  <c:v>41967</c:v>
                </c:pt>
                <c:pt idx="173">
                  <c:v>41968</c:v>
                </c:pt>
                <c:pt idx="174">
                  <c:v>41969</c:v>
                </c:pt>
                <c:pt idx="175">
                  <c:v>41971</c:v>
                </c:pt>
                <c:pt idx="176">
                  <c:v>41974</c:v>
                </c:pt>
                <c:pt idx="177">
                  <c:v>41975</c:v>
                </c:pt>
                <c:pt idx="178">
                  <c:v>41976</c:v>
                </c:pt>
                <c:pt idx="179">
                  <c:v>41977</c:v>
                </c:pt>
                <c:pt idx="180">
                  <c:v>41978</c:v>
                </c:pt>
                <c:pt idx="181">
                  <c:v>41981</c:v>
                </c:pt>
                <c:pt idx="182">
                  <c:v>41982</c:v>
                </c:pt>
                <c:pt idx="183">
                  <c:v>41983</c:v>
                </c:pt>
                <c:pt idx="184">
                  <c:v>41984</c:v>
                </c:pt>
                <c:pt idx="185">
                  <c:v>41985</c:v>
                </c:pt>
                <c:pt idx="186">
                  <c:v>41988</c:v>
                </c:pt>
                <c:pt idx="187">
                  <c:v>41989</c:v>
                </c:pt>
                <c:pt idx="188">
                  <c:v>41990</c:v>
                </c:pt>
                <c:pt idx="189">
                  <c:v>41991</c:v>
                </c:pt>
                <c:pt idx="190">
                  <c:v>41992</c:v>
                </c:pt>
                <c:pt idx="191">
                  <c:v>41995</c:v>
                </c:pt>
                <c:pt idx="192">
                  <c:v>41996</c:v>
                </c:pt>
                <c:pt idx="193">
                  <c:v>41997</c:v>
                </c:pt>
                <c:pt idx="194">
                  <c:v>41999</c:v>
                </c:pt>
                <c:pt idx="195">
                  <c:v>42002</c:v>
                </c:pt>
                <c:pt idx="196">
                  <c:v>42003</c:v>
                </c:pt>
                <c:pt idx="197">
                  <c:v>42004</c:v>
                </c:pt>
                <c:pt idx="198">
                  <c:v>42006</c:v>
                </c:pt>
                <c:pt idx="199">
                  <c:v>42009</c:v>
                </c:pt>
                <c:pt idx="200">
                  <c:v>42010</c:v>
                </c:pt>
                <c:pt idx="201">
                  <c:v>42011</c:v>
                </c:pt>
                <c:pt idx="202">
                  <c:v>42012</c:v>
                </c:pt>
                <c:pt idx="203">
                  <c:v>42013</c:v>
                </c:pt>
                <c:pt idx="204">
                  <c:v>42016</c:v>
                </c:pt>
                <c:pt idx="205">
                  <c:v>42017</c:v>
                </c:pt>
                <c:pt idx="206">
                  <c:v>42018</c:v>
                </c:pt>
                <c:pt idx="207">
                  <c:v>42019</c:v>
                </c:pt>
                <c:pt idx="208">
                  <c:v>42020</c:v>
                </c:pt>
                <c:pt idx="209">
                  <c:v>42024</c:v>
                </c:pt>
                <c:pt idx="210">
                  <c:v>42025</c:v>
                </c:pt>
                <c:pt idx="211">
                  <c:v>42026</c:v>
                </c:pt>
                <c:pt idx="212">
                  <c:v>42027</c:v>
                </c:pt>
                <c:pt idx="213">
                  <c:v>42030</c:v>
                </c:pt>
                <c:pt idx="214">
                  <c:v>42031</c:v>
                </c:pt>
                <c:pt idx="215">
                  <c:v>42032</c:v>
                </c:pt>
                <c:pt idx="216">
                  <c:v>42033</c:v>
                </c:pt>
                <c:pt idx="217">
                  <c:v>42034</c:v>
                </c:pt>
                <c:pt idx="218">
                  <c:v>42037</c:v>
                </c:pt>
                <c:pt idx="219">
                  <c:v>42038</c:v>
                </c:pt>
                <c:pt idx="220">
                  <c:v>42039</c:v>
                </c:pt>
                <c:pt idx="221">
                  <c:v>42040</c:v>
                </c:pt>
                <c:pt idx="222">
                  <c:v>42041</c:v>
                </c:pt>
                <c:pt idx="223">
                  <c:v>42044</c:v>
                </c:pt>
                <c:pt idx="224">
                  <c:v>42045</c:v>
                </c:pt>
                <c:pt idx="225">
                  <c:v>42046</c:v>
                </c:pt>
                <c:pt idx="226">
                  <c:v>42047</c:v>
                </c:pt>
                <c:pt idx="227">
                  <c:v>42048</c:v>
                </c:pt>
                <c:pt idx="228">
                  <c:v>42052</c:v>
                </c:pt>
                <c:pt idx="229">
                  <c:v>42053</c:v>
                </c:pt>
                <c:pt idx="230">
                  <c:v>42054</c:v>
                </c:pt>
                <c:pt idx="231">
                  <c:v>42055</c:v>
                </c:pt>
                <c:pt idx="232">
                  <c:v>42058</c:v>
                </c:pt>
                <c:pt idx="233">
                  <c:v>42059</c:v>
                </c:pt>
                <c:pt idx="234">
                  <c:v>42060</c:v>
                </c:pt>
                <c:pt idx="235">
                  <c:v>42061</c:v>
                </c:pt>
                <c:pt idx="236">
                  <c:v>42062</c:v>
                </c:pt>
                <c:pt idx="237">
                  <c:v>42065</c:v>
                </c:pt>
                <c:pt idx="238">
                  <c:v>42066</c:v>
                </c:pt>
                <c:pt idx="239">
                  <c:v>42067</c:v>
                </c:pt>
                <c:pt idx="240">
                  <c:v>42068</c:v>
                </c:pt>
                <c:pt idx="241">
                  <c:v>42069</c:v>
                </c:pt>
                <c:pt idx="242">
                  <c:v>42072</c:v>
                </c:pt>
                <c:pt idx="243">
                  <c:v>42073</c:v>
                </c:pt>
                <c:pt idx="244">
                  <c:v>42074</c:v>
                </c:pt>
                <c:pt idx="245">
                  <c:v>42075</c:v>
                </c:pt>
                <c:pt idx="246">
                  <c:v>42076</c:v>
                </c:pt>
                <c:pt idx="247">
                  <c:v>42079</c:v>
                </c:pt>
                <c:pt idx="248">
                  <c:v>42080</c:v>
                </c:pt>
                <c:pt idx="249">
                  <c:v>42081</c:v>
                </c:pt>
                <c:pt idx="250">
                  <c:v>42082</c:v>
                </c:pt>
              </c:numCache>
            </c:numRef>
          </c:cat>
          <c:val>
            <c:numRef>
              <c:f>Sheet1!$C$2:$C$252</c:f>
              <c:numCache>
                <c:formatCode>0%</c:formatCode>
                <c:ptCount val="251"/>
                <c:pt idx="0">
                  <c:v>0.87261791283486467</c:v>
                </c:pt>
                <c:pt idx="1">
                  <c:v>0.87261791283486467</c:v>
                </c:pt>
                <c:pt idx="2">
                  <c:v>0.87261791283486467</c:v>
                </c:pt>
                <c:pt idx="3">
                  <c:v>0.87261791283486467</c:v>
                </c:pt>
                <c:pt idx="4">
                  <c:v>0.87261791283486467</c:v>
                </c:pt>
                <c:pt idx="5">
                  <c:v>0.87261791283486467</c:v>
                </c:pt>
                <c:pt idx="6">
                  <c:v>0.87261791283486467</c:v>
                </c:pt>
                <c:pt idx="7">
                  <c:v>0.87261791283486467</c:v>
                </c:pt>
                <c:pt idx="8">
                  <c:v>0.87261791283486467</c:v>
                </c:pt>
                <c:pt idx="9">
                  <c:v>0.87261791283486467</c:v>
                </c:pt>
                <c:pt idx="10">
                  <c:v>0.87261791283486467</c:v>
                </c:pt>
                <c:pt idx="11">
                  <c:v>0.87261791283486467</c:v>
                </c:pt>
                <c:pt idx="12">
                  <c:v>0.87261791283486467</c:v>
                </c:pt>
                <c:pt idx="13">
                  <c:v>0.87261791283486467</c:v>
                </c:pt>
                <c:pt idx="14">
                  <c:v>0.87261791283486467</c:v>
                </c:pt>
                <c:pt idx="15">
                  <c:v>0.87261791283486467</c:v>
                </c:pt>
                <c:pt idx="16">
                  <c:v>0.87261791283486467</c:v>
                </c:pt>
                <c:pt idx="17">
                  <c:v>0.87261791283486467</c:v>
                </c:pt>
                <c:pt idx="18">
                  <c:v>0.87261791283486467</c:v>
                </c:pt>
                <c:pt idx="19">
                  <c:v>0.87261791283486467</c:v>
                </c:pt>
                <c:pt idx="20">
                  <c:v>0.87261791283486467</c:v>
                </c:pt>
                <c:pt idx="21">
                  <c:v>0.87261791283486467</c:v>
                </c:pt>
                <c:pt idx="22">
                  <c:v>0.87261791283486467</c:v>
                </c:pt>
                <c:pt idx="23">
                  <c:v>0.87261791283486467</c:v>
                </c:pt>
                <c:pt idx="24">
                  <c:v>0.87261791283486467</c:v>
                </c:pt>
                <c:pt idx="25">
                  <c:v>0.87261791283486467</c:v>
                </c:pt>
                <c:pt idx="26">
                  <c:v>0.87261791283486467</c:v>
                </c:pt>
                <c:pt idx="27">
                  <c:v>0.87261791283486467</c:v>
                </c:pt>
                <c:pt idx="28">
                  <c:v>0.87261791283486467</c:v>
                </c:pt>
                <c:pt idx="29">
                  <c:v>0.87261791283486467</c:v>
                </c:pt>
                <c:pt idx="30">
                  <c:v>0.87261791283486467</c:v>
                </c:pt>
                <c:pt idx="31">
                  <c:v>0.87261791283486467</c:v>
                </c:pt>
                <c:pt idx="32">
                  <c:v>0.87261791283486467</c:v>
                </c:pt>
                <c:pt idx="33">
                  <c:v>0.87261791283486467</c:v>
                </c:pt>
                <c:pt idx="34">
                  <c:v>0.87261791283486467</c:v>
                </c:pt>
                <c:pt idx="35">
                  <c:v>0.87261791283486467</c:v>
                </c:pt>
                <c:pt idx="36">
                  <c:v>0.87261791283486467</c:v>
                </c:pt>
                <c:pt idx="37">
                  <c:v>0.87261791283486467</c:v>
                </c:pt>
                <c:pt idx="38">
                  <c:v>0.87261791283486467</c:v>
                </c:pt>
                <c:pt idx="39">
                  <c:v>0.87261791283486467</c:v>
                </c:pt>
                <c:pt idx="40">
                  <c:v>0.87261791283486467</c:v>
                </c:pt>
                <c:pt idx="41">
                  <c:v>0.87261791283486467</c:v>
                </c:pt>
                <c:pt idx="42">
                  <c:v>0.87261791283486467</c:v>
                </c:pt>
                <c:pt idx="43">
                  <c:v>0.87261791283486467</c:v>
                </c:pt>
                <c:pt idx="44">
                  <c:v>0.87261791283486467</c:v>
                </c:pt>
                <c:pt idx="45">
                  <c:v>0.87261791283486467</c:v>
                </c:pt>
                <c:pt idx="46">
                  <c:v>0.87261791283486467</c:v>
                </c:pt>
                <c:pt idx="47">
                  <c:v>0.87261791283486467</c:v>
                </c:pt>
                <c:pt idx="48">
                  <c:v>0.87261791283486467</c:v>
                </c:pt>
                <c:pt idx="49">
                  <c:v>0.87261791283486467</c:v>
                </c:pt>
                <c:pt idx="50">
                  <c:v>0.87261791283486467</c:v>
                </c:pt>
                <c:pt idx="51">
                  <c:v>0.87261791283486467</c:v>
                </c:pt>
                <c:pt idx="52">
                  <c:v>0.87261791283486467</c:v>
                </c:pt>
                <c:pt idx="53">
                  <c:v>0.87261791283486467</c:v>
                </c:pt>
                <c:pt idx="54">
                  <c:v>0.87261791283486467</c:v>
                </c:pt>
                <c:pt idx="55">
                  <c:v>0.87261791283486467</c:v>
                </c:pt>
                <c:pt idx="56">
                  <c:v>0.87261791283486467</c:v>
                </c:pt>
                <c:pt idx="57">
                  <c:v>0.87261791283486467</c:v>
                </c:pt>
                <c:pt idx="58">
                  <c:v>0.87261791283486467</c:v>
                </c:pt>
                <c:pt idx="59">
                  <c:v>0.87261791283486467</c:v>
                </c:pt>
                <c:pt idx="60">
                  <c:v>0.87261791283486467</c:v>
                </c:pt>
                <c:pt idx="61">
                  <c:v>0.87261791283486467</c:v>
                </c:pt>
                <c:pt idx="62">
                  <c:v>0.87261791283486467</c:v>
                </c:pt>
                <c:pt idx="63">
                  <c:v>0.87261791283486467</c:v>
                </c:pt>
                <c:pt idx="64">
                  <c:v>0.87261791283486467</c:v>
                </c:pt>
                <c:pt idx="65">
                  <c:v>0.87261791283486467</c:v>
                </c:pt>
                <c:pt idx="66">
                  <c:v>0.87261791283486467</c:v>
                </c:pt>
                <c:pt idx="67">
                  <c:v>0.87261791283486467</c:v>
                </c:pt>
                <c:pt idx="68">
                  <c:v>0.87261791283486467</c:v>
                </c:pt>
                <c:pt idx="69">
                  <c:v>0.87261791283486467</c:v>
                </c:pt>
                <c:pt idx="70">
                  <c:v>0.87261791283486467</c:v>
                </c:pt>
                <c:pt idx="71">
                  <c:v>0.87261791283486467</c:v>
                </c:pt>
                <c:pt idx="72">
                  <c:v>0.87261791283486467</c:v>
                </c:pt>
                <c:pt idx="73">
                  <c:v>0.87261791283486467</c:v>
                </c:pt>
                <c:pt idx="74">
                  <c:v>0.87261791283486467</c:v>
                </c:pt>
                <c:pt idx="75">
                  <c:v>0.87261791283486467</c:v>
                </c:pt>
                <c:pt idx="76">
                  <c:v>0.87261791283486467</c:v>
                </c:pt>
                <c:pt idx="77">
                  <c:v>0.87261791283486467</c:v>
                </c:pt>
                <c:pt idx="78">
                  <c:v>0.87261791283486467</c:v>
                </c:pt>
                <c:pt idx="79">
                  <c:v>0.87261791283486467</c:v>
                </c:pt>
                <c:pt idx="80">
                  <c:v>0.87261791283486467</c:v>
                </c:pt>
                <c:pt idx="81">
                  <c:v>0.87261791283486467</c:v>
                </c:pt>
                <c:pt idx="82">
                  <c:v>0.87261791283486467</c:v>
                </c:pt>
                <c:pt idx="83">
                  <c:v>0.87261791283486467</c:v>
                </c:pt>
                <c:pt idx="84">
                  <c:v>0.87261791283486467</c:v>
                </c:pt>
                <c:pt idx="85">
                  <c:v>0.87261791283486467</c:v>
                </c:pt>
                <c:pt idx="86">
                  <c:v>0.87261791283486467</c:v>
                </c:pt>
                <c:pt idx="87">
                  <c:v>0.87261791283486467</c:v>
                </c:pt>
                <c:pt idx="88">
                  <c:v>0.87261791283486467</c:v>
                </c:pt>
                <c:pt idx="89">
                  <c:v>0.87261791283486467</c:v>
                </c:pt>
                <c:pt idx="90">
                  <c:v>0.87261791283486467</c:v>
                </c:pt>
                <c:pt idx="91">
                  <c:v>0.87261791283486467</c:v>
                </c:pt>
                <c:pt idx="92">
                  <c:v>0.87261791283486467</c:v>
                </c:pt>
                <c:pt idx="93">
                  <c:v>0.87261791283486467</c:v>
                </c:pt>
                <c:pt idx="94">
                  <c:v>0.87261791283486467</c:v>
                </c:pt>
                <c:pt idx="95">
                  <c:v>0.87261791283486467</c:v>
                </c:pt>
                <c:pt idx="96">
                  <c:v>0.87261791283486467</c:v>
                </c:pt>
                <c:pt idx="97">
                  <c:v>0.87261791283486467</c:v>
                </c:pt>
                <c:pt idx="98">
                  <c:v>0.87261791283486467</c:v>
                </c:pt>
                <c:pt idx="99">
                  <c:v>0.87261791283486467</c:v>
                </c:pt>
                <c:pt idx="100">
                  <c:v>0.87261791283486467</c:v>
                </c:pt>
                <c:pt idx="101">
                  <c:v>0.87261791283486467</c:v>
                </c:pt>
                <c:pt idx="102">
                  <c:v>0.87261791283486467</c:v>
                </c:pt>
                <c:pt idx="103">
                  <c:v>0.87261791283486467</c:v>
                </c:pt>
                <c:pt idx="104">
                  <c:v>0.87261791283486467</c:v>
                </c:pt>
                <c:pt idx="105">
                  <c:v>0.87261791283486467</c:v>
                </c:pt>
                <c:pt idx="106">
                  <c:v>0.87261791283486467</c:v>
                </c:pt>
                <c:pt idx="107">
                  <c:v>0.87261791283486467</c:v>
                </c:pt>
                <c:pt idx="108">
                  <c:v>0.87261791283486467</c:v>
                </c:pt>
                <c:pt idx="109">
                  <c:v>0.87261791283486467</c:v>
                </c:pt>
                <c:pt idx="110">
                  <c:v>0.87261791283486467</c:v>
                </c:pt>
                <c:pt idx="111">
                  <c:v>0.87261791283486467</c:v>
                </c:pt>
                <c:pt idx="112">
                  <c:v>0.87261791283486467</c:v>
                </c:pt>
                <c:pt idx="113">
                  <c:v>0.87261791283486467</c:v>
                </c:pt>
                <c:pt idx="114">
                  <c:v>0.87261791283486467</c:v>
                </c:pt>
                <c:pt idx="115">
                  <c:v>0.87261791283486467</c:v>
                </c:pt>
                <c:pt idx="116">
                  <c:v>0.87261791283486467</c:v>
                </c:pt>
                <c:pt idx="117">
                  <c:v>0.87261791283486467</c:v>
                </c:pt>
                <c:pt idx="118">
                  <c:v>0.87261791283486467</c:v>
                </c:pt>
                <c:pt idx="119">
                  <c:v>0.87261791283486467</c:v>
                </c:pt>
                <c:pt idx="120">
                  <c:v>0.87261791283486467</c:v>
                </c:pt>
                <c:pt idx="121">
                  <c:v>0.87261791283486467</c:v>
                </c:pt>
                <c:pt idx="122">
                  <c:v>0.87261791283486467</c:v>
                </c:pt>
                <c:pt idx="123">
                  <c:v>0.87261791283486467</c:v>
                </c:pt>
                <c:pt idx="124">
                  <c:v>0.87261791283486467</c:v>
                </c:pt>
                <c:pt idx="125">
                  <c:v>0.87261791283486467</c:v>
                </c:pt>
                <c:pt idx="126">
                  <c:v>0.87261791283486467</c:v>
                </c:pt>
                <c:pt idx="127">
                  <c:v>0.87261791283486467</c:v>
                </c:pt>
                <c:pt idx="128">
                  <c:v>0.87261791283486467</c:v>
                </c:pt>
                <c:pt idx="129">
                  <c:v>0.87261791283486467</c:v>
                </c:pt>
                <c:pt idx="130">
                  <c:v>0.87261791283486467</c:v>
                </c:pt>
                <c:pt idx="131">
                  <c:v>0.87261791283486467</c:v>
                </c:pt>
                <c:pt idx="132">
                  <c:v>0.87261791283486467</c:v>
                </c:pt>
                <c:pt idx="133">
                  <c:v>0.87261791283486467</c:v>
                </c:pt>
                <c:pt idx="134">
                  <c:v>0.87261791283486467</c:v>
                </c:pt>
                <c:pt idx="135">
                  <c:v>0.87261791283486467</c:v>
                </c:pt>
                <c:pt idx="136">
                  <c:v>0.87261791283486467</c:v>
                </c:pt>
                <c:pt idx="137">
                  <c:v>0.87261791283486467</c:v>
                </c:pt>
                <c:pt idx="138">
                  <c:v>0.87261791283486467</c:v>
                </c:pt>
                <c:pt idx="139">
                  <c:v>0.87261791283486467</c:v>
                </c:pt>
                <c:pt idx="140">
                  <c:v>0.87261791283486467</c:v>
                </c:pt>
                <c:pt idx="141">
                  <c:v>0.87261791283486467</c:v>
                </c:pt>
                <c:pt idx="142">
                  <c:v>0.87261791283486467</c:v>
                </c:pt>
                <c:pt idx="143">
                  <c:v>0.87261791283486467</c:v>
                </c:pt>
                <c:pt idx="144">
                  <c:v>0.87261791283486467</c:v>
                </c:pt>
                <c:pt idx="145">
                  <c:v>0.87261791283486467</c:v>
                </c:pt>
                <c:pt idx="146">
                  <c:v>0.87261791283486467</c:v>
                </c:pt>
                <c:pt idx="147">
                  <c:v>0.87261791283486467</c:v>
                </c:pt>
                <c:pt idx="148">
                  <c:v>0.87261791283486467</c:v>
                </c:pt>
                <c:pt idx="149">
                  <c:v>0.87261791283486467</c:v>
                </c:pt>
                <c:pt idx="150">
                  <c:v>0.87261791283486467</c:v>
                </c:pt>
                <c:pt idx="151">
                  <c:v>0.87261791283486467</c:v>
                </c:pt>
                <c:pt idx="152">
                  <c:v>0.87261791283486467</c:v>
                </c:pt>
                <c:pt idx="153">
                  <c:v>0.87261791283486467</c:v>
                </c:pt>
                <c:pt idx="154">
                  <c:v>0.87261791283486467</c:v>
                </c:pt>
                <c:pt idx="155">
                  <c:v>0.87261791283486467</c:v>
                </c:pt>
                <c:pt idx="156">
                  <c:v>0.87261791283486467</c:v>
                </c:pt>
                <c:pt idx="157">
                  <c:v>0.87261791283486467</c:v>
                </c:pt>
                <c:pt idx="158">
                  <c:v>0.87261791283486467</c:v>
                </c:pt>
                <c:pt idx="159">
                  <c:v>0.87261791283486467</c:v>
                </c:pt>
                <c:pt idx="160">
                  <c:v>0.87261791283486467</c:v>
                </c:pt>
                <c:pt idx="161">
                  <c:v>0.87261791283486467</c:v>
                </c:pt>
                <c:pt idx="162">
                  <c:v>0.87261791283486467</c:v>
                </c:pt>
                <c:pt idx="163">
                  <c:v>0.87261791283486467</c:v>
                </c:pt>
                <c:pt idx="164">
                  <c:v>0.87261791283486467</c:v>
                </c:pt>
                <c:pt idx="165">
                  <c:v>0.87261791283486467</c:v>
                </c:pt>
                <c:pt idx="166">
                  <c:v>0.87261791283486467</c:v>
                </c:pt>
                <c:pt idx="167">
                  <c:v>0.87261791283486467</c:v>
                </c:pt>
                <c:pt idx="168">
                  <c:v>0.87261791283486467</c:v>
                </c:pt>
                <c:pt idx="169">
                  <c:v>0.87261791283486467</c:v>
                </c:pt>
                <c:pt idx="170">
                  <c:v>0.87261791283486467</c:v>
                </c:pt>
                <c:pt idx="171">
                  <c:v>0.87261791283486467</c:v>
                </c:pt>
                <c:pt idx="172">
                  <c:v>0.87261791283486467</c:v>
                </c:pt>
                <c:pt idx="173">
                  <c:v>0.87261791283486467</c:v>
                </c:pt>
                <c:pt idx="174">
                  <c:v>0.87261791283486467</c:v>
                </c:pt>
                <c:pt idx="175">
                  <c:v>0.87261791283486467</c:v>
                </c:pt>
                <c:pt idx="176">
                  <c:v>0.87261791283486467</c:v>
                </c:pt>
                <c:pt idx="177">
                  <c:v>0.87261791283486467</c:v>
                </c:pt>
                <c:pt idx="178">
                  <c:v>0.87261791283486467</c:v>
                </c:pt>
                <c:pt idx="179">
                  <c:v>0.87261791283486467</c:v>
                </c:pt>
                <c:pt idx="180">
                  <c:v>0.87261791283486467</c:v>
                </c:pt>
                <c:pt idx="181">
                  <c:v>0.87261791283486467</c:v>
                </c:pt>
                <c:pt idx="182">
                  <c:v>0.87261791283486467</c:v>
                </c:pt>
                <c:pt idx="183">
                  <c:v>0.87261791283486467</c:v>
                </c:pt>
                <c:pt idx="184">
                  <c:v>0.87261791283486467</c:v>
                </c:pt>
                <c:pt idx="185">
                  <c:v>0.87261791283486467</c:v>
                </c:pt>
                <c:pt idx="186">
                  <c:v>0.87261791283486467</c:v>
                </c:pt>
                <c:pt idx="187">
                  <c:v>0.87261791283486467</c:v>
                </c:pt>
                <c:pt idx="188">
                  <c:v>0.87261791283486467</c:v>
                </c:pt>
                <c:pt idx="189">
                  <c:v>0.87261791283486467</c:v>
                </c:pt>
                <c:pt idx="190">
                  <c:v>0.87261791283486467</c:v>
                </c:pt>
                <c:pt idx="191">
                  <c:v>0.87261791283486467</c:v>
                </c:pt>
                <c:pt idx="192">
                  <c:v>0.87261791283486467</c:v>
                </c:pt>
                <c:pt idx="193">
                  <c:v>0.87261791283486467</c:v>
                </c:pt>
                <c:pt idx="194">
                  <c:v>0.87261791283486467</c:v>
                </c:pt>
                <c:pt idx="195">
                  <c:v>0.87261791283486467</c:v>
                </c:pt>
                <c:pt idx="196">
                  <c:v>0.87261791283486467</c:v>
                </c:pt>
                <c:pt idx="197">
                  <c:v>0.87261791283486467</c:v>
                </c:pt>
                <c:pt idx="198">
                  <c:v>0.87261791283486467</c:v>
                </c:pt>
                <c:pt idx="199">
                  <c:v>0.87261791283486467</c:v>
                </c:pt>
                <c:pt idx="200">
                  <c:v>0.87261791283486467</c:v>
                </c:pt>
                <c:pt idx="201">
                  <c:v>0.87261791283486467</c:v>
                </c:pt>
                <c:pt idx="202">
                  <c:v>0.87261791283486467</c:v>
                </c:pt>
                <c:pt idx="203">
                  <c:v>0.87261791283486467</c:v>
                </c:pt>
                <c:pt idx="204">
                  <c:v>0.87261791283486467</c:v>
                </c:pt>
                <c:pt idx="205">
                  <c:v>0.87261791283486467</c:v>
                </c:pt>
                <c:pt idx="206">
                  <c:v>0.87261791283486467</c:v>
                </c:pt>
                <c:pt idx="207">
                  <c:v>0.87261791283486467</c:v>
                </c:pt>
                <c:pt idx="208">
                  <c:v>0.87261791283486467</c:v>
                </c:pt>
                <c:pt idx="209">
                  <c:v>0.87261791283486467</c:v>
                </c:pt>
                <c:pt idx="210">
                  <c:v>0.87261791283486467</c:v>
                </c:pt>
                <c:pt idx="211">
                  <c:v>0.87261791283486467</c:v>
                </c:pt>
                <c:pt idx="212">
                  <c:v>0.87261791283486467</c:v>
                </c:pt>
                <c:pt idx="213">
                  <c:v>0.87261791283486467</c:v>
                </c:pt>
                <c:pt idx="214">
                  <c:v>0.87261791283486467</c:v>
                </c:pt>
                <c:pt idx="215">
                  <c:v>0.87261791283486467</c:v>
                </c:pt>
                <c:pt idx="216">
                  <c:v>0.87261791283486467</c:v>
                </c:pt>
                <c:pt idx="217">
                  <c:v>0.87261791283486467</c:v>
                </c:pt>
                <c:pt idx="218">
                  <c:v>0.87261791283486467</c:v>
                </c:pt>
                <c:pt idx="219">
                  <c:v>0.87261791283486467</c:v>
                </c:pt>
                <c:pt idx="220">
                  <c:v>0.87261791283486467</c:v>
                </c:pt>
                <c:pt idx="221">
                  <c:v>0.87261791283486467</c:v>
                </c:pt>
                <c:pt idx="222">
                  <c:v>0.87261791283486467</c:v>
                </c:pt>
                <c:pt idx="223">
                  <c:v>0.87261791283486467</c:v>
                </c:pt>
                <c:pt idx="224">
                  <c:v>0.87261791283486467</c:v>
                </c:pt>
                <c:pt idx="225">
                  <c:v>0.87261791283486467</c:v>
                </c:pt>
                <c:pt idx="226">
                  <c:v>0.87261791283486467</c:v>
                </c:pt>
                <c:pt idx="227">
                  <c:v>0.87261791283486467</c:v>
                </c:pt>
                <c:pt idx="228">
                  <c:v>0.87261791283486467</c:v>
                </c:pt>
                <c:pt idx="229">
                  <c:v>0.87261791283486467</c:v>
                </c:pt>
                <c:pt idx="230">
                  <c:v>0.87261791283486467</c:v>
                </c:pt>
                <c:pt idx="231">
                  <c:v>0.87261791283486467</c:v>
                </c:pt>
                <c:pt idx="232">
                  <c:v>0.87261791283486467</c:v>
                </c:pt>
                <c:pt idx="233">
                  <c:v>0.87261791283486467</c:v>
                </c:pt>
                <c:pt idx="234">
                  <c:v>0.87261791283486467</c:v>
                </c:pt>
                <c:pt idx="235">
                  <c:v>0.87261791283486467</c:v>
                </c:pt>
                <c:pt idx="236">
                  <c:v>0.87261791283486467</c:v>
                </c:pt>
                <c:pt idx="237">
                  <c:v>0.87261791283486467</c:v>
                </c:pt>
                <c:pt idx="238">
                  <c:v>0.87261791283486467</c:v>
                </c:pt>
                <c:pt idx="239">
                  <c:v>0.87261791283486467</c:v>
                </c:pt>
                <c:pt idx="240">
                  <c:v>0.87261791283486467</c:v>
                </c:pt>
                <c:pt idx="241">
                  <c:v>0.87261791283486467</c:v>
                </c:pt>
                <c:pt idx="242">
                  <c:v>0.87261791283486467</c:v>
                </c:pt>
                <c:pt idx="243">
                  <c:v>0.87261791283486467</c:v>
                </c:pt>
                <c:pt idx="244">
                  <c:v>0.87261791283486467</c:v>
                </c:pt>
                <c:pt idx="245">
                  <c:v>0.87261791283486467</c:v>
                </c:pt>
                <c:pt idx="246">
                  <c:v>0.87261791283486467</c:v>
                </c:pt>
                <c:pt idx="247">
                  <c:v>0.87261791283486467</c:v>
                </c:pt>
                <c:pt idx="248">
                  <c:v>0.87261791283486467</c:v>
                </c:pt>
                <c:pt idx="249">
                  <c:v>0.87261791283486467</c:v>
                </c:pt>
                <c:pt idx="250">
                  <c:v>0.87261791283486467</c:v>
                </c:pt>
              </c:numCache>
            </c:numRef>
          </c:val>
          <c:smooth val="0"/>
        </c:ser>
        <c:dLbls>
          <c:showLegendKey val="0"/>
          <c:showVal val="0"/>
          <c:showCatName val="0"/>
          <c:showSerName val="0"/>
          <c:showPercent val="0"/>
          <c:showBubbleSize val="0"/>
        </c:dLbls>
        <c:marker val="1"/>
        <c:smooth val="0"/>
        <c:axId val="202420992"/>
        <c:axId val="202422528"/>
      </c:lineChart>
      <c:dateAx>
        <c:axId val="202420992"/>
        <c:scaling>
          <c:orientation val="minMax"/>
        </c:scaling>
        <c:delete val="0"/>
        <c:axPos val="b"/>
        <c:numFmt formatCode="[$-409]mmmmm\-yy;@" sourceLinked="0"/>
        <c:majorTickMark val="out"/>
        <c:minorTickMark val="none"/>
        <c:tickLblPos val="nextTo"/>
        <c:txPr>
          <a:bodyPr rot="0"/>
          <a:lstStyle/>
          <a:p>
            <a:pPr>
              <a:defRPr sz="1000"/>
            </a:pPr>
            <a:endParaRPr lang="en-US"/>
          </a:p>
        </c:txPr>
        <c:crossAx val="202422528"/>
        <c:crosses val="autoZero"/>
        <c:auto val="1"/>
        <c:lblOffset val="100"/>
        <c:baseTimeUnit val="days"/>
        <c:majorUnit val="3"/>
        <c:majorTimeUnit val="months"/>
      </c:dateAx>
      <c:valAx>
        <c:axId val="202422528"/>
        <c:scaling>
          <c:orientation val="minMax"/>
          <c:min val="0.2"/>
        </c:scaling>
        <c:delete val="0"/>
        <c:axPos val="l"/>
        <c:numFmt formatCode="0%" sourceLinked="1"/>
        <c:majorTickMark val="out"/>
        <c:minorTickMark val="none"/>
        <c:tickLblPos val="nextTo"/>
        <c:txPr>
          <a:bodyPr/>
          <a:lstStyle/>
          <a:p>
            <a:pPr>
              <a:defRPr sz="1000"/>
            </a:pPr>
            <a:endParaRPr lang="en-US"/>
          </a:p>
        </c:txPr>
        <c:crossAx val="20242099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10 Yr</c:v>
                </c:pt>
              </c:strCache>
            </c:strRef>
          </c:tx>
          <c:spPr>
            <a:ln w="19050">
              <a:solidFill>
                <a:srgbClr val="003768"/>
              </a:solidFill>
            </a:ln>
          </c:spPr>
          <c:marker>
            <c:symbol val="none"/>
          </c:marker>
          <c:cat>
            <c:numRef>
              <c:f>Sheet1!$A$2:$A$252</c:f>
              <c:numCache>
                <c:formatCode>m/d/yyyy</c:formatCode>
                <c:ptCount val="251"/>
                <c:pt idx="0">
                  <c:v>41717</c:v>
                </c:pt>
                <c:pt idx="1">
                  <c:v>41718</c:v>
                </c:pt>
                <c:pt idx="2">
                  <c:v>41719</c:v>
                </c:pt>
                <c:pt idx="3">
                  <c:v>41722</c:v>
                </c:pt>
                <c:pt idx="4">
                  <c:v>41723</c:v>
                </c:pt>
                <c:pt idx="5">
                  <c:v>41724</c:v>
                </c:pt>
                <c:pt idx="6">
                  <c:v>41725</c:v>
                </c:pt>
                <c:pt idx="7">
                  <c:v>41726</c:v>
                </c:pt>
                <c:pt idx="8">
                  <c:v>41729</c:v>
                </c:pt>
                <c:pt idx="9">
                  <c:v>41730</c:v>
                </c:pt>
                <c:pt idx="10">
                  <c:v>41731</c:v>
                </c:pt>
                <c:pt idx="11">
                  <c:v>41732</c:v>
                </c:pt>
                <c:pt idx="12">
                  <c:v>41733</c:v>
                </c:pt>
                <c:pt idx="13">
                  <c:v>41736</c:v>
                </c:pt>
                <c:pt idx="14">
                  <c:v>41737</c:v>
                </c:pt>
                <c:pt idx="15">
                  <c:v>41738</c:v>
                </c:pt>
                <c:pt idx="16">
                  <c:v>41739</c:v>
                </c:pt>
                <c:pt idx="17">
                  <c:v>41740</c:v>
                </c:pt>
                <c:pt idx="18">
                  <c:v>41743</c:v>
                </c:pt>
                <c:pt idx="19">
                  <c:v>41744</c:v>
                </c:pt>
                <c:pt idx="20">
                  <c:v>41745</c:v>
                </c:pt>
                <c:pt idx="21">
                  <c:v>41746</c:v>
                </c:pt>
                <c:pt idx="22">
                  <c:v>41750</c:v>
                </c:pt>
                <c:pt idx="23">
                  <c:v>41751</c:v>
                </c:pt>
                <c:pt idx="24">
                  <c:v>41752</c:v>
                </c:pt>
                <c:pt idx="25">
                  <c:v>41753</c:v>
                </c:pt>
                <c:pt idx="26">
                  <c:v>41754</c:v>
                </c:pt>
                <c:pt idx="27">
                  <c:v>41757</c:v>
                </c:pt>
                <c:pt idx="28">
                  <c:v>41758</c:v>
                </c:pt>
                <c:pt idx="29">
                  <c:v>41759</c:v>
                </c:pt>
                <c:pt idx="30">
                  <c:v>41760</c:v>
                </c:pt>
                <c:pt idx="31">
                  <c:v>41761</c:v>
                </c:pt>
                <c:pt idx="32">
                  <c:v>41764</c:v>
                </c:pt>
                <c:pt idx="33">
                  <c:v>41765</c:v>
                </c:pt>
                <c:pt idx="34">
                  <c:v>41766</c:v>
                </c:pt>
                <c:pt idx="35">
                  <c:v>41767</c:v>
                </c:pt>
                <c:pt idx="36">
                  <c:v>41768</c:v>
                </c:pt>
                <c:pt idx="37">
                  <c:v>41771</c:v>
                </c:pt>
                <c:pt idx="38">
                  <c:v>41772</c:v>
                </c:pt>
                <c:pt idx="39">
                  <c:v>41773</c:v>
                </c:pt>
                <c:pt idx="40">
                  <c:v>41774</c:v>
                </c:pt>
                <c:pt idx="41">
                  <c:v>41775</c:v>
                </c:pt>
                <c:pt idx="42">
                  <c:v>41778</c:v>
                </c:pt>
                <c:pt idx="43">
                  <c:v>41779</c:v>
                </c:pt>
                <c:pt idx="44">
                  <c:v>41780</c:v>
                </c:pt>
                <c:pt idx="45">
                  <c:v>41781</c:v>
                </c:pt>
                <c:pt idx="46">
                  <c:v>41782</c:v>
                </c:pt>
                <c:pt idx="47">
                  <c:v>41786</c:v>
                </c:pt>
                <c:pt idx="48">
                  <c:v>41787</c:v>
                </c:pt>
                <c:pt idx="49">
                  <c:v>41788</c:v>
                </c:pt>
                <c:pt idx="50">
                  <c:v>41789</c:v>
                </c:pt>
                <c:pt idx="51">
                  <c:v>41792</c:v>
                </c:pt>
                <c:pt idx="52">
                  <c:v>41793</c:v>
                </c:pt>
                <c:pt idx="53">
                  <c:v>41794</c:v>
                </c:pt>
                <c:pt idx="54">
                  <c:v>41795</c:v>
                </c:pt>
                <c:pt idx="55">
                  <c:v>41796</c:v>
                </c:pt>
                <c:pt idx="56">
                  <c:v>41799</c:v>
                </c:pt>
                <c:pt idx="57">
                  <c:v>41800</c:v>
                </c:pt>
                <c:pt idx="58">
                  <c:v>41801</c:v>
                </c:pt>
                <c:pt idx="59">
                  <c:v>41802</c:v>
                </c:pt>
                <c:pt idx="60">
                  <c:v>41803</c:v>
                </c:pt>
                <c:pt idx="61">
                  <c:v>41806</c:v>
                </c:pt>
                <c:pt idx="62">
                  <c:v>41807</c:v>
                </c:pt>
                <c:pt idx="63">
                  <c:v>41808</c:v>
                </c:pt>
                <c:pt idx="64">
                  <c:v>41809</c:v>
                </c:pt>
                <c:pt idx="65">
                  <c:v>41810</c:v>
                </c:pt>
                <c:pt idx="66">
                  <c:v>41813</c:v>
                </c:pt>
                <c:pt idx="67">
                  <c:v>41814</c:v>
                </c:pt>
                <c:pt idx="68">
                  <c:v>41815</c:v>
                </c:pt>
                <c:pt idx="69">
                  <c:v>41816</c:v>
                </c:pt>
                <c:pt idx="70">
                  <c:v>41817</c:v>
                </c:pt>
                <c:pt idx="71">
                  <c:v>41820</c:v>
                </c:pt>
                <c:pt idx="72">
                  <c:v>41821</c:v>
                </c:pt>
                <c:pt idx="73">
                  <c:v>41822</c:v>
                </c:pt>
                <c:pt idx="74">
                  <c:v>41823</c:v>
                </c:pt>
                <c:pt idx="75">
                  <c:v>41827</c:v>
                </c:pt>
                <c:pt idx="76">
                  <c:v>41828</c:v>
                </c:pt>
                <c:pt idx="77">
                  <c:v>41829</c:v>
                </c:pt>
                <c:pt idx="78">
                  <c:v>41830</c:v>
                </c:pt>
                <c:pt idx="79">
                  <c:v>41831</c:v>
                </c:pt>
                <c:pt idx="80">
                  <c:v>41834</c:v>
                </c:pt>
                <c:pt idx="81">
                  <c:v>41835</c:v>
                </c:pt>
                <c:pt idx="82">
                  <c:v>41836</c:v>
                </c:pt>
                <c:pt idx="83">
                  <c:v>41837</c:v>
                </c:pt>
                <c:pt idx="84">
                  <c:v>41838</c:v>
                </c:pt>
                <c:pt idx="85">
                  <c:v>41841</c:v>
                </c:pt>
                <c:pt idx="86">
                  <c:v>41842</c:v>
                </c:pt>
                <c:pt idx="87">
                  <c:v>41843</c:v>
                </c:pt>
                <c:pt idx="88">
                  <c:v>41844</c:v>
                </c:pt>
                <c:pt idx="89">
                  <c:v>41845</c:v>
                </c:pt>
                <c:pt idx="90">
                  <c:v>41848</c:v>
                </c:pt>
                <c:pt idx="91">
                  <c:v>41849</c:v>
                </c:pt>
                <c:pt idx="92">
                  <c:v>41850</c:v>
                </c:pt>
                <c:pt idx="93">
                  <c:v>41851</c:v>
                </c:pt>
                <c:pt idx="94">
                  <c:v>41852</c:v>
                </c:pt>
                <c:pt idx="95">
                  <c:v>41855</c:v>
                </c:pt>
                <c:pt idx="96">
                  <c:v>41856</c:v>
                </c:pt>
                <c:pt idx="97">
                  <c:v>41857</c:v>
                </c:pt>
                <c:pt idx="98">
                  <c:v>41858</c:v>
                </c:pt>
                <c:pt idx="99">
                  <c:v>41859</c:v>
                </c:pt>
                <c:pt idx="100">
                  <c:v>41862</c:v>
                </c:pt>
                <c:pt idx="101">
                  <c:v>41863</c:v>
                </c:pt>
                <c:pt idx="102">
                  <c:v>41864</c:v>
                </c:pt>
                <c:pt idx="103">
                  <c:v>41865</c:v>
                </c:pt>
                <c:pt idx="104">
                  <c:v>41866</c:v>
                </c:pt>
                <c:pt idx="105">
                  <c:v>41869</c:v>
                </c:pt>
                <c:pt idx="106">
                  <c:v>41870</c:v>
                </c:pt>
                <c:pt idx="107">
                  <c:v>41871</c:v>
                </c:pt>
                <c:pt idx="108">
                  <c:v>41872</c:v>
                </c:pt>
                <c:pt idx="109">
                  <c:v>41873</c:v>
                </c:pt>
                <c:pt idx="110">
                  <c:v>41876</c:v>
                </c:pt>
                <c:pt idx="111">
                  <c:v>41877</c:v>
                </c:pt>
                <c:pt idx="112">
                  <c:v>41878</c:v>
                </c:pt>
                <c:pt idx="113">
                  <c:v>41879</c:v>
                </c:pt>
                <c:pt idx="114">
                  <c:v>41880</c:v>
                </c:pt>
                <c:pt idx="115">
                  <c:v>41884</c:v>
                </c:pt>
                <c:pt idx="116">
                  <c:v>41885</c:v>
                </c:pt>
                <c:pt idx="117">
                  <c:v>41886</c:v>
                </c:pt>
                <c:pt idx="118">
                  <c:v>41887</c:v>
                </c:pt>
                <c:pt idx="119">
                  <c:v>41890</c:v>
                </c:pt>
                <c:pt idx="120">
                  <c:v>41891</c:v>
                </c:pt>
                <c:pt idx="121">
                  <c:v>41892</c:v>
                </c:pt>
                <c:pt idx="122">
                  <c:v>41893</c:v>
                </c:pt>
                <c:pt idx="123">
                  <c:v>41894</c:v>
                </c:pt>
                <c:pt idx="124">
                  <c:v>41897</c:v>
                </c:pt>
                <c:pt idx="125">
                  <c:v>41898</c:v>
                </c:pt>
                <c:pt idx="126">
                  <c:v>41899</c:v>
                </c:pt>
                <c:pt idx="127">
                  <c:v>41900</c:v>
                </c:pt>
                <c:pt idx="128">
                  <c:v>41901</c:v>
                </c:pt>
                <c:pt idx="129">
                  <c:v>41904</c:v>
                </c:pt>
                <c:pt idx="130">
                  <c:v>41905</c:v>
                </c:pt>
                <c:pt idx="131">
                  <c:v>41906</c:v>
                </c:pt>
                <c:pt idx="132">
                  <c:v>41907</c:v>
                </c:pt>
                <c:pt idx="133">
                  <c:v>41908</c:v>
                </c:pt>
                <c:pt idx="134">
                  <c:v>41911</c:v>
                </c:pt>
                <c:pt idx="135">
                  <c:v>41912</c:v>
                </c:pt>
                <c:pt idx="136">
                  <c:v>41913</c:v>
                </c:pt>
                <c:pt idx="137">
                  <c:v>41914</c:v>
                </c:pt>
                <c:pt idx="138">
                  <c:v>41915</c:v>
                </c:pt>
                <c:pt idx="139">
                  <c:v>41918</c:v>
                </c:pt>
                <c:pt idx="140">
                  <c:v>41919</c:v>
                </c:pt>
                <c:pt idx="141">
                  <c:v>41920</c:v>
                </c:pt>
                <c:pt idx="142">
                  <c:v>41921</c:v>
                </c:pt>
                <c:pt idx="143">
                  <c:v>41922</c:v>
                </c:pt>
                <c:pt idx="144">
                  <c:v>41926</c:v>
                </c:pt>
                <c:pt idx="145">
                  <c:v>41927</c:v>
                </c:pt>
                <c:pt idx="146">
                  <c:v>41928</c:v>
                </c:pt>
                <c:pt idx="147">
                  <c:v>41929</c:v>
                </c:pt>
                <c:pt idx="148">
                  <c:v>41932</c:v>
                </c:pt>
                <c:pt idx="149">
                  <c:v>41933</c:v>
                </c:pt>
                <c:pt idx="150">
                  <c:v>41934</c:v>
                </c:pt>
                <c:pt idx="151">
                  <c:v>41935</c:v>
                </c:pt>
                <c:pt idx="152">
                  <c:v>41936</c:v>
                </c:pt>
                <c:pt idx="153">
                  <c:v>41939</c:v>
                </c:pt>
                <c:pt idx="154">
                  <c:v>41940</c:v>
                </c:pt>
                <c:pt idx="155">
                  <c:v>41941</c:v>
                </c:pt>
                <c:pt idx="156">
                  <c:v>41942</c:v>
                </c:pt>
                <c:pt idx="157">
                  <c:v>41943</c:v>
                </c:pt>
                <c:pt idx="158">
                  <c:v>41946</c:v>
                </c:pt>
                <c:pt idx="159">
                  <c:v>41947</c:v>
                </c:pt>
                <c:pt idx="160">
                  <c:v>41948</c:v>
                </c:pt>
                <c:pt idx="161">
                  <c:v>41949</c:v>
                </c:pt>
                <c:pt idx="162">
                  <c:v>41950</c:v>
                </c:pt>
                <c:pt idx="163">
                  <c:v>41953</c:v>
                </c:pt>
                <c:pt idx="164">
                  <c:v>41955</c:v>
                </c:pt>
                <c:pt idx="165">
                  <c:v>41956</c:v>
                </c:pt>
                <c:pt idx="166">
                  <c:v>41957</c:v>
                </c:pt>
                <c:pt idx="167">
                  <c:v>41960</c:v>
                </c:pt>
                <c:pt idx="168">
                  <c:v>41961</c:v>
                </c:pt>
                <c:pt idx="169">
                  <c:v>41962</c:v>
                </c:pt>
                <c:pt idx="170">
                  <c:v>41963</c:v>
                </c:pt>
                <c:pt idx="171">
                  <c:v>41964</c:v>
                </c:pt>
                <c:pt idx="172">
                  <c:v>41967</c:v>
                </c:pt>
                <c:pt idx="173">
                  <c:v>41968</c:v>
                </c:pt>
                <c:pt idx="174">
                  <c:v>41969</c:v>
                </c:pt>
                <c:pt idx="175">
                  <c:v>41971</c:v>
                </c:pt>
                <c:pt idx="176">
                  <c:v>41974</c:v>
                </c:pt>
                <c:pt idx="177">
                  <c:v>41975</c:v>
                </c:pt>
                <c:pt idx="178">
                  <c:v>41976</c:v>
                </c:pt>
                <c:pt idx="179">
                  <c:v>41977</c:v>
                </c:pt>
                <c:pt idx="180">
                  <c:v>41978</c:v>
                </c:pt>
                <c:pt idx="181">
                  <c:v>41981</c:v>
                </c:pt>
                <c:pt idx="182">
                  <c:v>41982</c:v>
                </c:pt>
                <c:pt idx="183">
                  <c:v>41983</c:v>
                </c:pt>
                <c:pt idx="184">
                  <c:v>41984</c:v>
                </c:pt>
                <c:pt idx="185">
                  <c:v>41985</c:v>
                </c:pt>
                <c:pt idx="186">
                  <c:v>41988</c:v>
                </c:pt>
                <c:pt idx="187">
                  <c:v>41989</c:v>
                </c:pt>
                <c:pt idx="188">
                  <c:v>41990</c:v>
                </c:pt>
                <c:pt idx="189">
                  <c:v>41991</c:v>
                </c:pt>
                <c:pt idx="190">
                  <c:v>41992</c:v>
                </c:pt>
                <c:pt idx="191">
                  <c:v>41995</c:v>
                </c:pt>
                <c:pt idx="192">
                  <c:v>41996</c:v>
                </c:pt>
                <c:pt idx="193">
                  <c:v>41997</c:v>
                </c:pt>
                <c:pt idx="194">
                  <c:v>41999</c:v>
                </c:pt>
                <c:pt idx="195">
                  <c:v>42002</c:v>
                </c:pt>
                <c:pt idx="196">
                  <c:v>42003</c:v>
                </c:pt>
                <c:pt idx="197">
                  <c:v>42004</c:v>
                </c:pt>
                <c:pt idx="198">
                  <c:v>42006</c:v>
                </c:pt>
                <c:pt idx="199">
                  <c:v>42009</c:v>
                </c:pt>
                <c:pt idx="200">
                  <c:v>42010</c:v>
                </c:pt>
                <c:pt idx="201">
                  <c:v>42011</c:v>
                </c:pt>
                <c:pt idx="202">
                  <c:v>42012</c:v>
                </c:pt>
                <c:pt idx="203">
                  <c:v>42013</c:v>
                </c:pt>
                <c:pt idx="204">
                  <c:v>42016</c:v>
                </c:pt>
                <c:pt idx="205">
                  <c:v>42017</c:v>
                </c:pt>
                <c:pt idx="206">
                  <c:v>42018</c:v>
                </c:pt>
                <c:pt idx="207">
                  <c:v>42019</c:v>
                </c:pt>
                <c:pt idx="208">
                  <c:v>42020</c:v>
                </c:pt>
                <c:pt idx="209">
                  <c:v>42024</c:v>
                </c:pt>
                <c:pt idx="210">
                  <c:v>42025</c:v>
                </c:pt>
                <c:pt idx="211">
                  <c:v>42026</c:v>
                </c:pt>
                <c:pt idx="212">
                  <c:v>42027</c:v>
                </c:pt>
                <c:pt idx="213">
                  <c:v>42030</c:v>
                </c:pt>
                <c:pt idx="214">
                  <c:v>42031</c:v>
                </c:pt>
                <c:pt idx="215">
                  <c:v>42032</c:v>
                </c:pt>
                <c:pt idx="216">
                  <c:v>42033</c:v>
                </c:pt>
                <c:pt idx="217">
                  <c:v>42034</c:v>
                </c:pt>
                <c:pt idx="218">
                  <c:v>42037</c:v>
                </c:pt>
                <c:pt idx="219">
                  <c:v>42038</c:v>
                </c:pt>
                <c:pt idx="220">
                  <c:v>42039</c:v>
                </c:pt>
                <c:pt idx="221">
                  <c:v>42040</c:v>
                </c:pt>
                <c:pt idx="222">
                  <c:v>42041</c:v>
                </c:pt>
                <c:pt idx="223">
                  <c:v>42044</c:v>
                </c:pt>
                <c:pt idx="224">
                  <c:v>42045</c:v>
                </c:pt>
                <c:pt idx="225">
                  <c:v>42046</c:v>
                </c:pt>
                <c:pt idx="226">
                  <c:v>42047</c:v>
                </c:pt>
                <c:pt idx="227">
                  <c:v>42048</c:v>
                </c:pt>
                <c:pt idx="228">
                  <c:v>42052</c:v>
                </c:pt>
                <c:pt idx="229">
                  <c:v>42053</c:v>
                </c:pt>
                <c:pt idx="230">
                  <c:v>42054</c:v>
                </c:pt>
                <c:pt idx="231">
                  <c:v>42055</c:v>
                </c:pt>
                <c:pt idx="232">
                  <c:v>42058</c:v>
                </c:pt>
                <c:pt idx="233">
                  <c:v>42059</c:v>
                </c:pt>
                <c:pt idx="234">
                  <c:v>42060</c:v>
                </c:pt>
                <c:pt idx="235">
                  <c:v>42061</c:v>
                </c:pt>
                <c:pt idx="236">
                  <c:v>42062</c:v>
                </c:pt>
                <c:pt idx="237">
                  <c:v>42065</c:v>
                </c:pt>
                <c:pt idx="238">
                  <c:v>42066</c:v>
                </c:pt>
                <c:pt idx="239">
                  <c:v>42067</c:v>
                </c:pt>
                <c:pt idx="240">
                  <c:v>42068</c:v>
                </c:pt>
                <c:pt idx="241">
                  <c:v>42069</c:v>
                </c:pt>
                <c:pt idx="242">
                  <c:v>42072</c:v>
                </c:pt>
                <c:pt idx="243">
                  <c:v>42073</c:v>
                </c:pt>
                <c:pt idx="244">
                  <c:v>42074</c:v>
                </c:pt>
                <c:pt idx="245">
                  <c:v>42075</c:v>
                </c:pt>
                <c:pt idx="246">
                  <c:v>42076</c:v>
                </c:pt>
                <c:pt idx="247">
                  <c:v>42079</c:v>
                </c:pt>
                <c:pt idx="248">
                  <c:v>42080</c:v>
                </c:pt>
                <c:pt idx="249">
                  <c:v>42081</c:v>
                </c:pt>
                <c:pt idx="250">
                  <c:v>42082</c:v>
                </c:pt>
              </c:numCache>
            </c:numRef>
          </c:cat>
          <c:val>
            <c:numRef>
              <c:f>Sheet1!$B$2:$B$252</c:f>
              <c:numCache>
                <c:formatCode>0%</c:formatCode>
                <c:ptCount val="251"/>
                <c:pt idx="0">
                  <c:v>0.89569999999999994</c:v>
                </c:pt>
                <c:pt idx="1">
                  <c:v>0.90650000000000008</c:v>
                </c:pt>
                <c:pt idx="2">
                  <c:v>0.91969999999999996</c:v>
                </c:pt>
                <c:pt idx="3">
                  <c:v>0.93040000000000012</c:v>
                </c:pt>
                <c:pt idx="4">
                  <c:v>0.92700000000000005</c:v>
                </c:pt>
                <c:pt idx="5">
                  <c:v>0.92959999999999998</c:v>
                </c:pt>
                <c:pt idx="6">
                  <c:v>0.92159999999999997</c:v>
                </c:pt>
                <c:pt idx="7">
                  <c:v>0.91139999999999999</c:v>
                </c:pt>
                <c:pt idx="8">
                  <c:v>0.9154000000000001</c:v>
                </c:pt>
                <c:pt idx="9">
                  <c:v>0.90939999999999999</c:v>
                </c:pt>
                <c:pt idx="10">
                  <c:v>0.90709999999999991</c:v>
                </c:pt>
                <c:pt idx="11">
                  <c:v>0.90680000000000005</c:v>
                </c:pt>
                <c:pt idx="12">
                  <c:v>0.91209999999999991</c:v>
                </c:pt>
                <c:pt idx="13">
                  <c:v>0.91480000000000006</c:v>
                </c:pt>
                <c:pt idx="14">
                  <c:v>0.91420000000000001</c:v>
                </c:pt>
                <c:pt idx="15">
                  <c:v>0.89959999999999996</c:v>
                </c:pt>
                <c:pt idx="16">
                  <c:v>0.89769999999999994</c:v>
                </c:pt>
                <c:pt idx="17">
                  <c:v>0.88930000000000009</c:v>
                </c:pt>
                <c:pt idx="18">
                  <c:v>0.88590000000000002</c:v>
                </c:pt>
                <c:pt idx="19">
                  <c:v>0.87790000000000001</c:v>
                </c:pt>
                <c:pt idx="20">
                  <c:v>0.85980000000000001</c:v>
                </c:pt>
                <c:pt idx="21">
                  <c:v>0.8345999999999999</c:v>
                </c:pt>
                <c:pt idx="22">
                  <c:v>0.8345999999999999</c:v>
                </c:pt>
                <c:pt idx="23">
                  <c:v>0.84189999999999998</c:v>
                </c:pt>
                <c:pt idx="24">
                  <c:v>0.8506999999999999</c:v>
                </c:pt>
                <c:pt idx="25">
                  <c:v>0.8506999999999999</c:v>
                </c:pt>
                <c:pt idx="26">
                  <c:v>0.85019999999999996</c:v>
                </c:pt>
                <c:pt idx="27">
                  <c:v>0.8506999999999999</c:v>
                </c:pt>
                <c:pt idx="28">
                  <c:v>0.85499999999999998</c:v>
                </c:pt>
                <c:pt idx="29">
                  <c:v>0.86790000000000012</c:v>
                </c:pt>
                <c:pt idx="30">
                  <c:v>0.87739999999999996</c:v>
                </c:pt>
                <c:pt idx="31">
                  <c:v>0.88419999999999999</c:v>
                </c:pt>
                <c:pt idx="32">
                  <c:v>0.87739999999999996</c:v>
                </c:pt>
                <c:pt idx="33">
                  <c:v>0.88029999999999997</c:v>
                </c:pt>
                <c:pt idx="34">
                  <c:v>0.87360000000000004</c:v>
                </c:pt>
                <c:pt idx="35">
                  <c:v>0.87519999999999998</c:v>
                </c:pt>
                <c:pt idx="36">
                  <c:v>0.86260000000000003</c:v>
                </c:pt>
                <c:pt idx="37">
                  <c:v>0.8528</c:v>
                </c:pt>
                <c:pt idx="38">
                  <c:v>0.86209999999999998</c:v>
                </c:pt>
                <c:pt idx="39">
                  <c:v>0.86609999999999998</c:v>
                </c:pt>
                <c:pt idx="40">
                  <c:v>0.86750000000000005</c:v>
                </c:pt>
                <c:pt idx="41">
                  <c:v>0.86060000000000003</c:v>
                </c:pt>
                <c:pt idx="42">
                  <c:v>0.85769999999999991</c:v>
                </c:pt>
                <c:pt idx="43">
                  <c:v>0.86450000000000005</c:v>
                </c:pt>
                <c:pt idx="44">
                  <c:v>0.86219999999999997</c:v>
                </c:pt>
                <c:pt idx="45">
                  <c:v>0.85939999999999994</c:v>
                </c:pt>
                <c:pt idx="46">
                  <c:v>0.86959999999999993</c:v>
                </c:pt>
                <c:pt idx="47">
                  <c:v>0.873</c:v>
                </c:pt>
                <c:pt idx="48">
                  <c:v>0.87639999999999996</c:v>
                </c:pt>
                <c:pt idx="49">
                  <c:v>0.87349999999999994</c:v>
                </c:pt>
                <c:pt idx="50">
                  <c:v>0.87450000000000006</c:v>
                </c:pt>
                <c:pt idx="51">
                  <c:v>0.86560000000000004</c:v>
                </c:pt>
                <c:pt idx="52">
                  <c:v>0.86099999999999999</c:v>
                </c:pt>
                <c:pt idx="53">
                  <c:v>0.86970000000000003</c:v>
                </c:pt>
                <c:pt idx="54">
                  <c:v>0.87639999999999996</c:v>
                </c:pt>
                <c:pt idx="55">
                  <c:v>0.87639999999999996</c:v>
                </c:pt>
                <c:pt idx="56">
                  <c:v>0.87739999999999996</c:v>
                </c:pt>
                <c:pt idx="57">
                  <c:v>0.88260000000000005</c:v>
                </c:pt>
                <c:pt idx="58">
                  <c:v>0.88260000000000005</c:v>
                </c:pt>
                <c:pt idx="59">
                  <c:v>0.90310000000000001</c:v>
                </c:pt>
                <c:pt idx="60">
                  <c:v>0.8962</c:v>
                </c:pt>
                <c:pt idx="61">
                  <c:v>0.8962</c:v>
                </c:pt>
                <c:pt idx="62">
                  <c:v>0.88300000000000001</c:v>
                </c:pt>
                <c:pt idx="63">
                  <c:v>0.9</c:v>
                </c:pt>
                <c:pt idx="64">
                  <c:v>0.88549999999999995</c:v>
                </c:pt>
                <c:pt idx="65">
                  <c:v>0.88930000000000009</c:v>
                </c:pt>
                <c:pt idx="66">
                  <c:v>0.88930000000000009</c:v>
                </c:pt>
                <c:pt idx="67">
                  <c:v>0.89529999999999998</c:v>
                </c:pt>
                <c:pt idx="68">
                  <c:v>0.88670000000000004</c:v>
                </c:pt>
                <c:pt idx="69">
                  <c:v>0.8972</c:v>
                </c:pt>
                <c:pt idx="70">
                  <c:v>0.89329999999999998</c:v>
                </c:pt>
                <c:pt idx="71">
                  <c:v>0.89680000000000004</c:v>
                </c:pt>
                <c:pt idx="72">
                  <c:v>0.89450000000000007</c:v>
                </c:pt>
                <c:pt idx="73">
                  <c:v>0.88930000000000009</c:v>
                </c:pt>
                <c:pt idx="74">
                  <c:v>0.89019999999999999</c:v>
                </c:pt>
                <c:pt idx="75">
                  <c:v>0.90040000000000009</c:v>
                </c:pt>
                <c:pt idx="76">
                  <c:v>0.92189999999999994</c:v>
                </c:pt>
                <c:pt idx="77">
                  <c:v>0.93330000000000002</c:v>
                </c:pt>
                <c:pt idx="78">
                  <c:v>0.93279999999999996</c:v>
                </c:pt>
                <c:pt idx="79">
                  <c:v>0.9325</c:v>
                </c:pt>
                <c:pt idx="80">
                  <c:v>0.92519999999999991</c:v>
                </c:pt>
                <c:pt idx="81">
                  <c:v>0.91760000000000008</c:v>
                </c:pt>
                <c:pt idx="82">
                  <c:v>0.90939999999999999</c:v>
                </c:pt>
                <c:pt idx="83">
                  <c:v>0.9224</c:v>
                </c:pt>
                <c:pt idx="84">
                  <c:v>0.90319999999999989</c:v>
                </c:pt>
                <c:pt idx="85">
                  <c:v>0.90280000000000005</c:v>
                </c:pt>
                <c:pt idx="86">
                  <c:v>0.90280000000000005</c:v>
                </c:pt>
                <c:pt idx="87">
                  <c:v>0.89019999999999999</c:v>
                </c:pt>
                <c:pt idx="88">
                  <c:v>0.87250000000000005</c:v>
                </c:pt>
                <c:pt idx="89">
                  <c:v>0.89019999999999999</c:v>
                </c:pt>
                <c:pt idx="90">
                  <c:v>0.87950000000000006</c:v>
                </c:pt>
                <c:pt idx="91">
                  <c:v>0.8862000000000001</c:v>
                </c:pt>
                <c:pt idx="92">
                  <c:v>0.87060000000000004</c:v>
                </c:pt>
                <c:pt idx="93">
                  <c:v>0.88280000000000003</c:v>
                </c:pt>
                <c:pt idx="94">
                  <c:v>0.90799999999999992</c:v>
                </c:pt>
                <c:pt idx="95">
                  <c:v>0.90760000000000007</c:v>
                </c:pt>
                <c:pt idx="96">
                  <c:v>0.9113</c:v>
                </c:pt>
                <c:pt idx="97">
                  <c:v>0.89879999999999993</c:v>
                </c:pt>
                <c:pt idx="98">
                  <c:v>0.90870000000000006</c:v>
                </c:pt>
                <c:pt idx="99">
                  <c:v>0.88840000000000008</c:v>
                </c:pt>
                <c:pt idx="100">
                  <c:v>0.89260000000000006</c:v>
                </c:pt>
                <c:pt idx="101">
                  <c:v>0.88159999999999994</c:v>
                </c:pt>
                <c:pt idx="102">
                  <c:v>0.89209999999999989</c:v>
                </c:pt>
                <c:pt idx="103">
                  <c:v>0.88749999999999996</c:v>
                </c:pt>
                <c:pt idx="104">
                  <c:v>0.89319999999999988</c:v>
                </c:pt>
                <c:pt idx="105">
                  <c:v>0.88700000000000001</c:v>
                </c:pt>
                <c:pt idx="106">
                  <c:v>0.88329999999999997</c:v>
                </c:pt>
                <c:pt idx="107">
                  <c:v>0.88069999999999993</c:v>
                </c:pt>
                <c:pt idx="108">
                  <c:v>0.88800000000000001</c:v>
                </c:pt>
                <c:pt idx="109">
                  <c:v>0.89170000000000005</c:v>
                </c:pt>
                <c:pt idx="110">
                  <c:v>0.89540000000000008</c:v>
                </c:pt>
                <c:pt idx="111">
                  <c:v>0.88700000000000001</c:v>
                </c:pt>
                <c:pt idx="112">
                  <c:v>0.88980000000000004</c:v>
                </c:pt>
                <c:pt idx="113">
                  <c:v>0.88890000000000002</c:v>
                </c:pt>
                <c:pt idx="114">
                  <c:v>0.88459999999999994</c:v>
                </c:pt>
                <c:pt idx="115">
                  <c:v>0.87139999999999995</c:v>
                </c:pt>
                <c:pt idx="116">
                  <c:v>0.88800000000000001</c:v>
                </c:pt>
                <c:pt idx="117">
                  <c:v>0.88159999999999994</c:v>
                </c:pt>
                <c:pt idx="118">
                  <c:v>0.878</c:v>
                </c:pt>
                <c:pt idx="119">
                  <c:v>0.87450000000000006</c:v>
                </c:pt>
                <c:pt idx="120">
                  <c:v>0.87549999999999994</c:v>
                </c:pt>
                <c:pt idx="121">
                  <c:v>0.88139999999999996</c:v>
                </c:pt>
                <c:pt idx="122">
                  <c:v>0.878</c:v>
                </c:pt>
                <c:pt idx="123">
                  <c:v>0.8659</c:v>
                </c:pt>
                <c:pt idx="124">
                  <c:v>0.87260000000000004</c:v>
                </c:pt>
                <c:pt idx="125">
                  <c:v>0.87209999999999999</c:v>
                </c:pt>
                <c:pt idx="126">
                  <c:v>0.86209999999999998</c:v>
                </c:pt>
                <c:pt idx="127">
                  <c:v>0.86309999999999998</c:v>
                </c:pt>
                <c:pt idx="128">
                  <c:v>0.87260000000000004</c:v>
                </c:pt>
                <c:pt idx="129">
                  <c:v>0.875</c:v>
                </c:pt>
                <c:pt idx="130">
                  <c:v>0.8701000000000001</c:v>
                </c:pt>
                <c:pt idx="131">
                  <c:v>0.8599</c:v>
                </c:pt>
                <c:pt idx="132">
                  <c:v>0.86849999999999994</c:v>
                </c:pt>
                <c:pt idx="133">
                  <c:v>0.86560000000000004</c:v>
                </c:pt>
                <c:pt idx="134">
                  <c:v>0.87150000000000005</c:v>
                </c:pt>
                <c:pt idx="135">
                  <c:v>0.86799999999999999</c:v>
                </c:pt>
                <c:pt idx="136">
                  <c:v>0.88329999999999997</c:v>
                </c:pt>
                <c:pt idx="137">
                  <c:v>0.86419999999999997</c:v>
                </c:pt>
                <c:pt idx="138">
                  <c:v>0.86890000000000001</c:v>
                </c:pt>
                <c:pt idx="139">
                  <c:v>0.87599999999999989</c:v>
                </c:pt>
                <c:pt idx="140">
                  <c:v>0.89359999999999995</c:v>
                </c:pt>
                <c:pt idx="141">
                  <c:v>0.89269999999999994</c:v>
                </c:pt>
                <c:pt idx="142">
                  <c:v>0.86269999999999991</c:v>
                </c:pt>
                <c:pt idx="143">
                  <c:v>0.86519999999999997</c:v>
                </c:pt>
                <c:pt idx="144">
                  <c:v>0.86360000000000003</c:v>
                </c:pt>
                <c:pt idx="145">
                  <c:v>0.85780000000000001</c:v>
                </c:pt>
                <c:pt idx="146">
                  <c:v>0.84719999999999995</c:v>
                </c:pt>
                <c:pt idx="147">
                  <c:v>0.85909999999999997</c:v>
                </c:pt>
                <c:pt idx="148">
                  <c:v>0.88989999999999991</c:v>
                </c:pt>
                <c:pt idx="149">
                  <c:v>0.90989999999999993</c:v>
                </c:pt>
                <c:pt idx="150">
                  <c:v>0.90989999999999993</c:v>
                </c:pt>
                <c:pt idx="151">
                  <c:v>0.90110000000000001</c:v>
                </c:pt>
                <c:pt idx="152">
                  <c:v>0.88870000000000005</c:v>
                </c:pt>
                <c:pt idx="153">
                  <c:v>0.88690000000000002</c:v>
                </c:pt>
                <c:pt idx="154">
                  <c:v>0.87340000000000007</c:v>
                </c:pt>
                <c:pt idx="155">
                  <c:v>0.88670000000000004</c:v>
                </c:pt>
                <c:pt idx="156">
                  <c:v>0.8831</c:v>
                </c:pt>
                <c:pt idx="157">
                  <c:v>0.88769999999999993</c:v>
                </c:pt>
                <c:pt idx="158">
                  <c:v>0.89510000000000001</c:v>
                </c:pt>
                <c:pt idx="159">
                  <c:v>0.90989999999999993</c:v>
                </c:pt>
                <c:pt idx="160">
                  <c:v>0.91489999999999994</c:v>
                </c:pt>
                <c:pt idx="161">
                  <c:v>0.91870000000000007</c:v>
                </c:pt>
                <c:pt idx="162">
                  <c:v>0.93940000000000001</c:v>
                </c:pt>
                <c:pt idx="163">
                  <c:v>0.91949999999999998</c:v>
                </c:pt>
                <c:pt idx="164">
                  <c:v>0.91989999999999994</c:v>
                </c:pt>
                <c:pt idx="165">
                  <c:v>0.9234</c:v>
                </c:pt>
                <c:pt idx="166">
                  <c:v>0.93569999999999998</c:v>
                </c:pt>
                <c:pt idx="167">
                  <c:v>0.93590000000000007</c:v>
                </c:pt>
                <c:pt idx="168">
                  <c:v>0.94830000000000003</c:v>
                </c:pt>
                <c:pt idx="169">
                  <c:v>0.92810000000000004</c:v>
                </c:pt>
                <c:pt idx="170">
                  <c:v>0.92079999999999995</c:v>
                </c:pt>
                <c:pt idx="171">
                  <c:v>0.92870000000000008</c:v>
                </c:pt>
                <c:pt idx="172">
                  <c:v>0.9323999999999999</c:v>
                </c:pt>
                <c:pt idx="173">
                  <c:v>0.94209999999999994</c:v>
                </c:pt>
                <c:pt idx="174">
                  <c:v>0.94359999999999999</c:v>
                </c:pt>
                <c:pt idx="175">
                  <c:v>0.95629999999999993</c:v>
                </c:pt>
                <c:pt idx="176">
                  <c:v>0.92790000000000006</c:v>
                </c:pt>
                <c:pt idx="177">
                  <c:v>0.91069999999999995</c:v>
                </c:pt>
                <c:pt idx="178">
                  <c:v>0.91150000000000009</c:v>
                </c:pt>
                <c:pt idx="179">
                  <c:v>0.91559999999999997</c:v>
                </c:pt>
                <c:pt idx="180">
                  <c:v>0.90590000000000004</c:v>
                </c:pt>
                <c:pt idx="181">
                  <c:v>0.91709999999999992</c:v>
                </c:pt>
                <c:pt idx="182">
                  <c:v>0.90989999999999993</c:v>
                </c:pt>
                <c:pt idx="183">
                  <c:v>0.93059999999999998</c:v>
                </c:pt>
                <c:pt idx="184">
                  <c:v>0.92290000000000005</c:v>
                </c:pt>
                <c:pt idx="185">
                  <c:v>0.94469999999999998</c:v>
                </c:pt>
                <c:pt idx="186">
                  <c:v>0.94090000000000007</c:v>
                </c:pt>
                <c:pt idx="187">
                  <c:v>0.9487000000000001</c:v>
                </c:pt>
                <c:pt idx="188">
                  <c:v>0.93159999999999998</c:v>
                </c:pt>
                <c:pt idx="189">
                  <c:v>0.94120000000000004</c:v>
                </c:pt>
                <c:pt idx="190">
                  <c:v>0.95849999999999991</c:v>
                </c:pt>
                <c:pt idx="191">
                  <c:v>0.95660000000000001</c:v>
                </c:pt>
                <c:pt idx="192">
                  <c:v>0.92519999999999991</c:v>
                </c:pt>
                <c:pt idx="193">
                  <c:v>0.92920000000000003</c:v>
                </c:pt>
                <c:pt idx="194">
                  <c:v>0.93330000000000002</c:v>
                </c:pt>
                <c:pt idx="195">
                  <c:v>0.94120000000000004</c:v>
                </c:pt>
                <c:pt idx="196">
                  <c:v>0.94059999999999999</c:v>
                </c:pt>
                <c:pt idx="197">
                  <c:v>0.93579999999999997</c:v>
                </c:pt>
                <c:pt idx="198">
                  <c:v>0.94810000000000005</c:v>
                </c:pt>
                <c:pt idx="199">
                  <c:v>0.96550000000000002</c:v>
                </c:pt>
                <c:pt idx="200">
                  <c:v>0.96430000000000005</c:v>
                </c:pt>
                <c:pt idx="201">
                  <c:v>0.96430000000000005</c:v>
                </c:pt>
                <c:pt idx="202">
                  <c:v>0.94650000000000001</c:v>
                </c:pt>
                <c:pt idx="203">
                  <c:v>0.95579999999999998</c:v>
                </c:pt>
                <c:pt idx="204">
                  <c:v>0.96340000000000003</c:v>
                </c:pt>
                <c:pt idx="205">
                  <c:v>0.97609999999999997</c:v>
                </c:pt>
                <c:pt idx="206">
                  <c:v>0.96739999999999993</c:v>
                </c:pt>
                <c:pt idx="207">
                  <c:v>0.98870000000000002</c:v>
                </c:pt>
                <c:pt idx="208">
                  <c:v>0.96689999999999998</c:v>
                </c:pt>
                <c:pt idx="209">
                  <c:v>0.97670000000000001</c:v>
                </c:pt>
                <c:pt idx="210">
                  <c:v>0.9698</c:v>
                </c:pt>
                <c:pt idx="211">
                  <c:v>0.96879999999999999</c:v>
                </c:pt>
                <c:pt idx="212">
                  <c:v>0.99670000000000003</c:v>
                </c:pt>
                <c:pt idx="213">
                  <c:v>0.99290000000000012</c:v>
                </c:pt>
                <c:pt idx="214">
                  <c:v>0.97799999999999998</c:v>
                </c:pt>
                <c:pt idx="215">
                  <c:v>1.0173999999999999</c:v>
                </c:pt>
                <c:pt idx="216">
                  <c:v>0.99430000000000007</c:v>
                </c:pt>
                <c:pt idx="217">
                  <c:v>1.0299</c:v>
                </c:pt>
                <c:pt idx="218">
                  <c:v>1.0419</c:v>
                </c:pt>
                <c:pt idx="219">
                  <c:v>1.0112000000000001</c:v>
                </c:pt>
                <c:pt idx="220">
                  <c:v>1.0279</c:v>
                </c:pt>
                <c:pt idx="221">
                  <c:v>1.0276000000000001</c:v>
                </c:pt>
                <c:pt idx="222">
                  <c:v>1.0057</c:v>
                </c:pt>
                <c:pt idx="223">
                  <c:v>1.0087000000000002</c:v>
                </c:pt>
                <c:pt idx="224">
                  <c:v>1.0161</c:v>
                </c:pt>
                <c:pt idx="225">
                  <c:v>1.0262</c:v>
                </c:pt>
                <c:pt idx="226">
                  <c:v>1.0298</c:v>
                </c:pt>
                <c:pt idx="227">
                  <c:v>1.0099</c:v>
                </c:pt>
                <c:pt idx="228">
                  <c:v>0.97659999999999991</c:v>
                </c:pt>
                <c:pt idx="229">
                  <c:v>1.0058</c:v>
                </c:pt>
                <c:pt idx="230">
                  <c:v>0.98349999999999993</c:v>
                </c:pt>
                <c:pt idx="231">
                  <c:v>0.97699999999999998</c:v>
                </c:pt>
                <c:pt idx="232">
                  <c:v>1.0097</c:v>
                </c:pt>
                <c:pt idx="233">
                  <c:v>1.0432999999999999</c:v>
                </c:pt>
                <c:pt idx="234">
                  <c:v>1.0387</c:v>
                </c:pt>
                <c:pt idx="235">
                  <c:v>1.0029999999999999</c:v>
                </c:pt>
                <c:pt idx="236">
                  <c:v>1.01</c:v>
                </c:pt>
                <c:pt idx="237">
                  <c:v>0.98459999999999992</c:v>
                </c:pt>
                <c:pt idx="238">
                  <c:v>0.97930000000000006</c:v>
                </c:pt>
                <c:pt idx="239">
                  <c:v>0.98159999999999992</c:v>
                </c:pt>
                <c:pt idx="240">
                  <c:v>0.99379999999999991</c:v>
                </c:pt>
                <c:pt idx="241">
                  <c:v>0.97310000000000008</c:v>
                </c:pt>
                <c:pt idx="242">
                  <c:v>0.99409999999999998</c:v>
                </c:pt>
                <c:pt idx="243">
                  <c:v>1.014</c:v>
                </c:pt>
                <c:pt idx="244">
                  <c:v>1.0331999999999999</c:v>
                </c:pt>
                <c:pt idx="245">
                  <c:v>1.0215000000000001</c:v>
                </c:pt>
                <c:pt idx="246">
                  <c:v>1.0123</c:v>
                </c:pt>
                <c:pt idx="247">
                  <c:v>1.0095000000000001</c:v>
                </c:pt>
                <c:pt idx="248">
                  <c:v>1.0165</c:v>
                </c:pt>
                <c:pt idx="249">
                  <c:v>1.0601</c:v>
                </c:pt>
                <c:pt idx="250">
                  <c:v>0.998</c:v>
                </c:pt>
              </c:numCache>
            </c:numRef>
          </c:val>
          <c:smooth val="0"/>
        </c:ser>
        <c:ser>
          <c:idx val="1"/>
          <c:order val="1"/>
          <c:tx>
            <c:strRef>
              <c:f>Sheet1!$C$1</c:f>
              <c:strCache>
                <c:ptCount val="1"/>
                <c:pt idx="0">
                  <c:v>10 Yr Avg</c:v>
                </c:pt>
              </c:strCache>
            </c:strRef>
          </c:tx>
          <c:spPr>
            <a:ln>
              <a:solidFill>
                <a:srgbClr val="FEB500"/>
              </a:solidFill>
            </a:ln>
          </c:spPr>
          <c:marker>
            <c:symbol val="none"/>
          </c:marker>
          <c:cat>
            <c:numRef>
              <c:f>Sheet1!$A$2:$A$252</c:f>
              <c:numCache>
                <c:formatCode>m/d/yyyy</c:formatCode>
                <c:ptCount val="251"/>
                <c:pt idx="0">
                  <c:v>41717</c:v>
                </c:pt>
                <c:pt idx="1">
                  <c:v>41718</c:v>
                </c:pt>
                <c:pt idx="2">
                  <c:v>41719</c:v>
                </c:pt>
                <c:pt idx="3">
                  <c:v>41722</c:v>
                </c:pt>
                <c:pt idx="4">
                  <c:v>41723</c:v>
                </c:pt>
                <c:pt idx="5">
                  <c:v>41724</c:v>
                </c:pt>
                <c:pt idx="6">
                  <c:v>41725</c:v>
                </c:pt>
                <c:pt idx="7">
                  <c:v>41726</c:v>
                </c:pt>
                <c:pt idx="8">
                  <c:v>41729</c:v>
                </c:pt>
                <c:pt idx="9">
                  <c:v>41730</c:v>
                </c:pt>
                <c:pt idx="10">
                  <c:v>41731</c:v>
                </c:pt>
                <c:pt idx="11">
                  <c:v>41732</c:v>
                </c:pt>
                <c:pt idx="12">
                  <c:v>41733</c:v>
                </c:pt>
                <c:pt idx="13">
                  <c:v>41736</c:v>
                </c:pt>
                <c:pt idx="14">
                  <c:v>41737</c:v>
                </c:pt>
                <c:pt idx="15">
                  <c:v>41738</c:v>
                </c:pt>
                <c:pt idx="16">
                  <c:v>41739</c:v>
                </c:pt>
                <c:pt idx="17">
                  <c:v>41740</c:v>
                </c:pt>
                <c:pt idx="18">
                  <c:v>41743</c:v>
                </c:pt>
                <c:pt idx="19">
                  <c:v>41744</c:v>
                </c:pt>
                <c:pt idx="20">
                  <c:v>41745</c:v>
                </c:pt>
                <c:pt idx="21">
                  <c:v>41746</c:v>
                </c:pt>
                <c:pt idx="22">
                  <c:v>41750</c:v>
                </c:pt>
                <c:pt idx="23">
                  <c:v>41751</c:v>
                </c:pt>
                <c:pt idx="24">
                  <c:v>41752</c:v>
                </c:pt>
                <c:pt idx="25">
                  <c:v>41753</c:v>
                </c:pt>
                <c:pt idx="26">
                  <c:v>41754</c:v>
                </c:pt>
                <c:pt idx="27">
                  <c:v>41757</c:v>
                </c:pt>
                <c:pt idx="28">
                  <c:v>41758</c:v>
                </c:pt>
                <c:pt idx="29">
                  <c:v>41759</c:v>
                </c:pt>
                <c:pt idx="30">
                  <c:v>41760</c:v>
                </c:pt>
                <c:pt idx="31">
                  <c:v>41761</c:v>
                </c:pt>
                <c:pt idx="32">
                  <c:v>41764</c:v>
                </c:pt>
                <c:pt idx="33">
                  <c:v>41765</c:v>
                </c:pt>
                <c:pt idx="34">
                  <c:v>41766</c:v>
                </c:pt>
                <c:pt idx="35">
                  <c:v>41767</c:v>
                </c:pt>
                <c:pt idx="36">
                  <c:v>41768</c:v>
                </c:pt>
                <c:pt idx="37">
                  <c:v>41771</c:v>
                </c:pt>
                <c:pt idx="38">
                  <c:v>41772</c:v>
                </c:pt>
                <c:pt idx="39">
                  <c:v>41773</c:v>
                </c:pt>
                <c:pt idx="40">
                  <c:v>41774</c:v>
                </c:pt>
                <c:pt idx="41">
                  <c:v>41775</c:v>
                </c:pt>
                <c:pt idx="42">
                  <c:v>41778</c:v>
                </c:pt>
                <c:pt idx="43">
                  <c:v>41779</c:v>
                </c:pt>
                <c:pt idx="44">
                  <c:v>41780</c:v>
                </c:pt>
                <c:pt idx="45">
                  <c:v>41781</c:v>
                </c:pt>
                <c:pt idx="46">
                  <c:v>41782</c:v>
                </c:pt>
                <c:pt idx="47">
                  <c:v>41786</c:v>
                </c:pt>
                <c:pt idx="48">
                  <c:v>41787</c:v>
                </c:pt>
                <c:pt idx="49">
                  <c:v>41788</c:v>
                </c:pt>
                <c:pt idx="50">
                  <c:v>41789</c:v>
                </c:pt>
                <c:pt idx="51">
                  <c:v>41792</c:v>
                </c:pt>
                <c:pt idx="52">
                  <c:v>41793</c:v>
                </c:pt>
                <c:pt idx="53">
                  <c:v>41794</c:v>
                </c:pt>
                <c:pt idx="54">
                  <c:v>41795</c:v>
                </c:pt>
                <c:pt idx="55">
                  <c:v>41796</c:v>
                </c:pt>
                <c:pt idx="56">
                  <c:v>41799</c:v>
                </c:pt>
                <c:pt idx="57">
                  <c:v>41800</c:v>
                </c:pt>
                <c:pt idx="58">
                  <c:v>41801</c:v>
                </c:pt>
                <c:pt idx="59">
                  <c:v>41802</c:v>
                </c:pt>
                <c:pt idx="60">
                  <c:v>41803</c:v>
                </c:pt>
                <c:pt idx="61">
                  <c:v>41806</c:v>
                </c:pt>
                <c:pt idx="62">
                  <c:v>41807</c:v>
                </c:pt>
                <c:pt idx="63">
                  <c:v>41808</c:v>
                </c:pt>
                <c:pt idx="64">
                  <c:v>41809</c:v>
                </c:pt>
                <c:pt idx="65">
                  <c:v>41810</c:v>
                </c:pt>
                <c:pt idx="66">
                  <c:v>41813</c:v>
                </c:pt>
                <c:pt idx="67">
                  <c:v>41814</c:v>
                </c:pt>
                <c:pt idx="68">
                  <c:v>41815</c:v>
                </c:pt>
                <c:pt idx="69">
                  <c:v>41816</c:v>
                </c:pt>
                <c:pt idx="70">
                  <c:v>41817</c:v>
                </c:pt>
                <c:pt idx="71">
                  <c:v>41820</c:v>
                </c:pt>
                <c:pt idx="72">
                  <c:v>41821</c:v>
                </c:pt>
                <c:pt idx="73">
                  <c:v>41822</c:v>
                </c:pt>
                <c:pt idx="74">
                  <c:v>41823</c:v>
                </c:pt>
                <c:pt idx="75">
                  <c:v>41827</c:v>
                </c:pt>
                <c:pt idx="76">
                  <c:v>41828</c:v>
                </c:pt>
                <c:pt idx="77">
                  <c:v>41829</c:v>
                </c:pt>
                <c:pt idx="78">
                  <c:v>41830</c:v>
                </c:pt>
                <c:pt idx="79">
                  <c:v>41831</c:v>
                </c:pt>
                <c:pt idx="80">
                  <c:v>41834</c:v>
                </c:pt>
                <c:pt idx="81">
                  <c:v>41835</c:v>
                </c:pt>
                <c:pt idx="82">
                  <c:v>41836</c:v>
                </c:pt>
                <c:pt idx="83">
                  <c:v>41837</c:v>
                </c:pt>
                <c:pt idx="84">
                  <c:v>41838</c:v>
                </c:pt>
                <c:pt idx="85">
                  <c:v>41841</c:v>
                </c:pt>
                <c:pt idx="86">
                  <c:v>41842</c:v>
                </c:pt>
                <c:pt idx="87">
                  <c:v>41843</c:v>
                </c:pt>
                <c:pt idx="88">
                  <c:v>41844</c:v>
                </c:pt>
                <c:pt idx="89">
                  <c:v>41845</c:v>
                </c:pt>
                <c:pt idx="90">
                  <c:v>41848</c:v>
                </c:pt>
                <c:pt idx="91">
                  <c:v>41849</c:v>
                </c:pt>
                <c:pt idx="92">
                  <c:v>41850</c:v>
                </c:pt>
                <c:pt idx="93">
                  <c:v>41851</c:v>
                </c:pt>
                <c:pt idx="94">
                  <c:v>41852</c:v>
                </c:pt>
                <c:pt idx="95">
                  <c:v>41855</c:v>
                </c:pt>
                <c:pt idx="96">
                  <c:v>41856</c:v>
                </c:pt>
                <c:pt idx="97">
                  <c:v>41857</c:v>
                </c:pt>
                <c:pt idx="98">
                  <c:v>41858</c:v>
                </c:pt>
                <c:pt idx="99">
                  <c:v>41859</c:v>
                </c:pt>
                <c:pt idx="100">
                  <c:v>41862</c:v>
                </c:pt>
                <c:pt idx="101">
                  <c:v>41863</c:v>
                </c:pt>
                <c:pt idx="102">
                  <c:v>41864</c:v>
                </c:pt>
                <c:pt idx="103">
                  <c:v>41865</c:v>
                </c:pt>
                <c:pt idx="104">
                  <c:v>41866</c:v>
                </c:pt>
                <c:pt idx="105">
                  <c:v>41869</c:v>
                </c:pt>
                <c:pt idx="106">
                  <c:v>41870</c:v>
                </c:pt>
                <c:pt idx="107">
                  <c:v>41871</c:v>
                </c:pt>
                <c:pt idx="108">
                  <c:v>41872</c:v>
                </c:pt>
                <c:pt idx="109">
                  <c:v>41873</c:v>
                </c:pt>
                <c:pt idx="110">
                  <c:v>41876</c:v>
                </c:pt>
                <c:pt idx="111">
                  <c:v>41877</c:v>
                </c:pt>
                <c:pt idx="112">
                  <c:v>41878</c:v>
                </c:pt>
                <c:pt idx="113">
                  <c:v>41879</c:v>
                </c:pt>
                <c:pt idx="114">
                  <c:v>41880</c:v>
                </c:pt>
                <c:pt idx="115">
                  <c:v>41884</c:v>
                </c:pt>
                <c:pt idx="116">
                  <c:v>41885</c:v>
                </c:pt>
                <c:pt idx="117">
                  <c:v>41886</c:v>
                </c:pt>
                <c:pt idx="118">
                  <c:v>41887</c:v>
                </c:pt>
                <c:pt idx="119">
                  <c:v>41890</c:v>
                </c:pt>
                <c:pt idx="120">
                  <c:v>41891</c:v>
                </c:pt>
                <c:pt idx="121">
                  <c:v>41892</c:v>
                </c:pt>
                <c:pt idx="122">
                  <c:v>41893</c:v>
                </c:pt>
                <c:pt idx="123">
                  <c:v>41894</c:v>
                </c:pt>
                <c:pt idx="124">
                  <c:v>41897</c:v>
                </c:pt>
                <c:pt idx="125">
                  <c:v>41898</c:v>
                </c:pt>
                <c:pt idx="126">
                  <c:v>41899</c:v>
                </c:pt>
                <c:pt idx="127">
                  <c:v>41900</c:v>
                </c:pt>
                <c:pt idx="128">
                  <c:v>41901</c:v>
                </c:pt>
                <c:pt idx="129">
                  <c:v>41904</c:v>
                </c:pt>
                <c:pt idx="130">
                  <c:v>41905</c:v>
                </c:pt>
                <c:pt idx="131">
                  <c:v>41906</c:v>
                </c:pt>
                <c:pt idx="132">
                  <c:v>41907</c:v>
                </c:pt>
                <c:pt idx="133">
                  <c:v>41908</c:v>
                </c:pt>
                <c:pt idx="134">
                  <c:v>41911</c:v>
                </c:pt>
                <c:pt idx="135">
                  <c:v>41912</c:v>
                </c:pt>
                <c:pt idx="136">
                  <c:v>41913</c:v>
                </c:pt>
                <c:pt idx="137">
                  <c:v>41914</c:v>
                </c:pt>
                <c:pt idx="138">
                  <c:v>41915</c:v>
                </c:pt>
                <c:pt idx="139">
                  <c:v>41918</c:v>
                </c:pt>
                <c:pt idx="140">
                  <c:v>41919</c:v>
                </c:pt>
                <c:pt idx="141">
                  <c:v>41920</c:v>
                </c:pt>
                <c:pt idx="142">
                  <c:v>41921</c:v>
                </c:pt>
                <c:pt idx="143">
                  <c:v>41922</c:v>
                </c:pt>
                <c:pt idx="144">
                  <c:v>41926</c:v>
                </c:pt>
                <c:pt idx="145">
                  <c:v>41927</c:v>
                </c:pt>
                <c:pt idx="146">
                  <c:v>41928</c:v>
                </c:pt>
                <c:pt idx="147">
                  <c:v>41929</c:v>
                </c:pt>
                <c:pt idx="148">
                  <c:v>41932</c:v>
                </c:pt>
                <c:pt idx="149">
                  <c:v>41933</c:v>
                </c:pt>
                <c:pt idx="150">
                  <c:v>41934</c:v>
                </c:pt>
                <c:pt idx="151">
                  <c:v>41935</c:v>
                </c:pt>
                <c:pt idx="152">
                  <c:v>41936</c:v>
                </c:pt>
                <c:pt idx="153">
                  <c:v>41939</c:v>
                </c:pt>
                <c:pt idx="154">
                  <c:v>41940</c:v>
                </c:pt>
                <c:pt idx="155">
                  <c:v>41941</c:v>
                </c:pt>
                <c:pt idx="156">
                  <c:v>41942</c:v>
                </c:pt>
                <c:pt idx="157">
                  <c:v>41943</c:v>
                </c:pt>
                <c:pt idx="158">
                  <c:v>41946</c:v>
                </c:pt>
                <c:pt idx="159">
                  <c:v>41947</c:v>
                </c:pt>
                <c:pt idx="160">
                  <c:v>41948</c:v>
                </c:pt>
                <c:pt idx="161">
                  <c:v>41949</c:v>
                </c:pt>
                <c:pt idx="162">
                  <c:v>41950</c:v>
                </c:pt>
                <c:pt idx="163">
                  <c:v>41953</c:v>
                </c:pt>
                <c:pt idx="164">
                  <c:v>41955</c:v>
                </c:pt>
                <c:pt idx="165">
                  <c:v>41956</c:v>
                </c:pt>
                <c:pt idx="166">
                  <c:v>41957</c:v>
                </c:pt>
                <c:pt idx="167">
                  <c:v>41960</c:v>
                </c:pt>
                <c:pt idx="168">
                  <c:v>41961</c:v>
                </c:pt>
                <c:pt idx="169">
                  <c:v>41962</c:v>
                </c:pt>
                <c:pt idx="170">
                  <c:v>41963</c:v>
                </c:pt>
                <c:pt idx="171">
                  <c:v>41964</c:v>
                </c:pt>
                <c:pt idx="172">
                  <c:v>41967</c:v>
                </c:pt>
                <c:pt idx="173">
                  <c:v>41968</c:v>
                </c:pt>
                <c:pt idx="174">
                  <c:v>41969</c:v>
                </c:pt>
                <c:pt idx="175">
                  <c:v>41971</c:v>
                </c:pt>
                <c:pt idx="176">
                  <c:v>41974</c:v>
                </c:pt>
                <c:pt idx="177">
                  <c:v>41975</c:v>
                </c:pt>
                <c:pt idx="178">
                  <c:v>41976</c:v>
                </c:pt>
                <c:pt idx="179">
                  <c:v>41977</c:v>
                </c:pt>
                <c:pt idx="180">
                  <c:v>41978</c:v>
                </c:pt>
                <c:pt idx="181">
                  <c:v>41981</c:v>
                </c:pt>
                <c:pt idx="182">
                  <c:v>41982</c:v>
                </c:pt>
                <c:pt idx="183">
                  <c:v>41983</c:v>
                </c:pt>
                <c:pt idx="184">
                  <c:v>41984</c:v>
                </c:pt>
                <c:pt idx="185">
                  <c:v>41985</c:v>
                </c:pt>
                <c:pt idx="186">
                  <c:v>41988</c:v>
                </c:pt>
                <c:pt idx="187">
                  <c:v>41989</c:v>
                </c:pt>
                <c:pt idx="188">
                  <c:v>41990</c:v>
                </c:pt>
                <c:pt idx="189">
                  <c:v>41991</c:v>
                </c:pt>
                <c:pt idx="190">
                  <c:v>41992</c:v>
                </c:pt>
                <c:pt idx="191">
                  <c:v>41995</c:v>
                </c:pt>
                <c:pt idx="192">
                  <c:v>41996</c:v>
                </c:pt>
                <c:pt idx="193">
                  <c:v>41997</c:v>
                </c:pt>
                <c:pt idx="194">
                  <c:v>41999</c:v>
                </c:pt>
                <c:pt idx="195">
                  <c:v>42002</c:v>
                </c:pt>
                <c:pt idx="196">
                  <c:v>42003</c:v>
                </c:pt>
                <c:pt idx="197">
                  <c:v>42004</c:v>
                </c:pt>
                <c:pt idx="198">
                  <c:v>42006</c:v>
                </c:pt>
                <c:pt idx="199">
                  <c:v>42009</c:v>
                </c:pt>
                <c:pt idx="200">
                  <c:v>42010</c:v>
                </c:pt>
                <c:pt idx="201">
                  <c:v>42011</c:v>
                </c:pt>
                <c:pt idx="202">
                  <c:v>42012</c:v>
                </c:pt>
                <c:pt idx="203">
                  <c:v>42013</c:v>
                </c:pt>
                <c:pt idx="204">
                  <c:v>42016</c:v>
                </c:pt>
                <c:pt idx="205">
                  <c:v>42017</c:v>
                </c:pt>
                <c:pt idx="206">
                  <c:v>42018</c:v>
                </c:pt>
                <c:pt idx="207">
                  <c:v>42019</c:v>
                </c:pt>
                <c:pt idx="208">
                  <c:v>42020</c:v>
                </c:pt>
                <c:pt idx="209">
                  <c:v>42024</c:v>
                </c:pt>
                <c:pt idx="210">
                  <c:v>42025</c:v>
                </c:pt>
                <c:pt idx="211">
                  <c:v>42026</c:v>
                </c:pt>
                <c:pt idx="212">
                  <c:v>42027</c:v>
                </c:pt>
                <c:pt idx="213">
                  <c:v>42030</c:v>
                </c:pt>
                <c:pt idx="214">
                  <c:v>42031</c:v>
                </c:pt>
                <c:pt idx="215">
                  <c:v>42032</c:v>
                </c:pt>
                <c:pt idx="216">
                  <c:v>42033</c:v>
                </c:pt>
                <c:pt idx="217">
                  <c:v>42034</c:v>
                </c:pt>
                <c:pt idx="218">
                  <c:v>42037</c:v>
                </c:pt>
                <c:pt idx="219">
                  <c:v>42038</c:v>
                </c:pt>
                <c:pt idx="220">
                  <c:v>42039</c:v>
                </c:pt>
                <c:pt idx="221">
                  <c:v>42040</c:v>
                </c:pt>
                <c:pt idx="222">
                  <c:v>42041</c:v>
                </c:pt>
                <c:pt idx="223">
                  <c:v>42044</c:v>
                </c:pt>
                <c:pt idx="224">
                  <c:v>42045</c:v>
                </c:pt>
                <c:pt idx="225">
                  <c:v>42046</c:v>
                </c:pt>
                <c:pt idx="226">
                  <c:v>42047</c:v>
                </c:pt>
                <c:pt idx="227">
                  <c:v>42048</c:v>
                </c:pt>
                <c:pt idx="228">
                  <c:v>42052</c:v>
                </c:pt>
                <c:pt idx="229">
                  <c:v>42053</c:v>
                </c:pt>
                <c:pt idx="230">
                  <c:v>42054</c:v>
                </c:pt>
                <c:pt idx="231">
                  <c:v>42055</c:v>
                </c:pt>
                <c:pt idx="232">
                  <c:v>42058</c:v>
                </c:pt>
                <c:pt idx="233">
                  <c:v>42059</c:v>
                </c:pt>
                <c:pt idx="234">
                  <c:v>42060</c:v>
                </c:pt>
                <c:pt idx="235">
                  <c:v>42061</c:v>
                </c:pt>
                <c:pt idx="236">
                  <c:v>42062</c:v>
                </c:pt>
                <c:pt idx="237">
                  <c:v>42065</c:v>
                </c:pt>
                <c:pt idx="238">
                  <c:v>42066</c:v>
                </c:pt>
                <c:pt idx="239">
                  <c:v>42067</c:v>
                </c:pt>
                <c:pt idx="240">
                  <c:v>42068</c:v>
                </c:pt>
                <c:pt idx="241">
                  <c:v>42069</c:v>
                </c:pt>
                <c:pt idx="242">
                  <c:v>42072</c:v>
                </c:pt>
                <c:pt idx="243">
                  <c:v>42073</c:v>
                </c:pt>
                <c:pt idx="244">
                  <c:v>42074</c:v>
                </c:pt>
                <c:pt idx="245">
                  <c:v>42075</c:v>
                </c:pt>
                <c:pt idx="246">
                  <c:v>42076</c:v>
                </c:pt>
                <c:pt idx="247">
                  <c:v>42079</c:v>
                </c:pt>
                <c:pt idx="248">
                  <c:v>42080</c:v>
                </c:pt>
                <c:pt idx="249">
                  <c:v>42081</c:v>
                </c:pt>
                <c:pt idx="250">
                  <c:v>42082</c:v>
                </c:pt>
              </c:numCache>
            </c:numRef>
          </c:cat>
          <c:val>
            <c:numRef>
              <c:f>Sheet1!$C$2:$C$252</c:f>
              <c:numCache>
                <c:formatCode>0%</c:formatCode>
                <c:ptCount val="251"/>
                <c:pt idx="0">
                  <c:v>0.92625685725709916</c:v>
                </c:pt>
                <c:pt idx="1">
                  <c:v>0.92625685725709916</c:v>
                </c:pt>
                <c:pt idx="2">
                  <c:v>0.92625685725709916</c:v>
                </c:pt>
                <c:pt idx="3">
                  <c:v>0.92625685725709916</c:v>
                </c:pt>
                <c:pt idx="4">
                  <c:v>0.92625685725709916</c:v>
                </c:pt>
                <c:pt idx="5">
                  <c:v>0.92625685725709916</c:v>
                </c:pt>
                <c:pt idx="6">
                  <c:v>0.92625685725709916</c:v>
                </c:pt>
                <c:pt idx="7">
                  <c:v>0.92625685725709916</c:v>
                </c:pt>
                <c:pt idx="8">
                  <c:v>0.92625685725709916</c:v>
                </c:pt>
                <c:pt idx="9">
                  <c:v>0.92625685725709916</c:v>
                </c:pt>
                <c:pt idx="10">
                  <c:v>0.92625685725709916</c:v>
                </c:pt>
                <c:pt idx="11">
                  <c:v>0.92625685725709916</c:v>
                </c:pt>
                <c:pt idx="12">
                  <c:v>0.92625685725709916</c:v>
                </c:pt>
                <c:pt idx="13">
                  <c:v>0.92625685725709916</c:v>
                </c:pt>
                <c:pt idx="14">
                  <c:v>0.92625685725709916</c:v>
                </c:pt>
                <c:pt idx="15">
                  <c:v>0.92625685725709916</c:v>
                </c:pt>
                <c:pt idx="16">
                  <c:v>0.92625685725709916</c:v>
                </c:pt>
                <c:pt idx="17">
                  <c:v>0.92625685725709916</c:v>
                </c:pt>
                <c:pt idx="18">
                  <c:v>0.92625685725709916</c:v>
                </c:pt>
                <c:pt idx="19">
                  <c:v>0.92625685725709916</c:v>
                </c:pt>
                <c:pt idx="20">
                  <c:v>0.92625685725709916</c:v>
                </c:pt>
                <c:pt idx="21">
                  <c:v>0.92625685725709916</c:v>
                </c:pt>
                <c:pt idx="22">
                  <c:v>0.92625685725709916</c:v>
                </c:pt>
                <c:pt idx="23">
                  <c:v>0.92625685725709916</c:v>
                </c:pt>
                <c:pt idx="24">
                  <c:v>0.92625685725709916</c:v>
                </c:pt>
                <c:pt idx="25">
                  <c:v>0.92625685725709916</c:v>
                </c:pt>
                <c:pt idx="26">
                  <c:v>0.92625685725709916</c:v>
                </c:pt>
                <c:pt idx="27">
                  <c:v>0.92625685725709916</c:v>
                </c:pt>
                <c:pt idx="28">
                  <c:v>0.92625685725709916</c:v>
                </c:pt>
                <c:pt idx="29">
                  <c:v>0.92625685725709916</c:v>
                </c:pt>
                <c:pt idx="30">
                  <c:v>0.92625685725709916</c:v>
                </c:pt>
                <c:pt idx="31">
                  <c:v>0.92625685725709916</c:v>
                </c:pt>
                <c:pt idx="32">
                  <c:v>0.92625685725709916</c:v>
                </c:pt>
                <c:pt idx="33">
                  <c:v>0.92625685725709916</c:v>
                </c:pt>
                <c:pt idx="34">
                  <c:v>0.92625685725709916</c:v>
                </c:pt>
                <c:pt idx="35">
                  <c:v>0.92625685725709916</c:v>
                </c:pt>
                <c:pt idx="36">
                  <c:v>0.92625685725709916</c:v>
                </c:pt>
                <c:pt idx="37">
                  <c:v>0.92625685725709916</c:v>
                </c:pt>
                <c:pt idx="38">
                  <c:v>0.92625685725709916</c:v>
                </c:pt>
                <c:pt idx="39">
                  <c:v>0.92625685725709916</c:v>
                </c:pt>
                <c:pt idx="40">
                  <c:v>0.92625685725709916</c:v>
                </c:pt>
                <c:pt idx="41">
                  <c:v>0.92625685725709916</c:v>
                </c:pt>
                <c:pt idx="42">
                  <c:v>0.92625685725709916</c:v>
                </c:pt>
                <c:pt idx="43">
                  <c:v>0.92625685725709916</c:v>
                </c:pt>
                <c:pt idx="44">
                  <c:v>0.92625685725709916</c:v>
                </c:pt>
                <c:pt idx="45">
                  <c:v>0.92625685725709916</c:v>
                </c:pt>
                <c:pt idx="46">
                  <c:v>0.92625685725709916</c:v>
                </c:pt>
                <c:pt idx="47">
                  <c:v>0.92625685725709916</c:v>
                </c:pt>
                <c:pt idx="48">
                  <c:v>0.92625685725709916</c:v>
                </c:pt>
                <c:pt idx="49">
                  <c:v>0.92625685725709916</c:v>
                </c:pt>
                <c:pt idx="50">
                  <c:v>0.92625685725709916</c:v>
                </c:pt>
                <c:pt idx="51">
                  <c:v>0.92625685725709916</c:v>
                </c:pt>
                <c:pt idx="52">
                  <c:v>0.92625685725709916</c:v>
                </c:pt>
                <c:pt idx="53">
                  <c:v>0.92625685725709916</c:v>
                </c:pt>
                <c:pt idx="54">
                  <c:v>0.92625685725709916</c:v>
                </c:pt>
                <c:pt idx="55">
                  <c:v>0.92625685725709916</c:v>
                </c:pt>
                <c:pt idx="56">
                  <c:v>0.92625685725709916</c:v>
                </c:pt>
                <c:pt idx="57">
                  <c:v>0.92625685725709916</c:v>
                </c:pt>
                <c:pt idx="58">
                  <c:v>0.92625685725709916</c:v>
                </c:pt>
                <c:pt idx="59">
                  <c:v>0.92625685725709916</c:v>
                </c:pt>
                <c:pt idx="60">
                  <c:v>0.92625685725709916</c:v>
                </c:pt>
                <c:pt idx="61">
                  <c:v>0.92625685725709916</c:v>
                </c:pt>
                <c:pt idx="62">
                  <c:v>0.92625685725709916</c:v>
                </c:pt>
                <c:pt idx="63">
                  <c:v>0.92625685725709916</c:v>
                </c:pt>
                <c:pt idx="64">
                  <c:v>0.92625685725709916</c:v>
                </c:pt>
                <c:pt idx="65">
                  <c:v>0.92625685725709916</c:v>
                </c:pt>
                <c:pt idx="66">
                  <c:v>0.92625685725709916</c:v>
                </c:pt>
                <c:pt idx="67">
                  <c:v>0.92625685725709916</c:v>
                </c:pt>
                <c:pt idx="68">
                  <c:v>0.92625685725709916</c:v>
                </c:pt>
                <c:pt idx="69">
                  <c:v>0.92625685725709916</c:v>
                </c:pt>
                <c:pt idx="70">
                  <c:v>0.92625685725709916</c:v>
                </c:pt>
                <c:pt idx="71">
                  <c:v>0.92625685725709916</c:v>
                </c:pt>
                <c:pt idx="72">
                  <c:v>0.92625685725709916</c:v>
                </c:pt>
                <c:pt idx="73">
                  <c:v>0.92625685725709916</c:v>
                </c:pt>
                <c:pt idx="74">
                  <c:v>0.92625685725709916</c:v>
                </c:pt>
                <c:pt idx="75">
                  <c:v>0.92625685725709916</c:v>
                </c:pt>
                <c:pt idx="76">
                  <c:v>0.92625685725709916</c:v>
                </c:pt>
                <c:pt idx="77">
                  <c:v>0.92625685725709916</c:v>
                </c:pt>
                <c:pt idx="78">
                  <c:v>0.92625685725709916</c:v>
                </c:pt>
                <c:pt idx="79">
                  <c:v>0.92625685725709916</c:v>
                </c:pt>
                <c:pt idx="80">
                  <c:v>0.92625685725709916</c:v>
                </c:pt>
                <c:pt idx="81">
                  <c:v>0.92625685725709916</c:v>
                </c:pt>
                <c:pt idx="82">
                  <c:v>0.92625685725709916</c:v>
                </c:pt>
                <c:pt idx="83">
                  <c:v>0.92625685725709916</c:v>
                </c:pt>
                <c:pt idx="84">
                  <c:v>0.92625685725709916</c:v>
                </c:pt>
                <c:pt idx="85">
                  <c:v>0.92625685725709916</c:v>
                </c:pt>
                <c:pt idx="86">
                  <c:v>0.92625685725709916</c:v>
                </c:pt>
                <c:pt idx="87">
                  <c:v>0.92625685725709916</c:v>
                </c:pt>
                <c:pt idx="88">
                  <c:v>0.92625685725709916</c:v>
                </c:pt>
                <c:pt idx="89">
                  <c:v>0.92625685725709916</c:v>
                </c:pt>
                <c:pt idx="90">
                  <c:v>0.92625685725709916</c:v>
                </c:pt>
                <c:pt idx="91">
                  <c:v>0.92625685725709916</c:v>
                </c:pt>
                <c:pt idx="92">
                  <c:v>0.92625685725709916</c:v>
                </c:pt>
                <c:pt idx="93">
                  <c:v>0.92625685725709916</c:v>
                </c:pt>
                <c:pt idx="94">
                  <c:v>0.92625685725709916</c:v>
                </c:pt>
                <c:pt idx="95">
                  <c:v>0.92625685725709916</c:v>
                </c:pt>
                <c:pt idx="96">
                  <c:v>0.92625685725709916</c:v>
                </c:pt>
                <c:pt idx="97">
                  <c:v>0.92625685725709916</c:v>
                </c:pt>
                <c:pt idx="98">
                  <c:v>0.92625685725709916</c:v>
                </c:pt>
                <c:pt idx="99">
                  <c:v>0.92625685725709916</c:v>
                </c:pt>
                <c:pt idx="100">
                  <c:v>0.92625685725709916</c:v>
                </c:pt>
                <c:pt idx="101">
                  <c:v>0.92625685725709916</c:v>
                </c:pt>
                <c:pt idx="102">
                  <c:v>0.92625685725709916</c:v>
                </c:pt>
                <c:pt idx="103">
                  <c:v>0.92625685725709916</c:v>
                </c:pt>
                <c:pt idx="104">
                  <c:v>0.92625685725709916</c:v>
                </c:pt>
                <c:pt idx="105">
                  <c:v>0.92625685725709916</c:v>
                </c:pt>
                <c:pt idx="106">
                  <c:v>0.92625685725709916</c:v>
                </c:pt>
                <c:pt idx="107">
                  <c:v>0.92625685725709916</c:v>
                </c:pt>
                <c:pt idx="108">
                  <c:v>0.92625685725709916</c:v>
                </c:pt>
                <c:pt idx="109">
                  <c:v>0.92625685725709916</c:v>
                </c:pt>
                <c:pt idx="110">
                  <c:v>0.92625685725709916</c:v>
                </c:pt>
                <c:pt idx="111">
                  <c:v>0.92625685725709916</c:v>
                </c:pt>
                <c:pt idx="112">
                  <c:v>0.92625685725709916</c:v>
                </c:pt>
                <c:pt idx="113">
                  <c:v>0.92625685725709916</c:v>
                </c:pt>
                <c:pt idx="114">
                  <c:v>0.92625685725709916</c:v>
                </c:pt>
                <c:pt idx="115">
                  <c:v>0.92625685725709916</c:v>
                </c:pt>
                <c:pt idx="116">
                  <c:v>0.92625685725709916</c:v>
                </c:pt>
                <c:pt idx="117">
                  <c:v>0.92625685725709916</c:v>
                </c:pt>
                <c:pt idx="118">
                  <c:v>0.92625685725709916</c:v>
                </c:pt>
                <c:pt idx="119">
                  <c:v>0.92625685725709916</c:v>
                </c:pt>
                <c:pt idx="120">
                  <c:v>0.92625685725709916</c:v>
                </c:pt>
                <c:pt idx="121">
                  <c:v>0.92625685725709916</c:v>
                </c:pt>
                <c:pt idx="122">
                  <c:v>0.92625685725709916</c:v>
                </c:pt>
                <c:pt idx="123">
                  <c:v>0.92625685725709916</c:v>
                </c:pt>
                <c:pt idx="124">
                  <c:v>0.92625685725709916</c:v>
                </c:pt>
                <c:pt idx="125">
                  <c:v>0.92625685725709916</c:v>
                </c:pt>
                <c:pt idx="126">
                  <c:v>0.92625685725709916</c:v>
                </c:pt>
                <c:pt idx="127">
                  <c:v>0.92625685725709916</c:v>
                </c:pt>
                <c:pt idx="128">
                  <c:v>0.92625685725709916</c:v>
                </c:pt>
                <c:pt idx="129">
                  <c:v>0.92625685725709916</c:v>
                </c:pt>
                <c:pt idx="130">
                  <c:v>0.92625685725709916</c:v>
                </c:pt>
                <c:pt idx="131">
                  <c:v>0.92625685725709916</c:v>
                </c:pt>
                <c:pt idx="132">
                  <c:v>0.92625685725709916</c:v>
                </c:pt>
                <c:pt idx="133">
                  <c:v>0.92625685725709916</c:v>
                </c:pt>
                <c:pt idx="134">
                  <c:v>0.92625685725709916</c:v>
                </c:pt>
                <c:pt idx="135">
                  <c:v>0.92625685725709916</c:v>
                </c:pt>
                <c:pt idx="136">
                  <c:v>0.92625685725709916</c:v>
                </c:pt>
                <c:pt idx="137">
                  <c:v>0.92625685725709916</c:v>
                </c:pt>
                <c:pt idx="138">
                  <c:v>0.92625685725709916</c:v>
                </c:pt>
                <c:pt idx="139">
                  <c:v>0.92625685725709916</c:v>
                </c:pt>
                <c:pt idx="140">
                  <c:v>0.92625685725709916</c:v>
                </c:pt>
                <c:pt idx="141">
                  <c:v>0.92625685725709916</c:v>
                </c:pt>
                <c:pt idx="142">
                  <c:v>0.92625685725709916</c:v>
                </c:pt>
                <c:pt idx="143">
                  <c:v>0.92625685725709916</c:v>
                </c:pt>
                <c:pt idx="144">
                  <c:v>0.92625685725709916</c:v>
                </c:pt>
                <c:pt idx="145">
                  <c:v>0.92625685725709916</c:v>
                </c:pt>
                <c:pt idx="146">
                  <c:v>0.92625685725709916</c:v>
                </c:pt>
                <c:pt idx="147">
                  <c:v>0.92625685725709916</c:v>
                </c:pt>
                <c:pt idx="148">
                  <c:v>0.92625685725709916</c:v>
                </c:pt>
                <c:pt idx="149">
                  <c:v>0.92625685725709916</c:v>
                </c:pt>
                <c:pt idx="150">
                  <c:v>0.92625685725709916</c:v>
                </c:pt>
                <c:pt idx="151">
                  <c:v>0.92625685725709916</c:v>
                </c:pt>
                <c:pt idx="152">
                  <c:v>0.92625685725709916</c:v>
                </c:pt>
                <c:pt idx="153">
                  <c:v>0.92625685725709916</c:v>
                </c:pt>
                <c:pt idx="154">
                  <c:v>0.92625685725709916</c:v>
                </c:pt>
                <c:pt idx="155">
                  <c:v>0.92625685725709916</c:v>
                </c:pt>
                <c:pt idx="156">
                  <c:v>0.92625685725709916</c:v>
                </c:pt>
                <c:pt idx="157">
                  <c:v>0.92625685725709916</c:v>
                </c:pt>
                <c:pt idx="158">
                  <c:v>0.92625685725709916</c:v>
                </c:pt>
                <c:pt idx="159">
                  <c:v>0.92625685725709916</c:v>
                </c:pt>
                <c:pt idx="160">
                  <c:v>0.92625685725709916</c:v>
                </c:pt>
                <c:pt idx="161">
                  <c:v>0.92625685725709916</c:v>
                </c:pt>
                <c:pt idx="162">
                  <c:v>0.92625685725709916</c:v>
                </c:pt>
                <c:pt idx="163">
                  <c:v>0.92625685725709916</c:v>
                </c:pt>
                <c:pt idx="164">
                  <c:v>0.92625685725709916</c:v>
                </c:pt>
                <c:pt idx="165">
                  <c:v>0.92625685725709916</c:v>
                </c:pt>
                <c:pt idx="166">
                  <c:v>0.92625685725709916</c:v>
                </c:pt>
                <c:pt idx="167">
                  <c:v>0.92625685725709916</c:v>
                </c:pt>
                <c:pt idx="168">
                  <c:v>0.92625685725709916</c:v>
                </c:pt>
                <c:pt idx="169">
                  <c:v>0.92625685725709916</c:v>
                </c:pt>
                <c:pt idx="170">
                  <c:v>0.92625685725709916</c:v>
                </c:pt>
                <c:pt idx="171">
                  <c:v>0.92625685725709916</c:v>
                </c:pt>
                <c:pt idx="172">
                  <c:v>0.92625685725709916</c:v>
                </c:pt>
                <c:pt idx="173">
                  <c:v>0.92625685725709916</c:v>
                </c:pt>
                <c:pt idx="174">
                  <c:v>0.92625685725709916</c:v>
                </c:pt>
                <c:pt idx="175">
                  <c:v>0.92625685725709916</c:v>
                </c:pt>
                <c:pt idx="176">
                  <c:v>0.92625685725709916</c:v>
                </c:pt>
                <c:pt idx="177">
                  <c:v>0.92625685725709916</c:v>
                </c:pt>
                <c:pt idx="178">
                  <c:v>0.92625685725709916</c:v>
                </c:pt>
                <c:pt idx="179">
                  <c:v>0.92625685725709916</c:v>
                </c:pt>
                <c:pt idx="180">
                  <c:v>0.92625685725709916</c:v>
                </c:pt>
                <c:pt idx="181">
                  <c:v>0.92625685725709916</c:v>
                </c:pt>
                <c:pt idx="182">
                  <c:v>0.92625685725709916</c:v>
                </c:pt>
                <c:pt idx="183">
                  <c:v>0.92625685725709916</c:v>
                </c:pt>
                <c:pt idx="184">
                  <c:v>0.92625685725709916</c:v>
                </c:pt>
                <c:pt idx="185">
                  <c:v>0.92625685725709916</c:v>
                </c:pt>
                <c:pt idx="186">
                  <c:v>0.92625685725709916</c:v>
                </c:pt>
                <c:pt idx="187">
                  <c:v>0.92625685725709916</c:v>
                </c:pt>
                <c:pt idx="188">
                  <c:v>0.92625685725709916</c:v>
                </c:pt>
                <c:pt idx="189">
                  <c:v>0.92625685725709916</c:v>
                </c:pt>
                <c:pt idx="190">
                  <c:v>0.92625685725709916</c:v>
                </c:pt>
                <c:pt idx="191">
                  <c:v>0.92625685725709916</c:v>
                </c:pt>
                <c:pt idx="192">
                  <c:v>0.92625685725709916</c:v>
                </c:pt>
                <c:pt idx="193">
                  <c:v>0.92625685725709916</c:v>
                </c:pt>
                <c:pt idx="194">
                  <c:v>0.92625685725709916</c:v>
                </c:pt>
                <c:pt idx="195">
                  <c:v>0.92625685725709916</c:v>
                </c:pt>
                <c:pt idx="196">
                  <c:v>0.92625685725709916</c:v>
                </c:pt>
                <c:pt idx="197">
                  <c:v>0.92625685725709916</c:v>
                </c:pt>
                <c:pt idx="198">
                  <c:v>0.92625685725709916</c:v>
                </c:pt>
                <c:pt idx="199">
                  <c:v>0.92625685725709916</c:v>
                </c:pt>
                <c:pt idx="200">
                  <c:v>0.92625685725709916</c:v>
                </c:pt>
                <c:pt idx="201">
                  <c:v>0.92625685725709916</c:v>
                </c:pt>
                <c:pt idx="202">
                  <c:v>0.92625685725709916</c:v>
                </c:pt>
                <c:pt idx="203">
                  <c:v>0.92625685725709916</c:v>
                </c:pt>
                <c:pt idx="204">
                  <c:v>0.92625685725709916</c:v>
                </c:pt>
                <c:pt idx="205">
                  <c:v>0.92625685725709916</c:v>
                </c:pt>
                <c:pt idx="206">
                  <c:v>0.92625685725709916</c:v>
                </c:pt>
                <c:pt idx="207">
                  <c:v>0.92625685725709916</c:v>
                </c:pt>
                <c:pt idx="208">
                  <c:v>0.92625685725709916</c:v>
                </c:pt>
                <c:pt idx="209">
                  <c:v>0.92625685725709916</c:v>
                </c:pt>
                <c:pt idx="210">
                  <c:v>0.92625685725709916</c:v>
                </c:pt>
                <c:pt idx="211">
                  <c:v>0.92625685725709916</c:v>
                </c:pt>
                <c:pt idx="212">
                  <c:v>0.92625685725709916</c:v>
                </c:pt>
                <c:pt idx="213">
                  <c:v>0.92625685725709916</c:v>
                </c:pt>
                <c:pt idx="214">
                  <c:v>0.92625685725709916</c:v>
                </c:pt>
                <c:pt idx="215">
                  <c:v>0.92625685725709916</c:v>
                </c:pt>
                <c:pt idx="216">
                  <c:v>0.92625685725709916</c:v>
                </c:pt>
                <c:pt idx="217">
                  <c:v>0.92625685725709916</c:v>
                </c:pt>
                <c:pt idx="218">
                  <c:v>0.92625685725709916</c:v>
                </c:pt>
                <c:pt idx="219">
                  <c:v>0.92625685725709916</c:v>
                </c:pt>
                <c:pt idx="220">
                  <c:v>0.92625685725709916</c:v>
                </c:pt>
                <c:pt idx="221">
                  <c:v>0.92625685725709916</c:v>
                </c:pt>
                <c:pt idx="222">
                  <c:v>0.92625685725709916</c:v>
                </c:pt>
                <c:pt idx="223">
                  <c:v>0.92625685725709916</c:v>
                </c:pt>
                <c:pt idx="224">
                  <c:v>0.92625685725709916</c:v>
                </c:pt>
                <c:pt idx="225">
                  <c:v>0.92625685725709916</c:v>
                </c:pt>
                <c:pt idx="226">
                  <c:v>0.92625685725709916</c:v>
                </c:pt>
                <c:pt idx="227">
                  <c:v>0.92625685725709916</c:v>
                </c:pt>
                <c:pt idx="228">
                  <c:v>0.92625685725709916</c:v>
                </c:pt>
                <c:pt idx="229">
                  <c:v>0.92625685725709916</c:v>
                </c:pt>
                <c:pt idx="230">
                  <c:v>0.92625685725709916</c:v>
                </c:pt>
                <c:pt idx="231">
                  <c:v>0.92625685725709916</c:v>
                </c:pt>
                <c:pt idx="232">
                  <c:v>0.92625685725709916</c:v>
                </c:pt>
                <c:pt idx="233">
                  <c:v>0.92625685725709916</c:v>
                </c:pt>
                <c:pt idx="234">
                  <c:v>0.92625685725709916</c:v>
                </c:pt>
                <c:pt idx="235">
                  <c:v>0.92625685725709916</c:v>
                </c:pt>
                <c:pt idx="236">
                  <c:v>0.92625685725709916</c:v>
                </c:pt>
                <c:pt idx="237">
                  <c:v>0.92625685725709916</c:v>
                </c:pt>
                <c:pt idx="238">
                  <c:v>0.92625685725709916</c:v>
                </c:pt>
                <c:pt idx="239">
                  <c:v>0.92625685725709916</c:v>
                </c:pt>
                <c:pt idx="240">
                  <c:v>0.92625685725709916</c:v>
                </c:pt>
                <c:pt idx="241">
                  <c:v>0.92625685725709916</c:v>
                </c:pt>
                <c:pt idx="242">
                  <c:v>0.92625685725709916</c:v>
                </c:pt>
                <c:pt idx="243">
                  <c:v>0.92625685725709916</c:v>
                </c:pt>
                <c:pt idx="244">
                  <c:v>0.92625685725709916</c:v>
                </c:pt>
                <c:pt idx="245">
                  <c:v>0.92625685725709916</c:v>
                </c:pt>
                <c:pt idx="246">
                  <c:v>0.92625685725709916</c:v>
                </c:pt>
                <c:pt idx="247">
                  <c:v>0.92625685725709916</c:v>
                </c:pt>
                <c:pt idx="248">
                  <c:v>0.92625685725709916</c:v>
                </c:pt>
                <c:pt idx="249">
                  <c:v>0.92625685725709916</c:v>
                </c:pt>
                <c:pt idx="250">
                  <c:v>0.92625685725709916</c:v>
                </c:pt>
              </c:numCache>
            </c:numRef>
          </c:val>
          <c:smooth val="0"/>
        </c:ser>
        <c:dLbls>
          <c:showLegendKey val="0"/>
          <c:showVal val="0"/>
          <c:showCatName val="0"/>
          <c:showSerName val="0"/>
          <c:showPercent val="0"/>
          <c:showBubbleSize val="0"/>
        </c:dLbls>
        <c:marker val="1"/>
        <c:smooth val="0"/>
        <c:axId val="228597760"/>
        <c:axId val="228599296"/>
      </c:lineChart>
      <c:dateAx>
        <c:axId val="228597760"/>
        <c:scaling>
          <c:orientation val="minMax"/>
        </c:scaling>
        <c:delete val="0"/>
        <c:axPos val="b"/>
        <c:numFmt formatCode="[$-409]mmmmm\-yy;@" sourceLinked="0"/>
        <c:majorTickMark val="out"/>
        <c:minorTickMark val="none"/>
        <c:tickLblPos val="nextTo"/>
        <c:txPr>
          <a:bodyPr rot="0"/>
          <a:lstStyle/>
          <a:p>
            <a:pPr>
              <a:defRPr sz="1000"/>
            </a:pPr>
            <a:endParaRPr lang="en-US"/>
          </a:p>
        </c:txPr>
        <c:crossAx val="228599296"/>
        <c:crosses val="autoZero"/>
        <c:auto val="1"/>
        <c:lblOffset val="100"/>
        <c:baseTimeUnit val="days"/>
        <c:majorUnit val="3"/>
        <c:majorTimeUnit val="months"/>
      </c:dateAx>
      <c:valAx>
        <c:axId val="228599296"/>
        <c:scaling>
          <c:orientation val="minMax"/>
          <c:max val="1.1000000000000001"/>
          <c:min val="0.60000000000000009"/>
        </c:scaling>
        <c:delete val="0"/>
        <c:axPos val="l"/>
        <c:numFmt formatCode="0%" sourceLinked="1"/>
        <c:majorTickMark val="out"/>
        <c:minorTickMark val="none"/>
        <c:tickLblPos val="nextTo"/>
        <c:txPr>
          <a:bodyPr/>
          <a:lstStyle/>
          <a:p>
            <a:pPr>
              <a:defRPr sz="1000"/>
            </a:pPr>
            <a:endParaRPr lang="en-US"/>
          </a:p>
        </c:txPr>
        <c:crossAx val="228597760"/>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30 Yr</c:v>
                </c:pt>
              </c:strCache>
            </c:strRef>
          </c:tx>
          <c:spPr>
            <a:ln w="19050">
              <a:solidFill>
                <a:srgbClr val="003768"/>
              </a:solidFill>
            </a:ln>
          </c:spPr>
          <c:marker>
            <c:symbol val="none"/>
          </c:marker>
          <c:cat>
            <c:numRef>
              <c:f>Sheet1!$A$2:$A$252</c:f>
              <c:numCache>
                <c:formatCode>m/d/yyyy</c:formatCode>
                <c:ptCount val="251"/>
                <c:pt idx="0">
                  <c:v>41717</c:v>
                </c:pt>
                <c:pt idx="1">
                  <c:v>41718</c:v>
                </c:pt>
                <c:pt idx="2">
                  <c:v>41719</c:v>
                </c:pt>
                <c:pt idx="3">
                  <c:v>41722</c:v>
                </c:pt>
                <c:pt idx="4">
                  <c:v>41723</c:v>
                </c:pt>
                <c:pt idx="5">
                  <c:v>41724</c:v>
                </c:pt>
                <c:pt idx="6">
                  <c:v>41725</c:v>
                </c:pt>
                <c:pt idx="7">
                  <c:v>41726</c:v>
                </c:pt>
                <c:pt idx="8">
                  <c:v>41729</c:v>
                </c:pt>
                <c:pt idx="9">
                  <c:v>41730</c:v>
                </c:pt>
                <c:pt idx="10">
                  <c:v>41731</c:v>
                </c:pt>
                <c:pt idx="11">
                  <c:v>41732</c:v>
                </c:pt>
                <c:pt idx="12">
                  <c:v>41733</c:v>
                </c:pt>
                <c:pt idx="13">
                  <c:v>41736</c:v>
                </c:pt>
                <c:pt idx="14">
                  <c:v>41737</c:v>
                </c:pt>
                <c:pt idx="15">
                  <c:v>41738</c:v>
                </c:pt>
                <c:pt idx="16">
                  <c:v>41739</c:v>
                </c:pt>
                <c:pt idx="17">
                  <c:v>41740</c:v>
                </c:pt>
                <c:pt idx="18">
                  <c:v>41743</c:v>
                </c:pt>
                <c:pt idx="19">
                  <c:v>41744</c:v>
                </c:pt>
                <c:pt idx="20">
                  <c:v>41745</c:v>
                </c:pt>
                <c:pt idx="21">
                  <c:v>41746</c:v>
                </c:pt>
                <c:pt idx="22">
                  <c:v>41750</c:v>
                </c:pt>
                <c:pt idx="23">
                  <c:v>41751</c:v>
                </c:pt>
                <c:pt idx="24">
                  <c:v>41752</c:v>
                </c:pt>
                <c:pt idx="25">
                  <c:v>41753</c:v>
                </c:pt>
                <c:pt idx="26">
                  <c:v>41754</c:v>
                </c:pt>
                <c:pt idx="27">
                  <c:v>41757</c:v>
                </c:pt>
                <c:pt idx="28">
                  <c:v>41758</c:v>
                </c:pt>
                <c:pt idx="29">
                  <c:v>41759</c:v>
                </c:pt>
                <c:pt idx="30">
                  <c:v>41760</c:v>
                </c:pt>
                <c:pt idx="31">
                  <c:v>41761</c:v>
                </c:pt>
                <c:pt idx="32">
                  <c:v>41764</c:v>
                </c:pt>
                <c:pt idx="33">
                  <c:v>41765</c:v>
                </c:pt>
                <c:pt idx="34">
                  <c:v>41766</c:v>
                </c:pt>
                <c:pt idx="35">
                  <c:v>41767</c:v>
                </c:pt>
                <c:pt idx="36">
                  <c:v>41768</c:v>
                </c:pt>
                <c:pt idx="37">
                  <c:v>41771</c:v>
                </c:pt>
                <c:pt idx="38">
                  <c:v>41772</c:v>
                </c:pt>
                <c:pt idx="39">
                  <c:v>41773</c:v>
                </c:pt>
                <c:pt idx="40">
                  <c:v>41774</c:v>
                </c:pt>
                <c:pt idx="41">
                  <c:v>41775</c:v>
                </c:pt>
                <c:pt idx="42">
                  <c:v>41778</c:v>
                </c:pt>
                <c:pt idx="43">
                  <c:v>41779</c:v>
                </c:pt>
                <c:pt idx="44">
                  <c:v>41780</c:v>
                </c:pt>
                <c:pt idx="45">
                  <c:v>41781</c:v>
                </c:pt>
                <c:pt idx="46">
                  <c:v>41782</c:v>
                </c:pt>
                <c:pt idx="47">
                  <c:v>41786</c:v>
                </c:pt>
                <c:pt idx="48">
                  <c:v>41787</c:v>
                </c:pt>
                <c:pt idx="49">
                  <c:v>41788</c:v>
                </c:pt>
                <c:pt idx="50">
                  <c:v>41789</c:v>
                </c:pt>
                <c:pt idx="51">
                  <c:v>41792</c:v>
                </c:pt>
                <c:pt idx="52">
                  <c:v>41793</c:v>
                </c:pt>
                <c:pt idx="53">
                  <c:v>41794</c:v>
                </c:pt>
                <c:pt idx="54">
                  <c:v>41795</c:v>
                </c:pt>
                <c:pt idx="55">
                  <c:v>41796</c:v>
                </c:pt>
                <c:pt idx="56">
                  <c:v>41799</c:v>
                </c:pt>
                <c:pt idx="57">
                  <c:v>41800</c:v>
                </c:pt>
                <c:pt idx="58">
                  <c:v>41801</c:v>
                </c:pt>
                <c:pt idx="59">
                  <c:v>41802</c:v>
                </c:pt>
                <c:pt idx="60">
                  <c:v>41803</c:v>
                </c:pt>
                <c:pt idx="61">
                  <c:v>41806</c:v>
                </c:pt>
                <c:pt idx="62">
                  <c:v>41807</c:v>
                </c:pt>
                <c:pt idx="63">
                  <c:v>41808</c:v>
                </c:pt>
                <c:pt idx="64">
                  <c:v>41809</c:v>
                </c:pt>
                <c:pt idx="65">
                  <c:v>41810</c:v>
                </c:pt>
                <c:pt idx="66">
                  <c:v>41813</c:v>
                </c:pt>
                <c:pt idx="67">
                  <c:v>41814</c:v>
                </c:pt>
                <c:pt idx="68">
                  <c:v>41815</c:v>
                </c:pt>
                <c:pt idx="69">
                  <c:v>41816</c:v>
                </c:pt>
                <c:pt idx="70">
                  <c:v>41817</c:v>
                </c:pt>
                <c:pt idx="71">
                  <c:v>41820</c:v>
                </c:pt>
                <c:pt idx="72">
                  <c:v>41821</c:v>
                </c:pt>
                <c:pt idx="73">
                  <c:v>41822</c:v>
                </c:pt>
                <c:pt idx="74">
                  <c:v>41823</c:v>
                </c:pt>
                <c:pt idx="75">
                  <c:v>41827</c:v>
                </c:pt>
                <c:pt idx="76">
                  <c:v>41828</c:v>
                </c:pt>
                <c:pt idx="77">
                  <c:v>41829</c:v>
                </c:pt>
                <c:pt idx="78">
                  <c:v>41830</c:v>
                </c:pt>
                <c:pt idx="79">
                  <c:v>41831</c:v>
                </c:pt>
                <c:pt idx="80">
                  <c:v>41834</c:v>
                </c:pt>
                <c:pt idx="81">
                  <c:v>41835</c:v>
                </c:pt>
                <c:pt idx="82">
                  <c:v>41836</c:v>
                </c:pt>
                <c:pt idx="83">
                  <c:v>41837</c:v>
                </c:pt>
                <c:pt idx="84">
                  <c:v>41838</c:v>
                </c:pt>
                <c:pt idx="85">
                  <c:v>41841</c:v>
                </c:pt>
                <c:pt idx="86">
                  <c:v>41842</c:v>
                </c:pt>
                <c:pt idx="87">
                  <c:v>41843</c:v>
                </c:pt>
                <c:pt idx="88">
                  <c:v>41844</c:v>
                </c:pt>
                <c:pt idx="89">
                  <c:v>41845</c:v>
                </c:pt>
                <c:pt idx="90">
                  <c:v>41848</c:v>
                </c:pt>
                <c:pt idx="91">
                  <c:v>41849</c:v>
                </c:pt>
                <c:pt idx="92">
                  <c:v>41850</c:v>
                </c:pt>
                <c:pt idx="93">
                  <c:v>41851</c:v>
                </c:pt>
                <c:pt idx="94">
                  <c:v>41852</c:v>
                </c:pt>
                <c:pt idx="95">
                  <c:v>41855</c:v>
                </c:pt>
                <c:pt idx="96">
                  <c:v>41856</c:v>
                </c:pt>
                <c:pt idx="97">
                  <c:v>41857</c:v>
                </c:pt>
                <c:pt idx="98">
                  <c:v>41858</c:v>
                </c:pt>
                <c:pt idx="99">
                  <c:v>41859</c:v>
                </c:pt>
                <c:pt idx="100">
                  <c:v>41862</c:v>
                </c:pt>
                <c:pt idx="101">
                  <c:v>41863</c:v>
                </c:pt>
                <c:pt idx="102">
                  <c:v>41864</c:v>
                </c:pt>
                <c:pt idx="103">
                  <c:v>41865</c:v>
                </c:pt>
                <c:pt idx="104">
                  <c:v>41866</c:v>
                </c:pt>
                <c:pt idx="105">
                  <c:v>41869</c:v>
                </c:pt>
                <c:pt idx="106">
                  <c:v>41870</c:v>
                </c:pt>
                <c:pt idx="107">
                  <c:v>41871</c:v>
                </c:pt>
                <c:pt idx="108">
                  <c:v>41872</c:v>
                </c:pt>
                <c:pt idx="109">
                  <c:v>41873</c:v>
                </c:pt>
                <c:pt idx="110">
                  <c:v>41876</c:v>
                </c:pt>
                <c:pt idx="111">
                  <c:v>41877</c:v>
                </c:pt>
                <c:pt idx="112">
                  <c:v>41878</c:v>
                </c:pt>
                <c:pt idx="113">
                  <c:v>41879</c:v>
                </c:pt>
                <c:pt idx="114">
                  <c:v>41880</c:v>
                </c:pt>
                <c:pt idx="115">
                  <c:v>41884</c:v>
                </c:pt>
                <c:pt idx="116">
                  <c:v>41885</c:v>
                </c:pt>
                <c:pt idx="117">
                  <c:v>41886</c:v>
                </c:pt>
                <c:pt idx="118">
                  <c:v>41887</c:v>
                </c:pt>
                <c:pt idx="119">
                  <c:v>41890</c:v>
                </c:pt>
                <c:pt idx="120">
                  <c:v>41891</c:v>
                </c:pt>
                <c:pt idx="121">
                  <c:v>41892</c:v>
                </c:pt>
                <c:pt idx="122">
                  <c:v>41893</c:v>
                </c:pt>
                <c:pt idx="123">
                  <c:v>41894</c:v>
                </c:pt>
                <c:pt idx="124">
                  <c:v>41897</c:v>
                </c:pt>
                <c:pt idx="125">
                  <c:v>41898</c:v>
                </c:pt>
                <c:pt idx="126">
                  <c:v>41899</c:v>
                </c:pt>
                <c:pt idx="127">
                  <c:v>41900</c:v>
                </c:pt>
                <c:pt idx="128">
                  <c:v>41901</c:v>
                </c:pt>
                <c:pt idx="129">
                  <c:v>41904</c:v>
                </c:pt>
                <c:pt idx="130">
                  <c:v>41905</c:v>
                </c:pt>
                <c:pt idx="131">
                  <c:v>41906</c:v>
                </c:pt>
                <c:pt idx="132">
                  <c:v>41907</c:v>
                </c:pt>
                <c:pt idx="133">
                  <c:v>41908</c:v>
                </c:pt>
                <c:pt idx="134">
                  <c:v>41911</c:v>
                </c:pt>
                <c:pt idx="135">
                  <c:v>41912</c:v>
                </c:pt>
                <c:pt idx="136">
                  <c:v>41913</c:v>
                </c:pt>
                <c:pt idx="137">
                  <c:v>41914</c:v>
                </c:pt>
                <c:pt idx="138">
                  <c:v>41915</c:v>
                </c:pt>
                <c:pt idx="139">
                  <c:v>41918</c:v>
                </c:pt>
                <c:pt idx="140">
                  <c:v>41919</c:v>
                </c:pt>
                <c:pt idx="141">
                  <c:v>41920</c:v>
                </c:pt>
                <c:pt idx="142">
                  <c:v>41921</c:v>
                </c:pt>
                <c:pt idx="143">
                  <c:v>41922</c:v>
                </c:pt>
                <c:pt idx="144">
                  <c:v>41926</c:v>
                </c:pt>
                <c:pt idx="145">
                  <c:v>41927</c:v>
                </c:pt>
                <c:pt idx="146">
                  <c:v>41928</c:v>
                </c:pt>
                <c:pt idx="147">
                  <c:v>41929</c:v>
                </c:pt>
                <c:pt idx="148">
                  <c:v>41932</c:v>
                </c:pt>
                <c:pt idx="149">
                  <c:v>41933</c:v>
                </c:pt>
                <c:pt idx="150">
                  <c:v>41934</c:v>
                </c:pt>
                <c:pt idx="151">
                  <c:v>41935</c:v>
                </c:pt>
                <c:pt idx="152">
                  <c:v>41936</c:v>
                </c:pt>
                <c:pt idx="153">
                  <c:v>41939</c:v>
                </c:pt>
                <c:pt idx="154">
                  <c:v>41940</c:v>
                </c:pt>
                <c:pt idx="155">
                  <c:v>41941</c:v>
                </c:pt>
                <c:pt idx="156">
                  <c:v>41942</c:v>
                </c:pt>
                <c:pt idx="157">
                  <c:v>41943</c:v>
                </c:pt>
                <c:pt idx="158">
                  <c:v>41946</c:v>
                </c:pt>
                <c:pt idx="159">
                  <c:v>41947</c:v>
                </c:pt>
                <c:pt idx="160">
                  <c:v>41948</c:v>
                </c:pt>
                <c:pt idx="161">
                  <c:v>41949</c:v>
                </c:pt>
                <c:pt idx="162">
                  <c:v>41950</c:v>
                </c:pt>
                <c:pt idx="163">
                  <c:v>41953</c:v>
                </c:pt>
                <c:pt idx="164">
                  <c:v>41955</c:v>
                </c:pt>
                <c:pt idx="165">
                  <c:v>41956</c:v>
                </c:pt>
                <c:pt idx="166">
                  <c:v>41957</c:v>
                </c:pt>
                <c:pt idx="167">
                  <c:v>41960</c:v>
                </c:pt>
                <c:pt idx="168">
                  <c:v>41961</c:v>
                </c:pt>
                <c:pt idx="169">
                  <c:v>41962</c:v>
                </c:pt>
                <c:pt idx="170">
                  <c:v>41963</c:v>
                </c:pt>
                <c:pt idx="171">
                  <c:v>41964</c:v>
                </c:pt>
                <c:pt idx="172">
                  <c:v>41967</c:v>
                </c:pt>
                <c:pt idx="173">
                  <c:v>41968</c:v>
                </c:pt>
                <c:pt idx="174">
                  <c:v>41969</c:v>
                </c:pt>
                <c:pt idx="175">
                  <c:v>41971</c:v>
                </c:pt>
                <c:pt idx="176">
                  <c:v>41974</c:v>
                </c:pt>
                <c:pt idx="177">
                  <c:v>41975</c:v>
                </c:pt>
                <c:pt idx="178">
                  <c:v>41976</c:v>
                </c:pt>
                <c:pt idx="179">
                  <c:v>41977</c:v>
                </c:pt>
                <c:pt idx="180">
                  <c:v>41978</c:v>
                </c:pt>
                <c:pt idx="181">
                  <c:v>41981</c:v>
                </c:pt>
                <c:pt idx="182">
                  <c:v>41982</c:v>
                </c:pt>
                <c:pt idx="183">
                  <c:v>41983</c:v>
                </c:pt>
                <c:pt idx="184">
                  <c:v>41984</c:v>
                </c:pt>
                <c:pt idx="185">
                  <c:v>41985</c:v>
                </c:pt>
                <c:pt idx="186">
                  <c:v>41988</c:v>
                </c:pt>
                <c:pt idx="187">
                  <c:v>41989</c:v>
                </c:pt>
                <c:pt idx="188">
                  <c:v>41990</c:v>
                </c:pt>
                <c:pt idx="189">
                  <c:v>41991</c:v>
                </c:pt>
                <c:pt idx="190">
                  <c:v>41992</c:v>
                </c:pt>
                <c:pt idx="191">
                  <c:v>41995</c:v>
                </c:pt>
                <c:pt idx="192">
                  <c:v>41996</c:v>
                </c:pt>
                <c:pt idx="193">
                  <c:v>41997</c:v>
                </c:pt>
                <c:pt idx="194">
                  <c:v>41999</c:v>
                </c:pt>
                <c:pt idx="195">
                  <c:v>42002</c:v>
                </c:pt>
                <c:pt idx="196">
                  <c:v>42003</c:v>
                </c:pt>
                <c:pt idx="197">
                  <c:v>42004</c:v>
                </c:pt>
                <c:pt idx="198">
                  <c:v>42006</c:v>
                </c:pt>
                <c:pt idx="199">
                  <c:v>42009</c:v>
                </c:pt>
                <c:pt idx="200">
                  <c:v>42010</c:v>
                </c:pt>
                <c:pt idx="201">
                  <c:v>42011</c:v>
                </c:pt>
                <c:pt idx="202">
                  <c:v>42012</c:v>
                </c:pt>
                <c:pt idx="203">
                  <c:v>42013</c:v>
                </c:pt>
                <c:pt idx="204">
                  <c:v>42016</c:v>
                </c:pt>
                <c:pt idx="205">
                  <c:v>42017</c:v>
                </c:pt>
                <c:pt idx="206">
                  <c:v>42018</c:v>
                </c:pt>
                <c:pt idx="207">
                  <c:v>42019</c:v>
                </c:pt>
                <c:pt idx="208">
                  <c:v>42020</c:v>
                </c:pt>
                <c:pt idx="209">
                  <c:v>42024</c:v>
                </c:pt>
                <c:pt idx="210">
                  <c:v>42025</c:v>
                </c:pt>
                <c:pt idx="211">
                  <c:v>42026</c:v>
                </c:pt>
                <c:pt idx="212">
                  <c:v>42027</c:v>
                </c:pt>
                <c:pt idx="213">
                  <c:v>42030</c:v>
                </c:pt>
                <c:pt idx="214">
                  <c:v>42031</c:v>
                </c:pt>
                <c:pt idx="215">
                  <c:v>42032</c:v>
                </c:pt>
                <c:pt idx="216">
                  <c:v>42033</c:v>
                </c:pt>
                <c:pt idx="217">
                  <c:v>42034</c:v>
                </c:pt>
                <c:pt idx="218">
                  <c:v>42037</c:v>
                </c:pt>
                <c:pt idx="219">
                  <c:v>42038</c:v>
                </c:pt>
                <c:pt idx="220">
                  <c:v>42039</c:v>
                </c:pt>
                <c:pt idx="221">
                  <c:v>42040</c:v>
                </c:pt>
                <c:pt idx="222">
                  <c:v>42041</c:v>
                </c:pt>
                <c:pt idx="223">
                  <c:v>42044</c:v>
                </c:pt>
                <c:pt idx="224">
                  <c:v>42045</c:v>
                </c:pt>
                <c:pt idx="225">
                  <c:v>42046</c:v>
                </c:pt>
                <c:pt idx="226">
                  <c:v>42047</c:v>
                </c:pt>
                <c:pt idx="227">
                  <c:v>42048</c:v>
                </c:pt>
                <c:pt idx="228">
                  <c:v>42052</c:v>
                </c:pt>
                <c:pt idx="229">
                  <c:v>42053</c:v>
                </c:pt>
                <c:pt idx="230">
                  <c:v>42054</c:v>
                </c:pt>
                <c:pt idx="231">
                  <c:v>42055</c:v>
                </c:pt>
                <c:pt idx="232">
                  <c:v>42058</c:v>
                </c:pt>
                <c:pt idx="233">
                  <c:v>42059</c:v>
                </c:pt>
                <c:pt idx="234">
                  <c:v>42060</c:v>
                </c:pt>
                <c:pt idx="235">
                  <c:v>42061</c:v>
                </c:pt>
                <c:pt idx="236">
                  <c:v>42062</c:v>
                </c:pt>
                <c:pt idx="237">
                  <c:v>42065</c:v>
                </c:pt>
                <c:pt idx="238">
                  <c:v>42066</c:v>
                </c:pt>
                <c:pt idx="239">
                  <c:v>42067</c:v>
                </c:pt>
                <c:pt idx="240">
                  <c:v>42068</c:v>
                </c:pt>
                <c:pt idx="241">
                  <c:v>42069</c:v>
                </c:pt>
                <c:pt idx="242">
                  <c:v>42072</c:v>
                </c:pt>
                <c:pt idx="243">
                  <c:v>42073</c:v>
                </c:pt>
                <c:pt idx="244">
                  <c:v>42074</c:v>
                </c:pt>
                <c:pt idx="245">
                  <c:v>42075</c:v>
                </c:pt>
                <c:pt idx="246">
                  <c:v>42076</c:v>
                </c:pt>
                <c:pt idx="247">
                  <c:v>42079</c:v>
                </c:pt>
                <c:pt idx="248">
                  <c:v>42080</c:v>
                </c:pt>
                <c:pt idx="249">
                  <c:v>42081</c:v>
                </c:pt>
                <c:pt idx="250">
                  <c:v>42082</c:v>
                </c:pt>
              </c:numCache>
            </c:numRef>
          </c:cat>
          <c:val>
            <c:numRef>
              <c:f>Sheet1!$B$2:$B$252</c:f>
              <c:numCache>
                <c:formatCode>0%</c:formatCode>
                <c:ptCount val="251"/>
                <c:pt idx="0">
                  <c:v>1.0219</c:v>
                </c:pt>
                <c:pt idx="1">
                  <c:v>1.0190999999999999</c:v>
                </c:pt>
                <c:pt idx="2">
                  <c:v>1.0331999999999999</c:v>
                </c:pt>
                <c:pt idx="3">
                  <c:v>1.042</c:v>
                </c:pt>
                <c:pt idx="4">
                  <c:v>1.0363</c:v>
                </c:pt>
                <c:pt idx="5">
                  <c:v>1.0309999999999999</c:v>
                </c:pt>
                <c:pt idx="6">
                  <c:v>1.0256000000000001</c:v>
                </c:pt>
                <c:pt idx="7">
                  <c:v>1.0254000000000001</c:v>
                </c:pt>
                <c:pt idx="8">
                  <c:v>1.0253000000000001</c:v>
                </c:pt>
                <c:pt idx="9">
                  <c:v>1.0222</c:v>
                </c:pt>
                <c:pt idx="10">
                  <c:v>1.0164</c:v>
                </c:pt>
                <c:pt idx="11">
                  <c:v>1.0165</c:v>
                </c:pt>
                <c:pt idx="12">
                  <c:v>1.0168000000000001</c:v>
                </c:pt>
                <c:pt idx="13">
                  <c:v>1.014</c:v>
                </c:pt>
                <c:pt idx="14">
                  <c:v>1.0141</c:v>
                </c:pt>
                <c:pt idx="15">
                  <c:v>1</c:v>
                </c:pt>
                <c:pt idx="16">
                  <c:v>1</c:v>
                </c:pt>
                <c:pt idx="17">
                  <c:v>1.0057</c:v>
                </c:pt>
                <c:pt idx="18">
                  <c:v>1.0085999999999999</c:v>
                </c:pt>
                <c:pt idx="19">
                  <c:v>1.0145</c:v>
                </c:pt>
                <c:pt idx="20">
                  <c:v>1.0145</c:v>
                </c:pt>
                <c:pt idx="21">
                  <c:v>0.99430000000000007</c:v>
                </c:pt>
                <c:pt idx="22">
                  <c:v>1</c:v>
                </c:pt>
                <c:pt idx="23">
                  <c:v>1.0057</c:v>
                </c:pt>
                <c:pt idx="24">
                  <c:v>1.0029000000000001</c:v>
                </c:pt>
                <c:pt idx="25">
                  <c:v>1.0087000000000002</c:v>
                </c:pt>
                <c:pt idx="26">
                  <c:v>1.0058</c:v>
                </c:pt>
                <c:pt idx="27">
                  <c:v>1.0029000000000001</c:v>
                </c:pt>
                <c:pt idx="28">
                  <c:v>1.0029000000000001</c:v>
                </c:pt>
                <c:pt idx="29">
                  <c:v>1.0087000000000002</c:v>
                </c:pt>
                <c:pt idx="30">
                  <c:v>1.0087999999999999</c:v>
                </c:pt>
                <c:pt idx="31">
                  <c:v>1.0207999999999999</c:v>
                </c:pt>
                <c:pt idx="32">
                  <c:v>1.0087999999999999</c:v>
                </c:pt>
                <c:pt idx="33">
                  <c:v>1.0118</c:v>
                </c:pt>
                <c:pt idx="34">
                  <c:v>0.99129999999999996</c:v>
                </c:pt>
                <c:pt idx="35">
                  <c:v>0.97950000000000004</c:v>
                </c:pt>
                <c:pt idx="36">
                  <c:v>0.96540000000000004</c:v>
                </c:pt>
                <c:pt idx="37">
                  <c:v>0.95989999999999998</c:v>
                </c:pt>
                <c:pt idx="38">
                  <c:v>0.96799999999999997</c:v>
                </c:pt>
                <c:pt idx="39">
                  <c:v>0.96739999999999993</c:v>
                </c:pt>
                <c:pt idx="40">
                  <c:v>0.96700000000000008</c:v>
                </c:pt>
                <c:pt idx="41">
                  <c:v>0.96709999999999996</c:v>
                </c:pt>
                <c:pt idx="42">
                  <c:v>0.96150000000000002</c:v>
                </c:pt>
                <c:pt idx="43">
                  <c:v>0.96450000000000002</c:v>
                </c:pt>
                <c:pt idx="44">
                  <c:v>0.96200000000000008</c:v>
                </c:pt>
                <c:pt idx="45">
                  <c:v>0.96209999999999996</c:v>
                </c:pt>
                <c:pt idx="46">
                  <c:v>0.97060000000000002</c:v>
                </c:pt>
                <c:pt idx="47">
                  <c:v>0.97920000000000007</c:v>
                </c:pt>
                <c:pt idx="48">
                  <c:v>0.9909</c:v>
                </c:pt>
                <c:pt idx="49">
                  <c:v>0.9819</c:v>
                </c:pt>
                <c:pt idx="50">
                  <c:v>0.97900000000000009</c:v>
                </c:pt>
                <c:pt idx="51">
                  <c:v>0.97329999999999994</c:v>
                </c:pt>
                <c:pt idx="52">
                  <c:v>0.9708</c:v>
                </c:pt>
                <c:pt idx="53">
                  <c:v>0.97389999999999999</c:v>
                </c:pt>
                <c:pt idx="54">
                  <c:v>0.97670000000000001</c:v>
                </c:pt>
                <c:pt idx="55">
                  <c:v>0.97959999999999992</c:v>
                </c:pt>
                <c:pt idx="56">
                  <c:v>0.97389999999999999</c:v>
                </c:pt>
                <c:pt idx="57">
                  <c:v>0.9798</c:v>
                </c:pt>
                <c:pt idx="58">
                  <c:v>0.9798</c:v>
                </c:pt>
                <c:pt idx="59">
                  <c:v>0.99409999999999998</c:v>
                </c:pt>
                <c:pt idx="60">
                  <c:v>0.98829999999999996</c:v>
                </c:pt>
                <c:pt idx="61">
                  <c:v>0.99120000000000008</c:v>
                </c:pt>
                <c:pt idx="62">
                  <c:v>0.98260000000000003</c:v>
                </c:pt>
                <c:pt idx="63">
                  <c:v>0.98829999999999996</c:v>
                </c:pt>
                <c:pt idx="64">
                  <c:v>0.97689999999999999</c:v>
                </c:pt>
                <c:pt idx="65">
                  <c:v>0.97970000000000002</c:v>
                </c:pt>
                <c:pt idx="66">
                  <c:v>0.98260000000000003</c:v>
                </c:pt>
                <c:pt idx="67">
                  <c:v>0.98819999999999997</c:v>
                </c:pt>
                <c:pt idx="68">
                  <c:v>0.97930000000000006</c:v>
                </c:pt>
                <c:pt idx="69">
                  <c:v>0.98209999999999997</c:v>
                </c:pt>
                <c:pt idx="70">
                  <c:v>0.97620000000000007</c:v>
                </c:pt>
                <c:pt idx="71">
                  <c:v>0.98199999999999998</c:v>
                </c:pt>
                <c:pt idx="72">
                  <c:v>0.97060000000000002</c:v>
                </c:pt>
                <c:pt idx="73">
                  <c:v>0.96819999999999995</c:v>
                </c:pt>
                <c:pt idx="74">
                  <c:v>0.96840000000000004</c:v>
                </c:pt>
                <c:pt idx="75">
                  <c:v>0.98260000000000003</c:v>
                </c:pt>
                <c:pt idx="76">
                  <c:v>1.0059</c:v>
                </c:pt>
                <c:pt idx="77">
                  <c:v>1.0148000000000001</c:v>
                </c:pt>
                <c:pt idx="78">
                  <c:v>1.0119</c:v>
                </c:pt>
                <c:pt idx="79">
                  <c:v>1.0149999999999999</c:v>
                </c:pt>
                <c:pt idx="80">
                  <c:v>1.0059</c:v>
                </c:pt>
                <c:pt idx="81">
                  <c:v>1.0029999999999999</c:v>
                </c:pt>
                <c:pt idx="82">
                  <c:v>1.0029999999999999</c:v>
                </c:pt>
                <c:pt idx="83">
                  <c:v>1.0153000000000001</c:v>
                </c:pt>
                <c:pt idx="84">
                  <c:v>1.0061</c:v>
                </c:pt>
                <c:pt idx="85">
                  <c:v>1.0092000000000001</c:v>
                </c:pt>
                <c:pt idx="86">
                  <c:v>1.0092000000000001</c:v>
                </c:pt>
                <c:pt idx="87">
                  <c:v>1.0031000000000001</c:v>
                </c:pt>
                <c:pt idx="88">
                  <c:v>0.99390000000000001</c:v>
                </c:pt>
                <c:pt idx="89">
                  <c:v>1</c:v>
                </c:pt>
                <c:pt idx="90">
                  <c:v>0.99390000000000001</c:v>
                </c:pt>
                <c:pt idx="91">
                  <c:v>1.0031000000000001</c:v>
                </c:pt>
                <c:pt idx="92">
                  <c:v>0.9849</c:v>
                </c:pt>
                <c:pt idx="93">
                  <c:v>0.99400000000000011</c:v>
                </c:pt>
                <c:pt idx="94">
                  <c:v>1.0029999999999999</c:v>
                </c:pt>
                <c:pt idx="95">
                  <c:v>1</c:v>
                </c:pt>
                <c:pt idx="96">
                  <c:v>1.0029999999999999</c:v>
                </c:pt>
                <c:pt idx="97">
                  <c:v>0.99390000000000001</c:v>
                </c:pt>
                <c:pt idx="98">
                  <c:v>1</c:v>
                </c:pt>
                <c:pt idx="99">
                  <c:v>0.99069999999999991</c:v>
                </c:pt>
                <c:pt idx="100">
                  <c:v>0.99069999999999991</c:v>
                </c:pt>
                <c:pt idx="101">
                  <c:v>0.98170000000000002</c:v>
                </c:pt>
                <c:pt idx="102">
                  <c:v>0.98769999999999991</c:v>
                </c:pt>
                <c:pt idx="103">
                  <c:v>0.99060000000000004</c:v>
                </c:pt>
                <c:pt idx="104">
                  <c:v>0.99040000000000006</c:v>
                </c:pt>
                <c:pt idx="105">
                  <c:v>0.97809999999999997</c:v>
                </c:pt>
                <c:pt idx="106">
                  <c:v>0.97510000000000008</c:v>
                </c:pt>
                <c:pt idx="107">
                  <c:v>0.97829999999999995</c:v>
                </c:pt>
                <c:pt idx="108">
                  <c:v>0.98120000000000007</c:v>
                </c:pt>
                <c:pt idx="109">
                  <c:v>0.98730000000000007</c:v>
                </c:pt>
                <c:pt idx="110">
                  <c:v>0.99360000000000004</c:v>
                </c:pt>
                <c:pt idx="111">
                  <c:v>0.98409999999999997</c:v>
                </c:pt>
                <c:pt idx="112">
                  <c:v>0.99040000000000006</c:v>
                </c:pt>
                <c:pt idx="113">
                  <c:v>0.98699999999999999</c:v>
                </c:pt>
                <c:pt idx="114">
                  <c:v>0.98380000000000001</c:v>
                </c:pt>
                <c:pt idx="115">
                  <c:v>0.96519999999999995</c:v>
                </c:pt>
                <c:pt idx="116">
                  <c:v>0.98409999999999997</c:v>
                </c:pt>
                <c:pt idx="117">
                  <c:v>0.97199999999999998</c:v>
                </c:pt>
                <c:pt idx="118">
                  <c:v>0.95989999999999998</c:v>
                </c:pt>
                <c:pt idx="119">
                  <c:v>0.96279999999999999</c:v>
                </c:pt>
                <c:pt idx="120">
                  <c:v>0.97199999999999998</c:v>
                </c:pt>
                <c:pt idx="121">
                  <c:v>0.97239999999999993</c:v>
                </c:pt>
                <c:pt idx="122">
                  <c:v>0.96930000000000005</c:v>
                </c:pt>
                <c:pt idx="123">
                  <c:v>0.95519999999999994</c:v>
                </c:pt>
                <c:pt idx="124">
                  <c:v>0.95810000000000006</c:v>
                </c:pt>
                <c:pt idx="125">
                  <c:v>0.95519999999999994</c:v>
                </c:pt>
                <c:pt idx="126">
                  <c:v>0.94669999999999999</c:v>
                </c:pt>
                <c:pt idx="127">
                  <c:v>0.95239999999999991</c:v>
                </c:pt>
                <c:pt idx="128">
                  <c:v>0.96360000000000001</c:v>
                </c:pt>
                <c:pt idx="129">
                  <c:v>0.96340000000000003</c:v>
                </c:pt>
                <c:pt idx="130">
                  <c:v>0.96310000000000007</c:v>
                </c:pt>
                <c:pt idx="131">
                  <c:v>0.95120000000000005</c:v>
                </c:pt>
                <c:pt idx="132">
                  <c:v>0.9627</c:v>
                </c:pt>
                <c:pt idx="133">
                  <c:v>0.96879999999999999</c:v>
                </c:pt>
                <c:pt idx="134">
                  <c:v>0.97170000000000001</c:v>
                </c:pt>
                <c:pt idx="135">
                  <c:v>0.96260000000000001</c:v>
                </c:pt>
                <c:pt idx="136">
                  <c:v>0.97750000000000004</c:v>
                </c:pt>
                <c:pt idx="137">
                  <c:v>0.96510000000000007</c:v>
                </c:pt>
                <c:pt idx="138">
                  <c:v>0.97120000000000006</c:v>
                </c:pt>
                <c:pt idx="139">
                  <c:v>0.97120000000000006</c:v>
                </c:pt>
                <c:pt idx="140">
                  <c:v>0.98030000000000006</c:v>
                </c:pt>
                <c:pt idx="141">
                  <c:v>0.9706999999999999</c:v>
                </c:pt>
                <c:pt idx="142">
                  <c:v>0.95109999999999995</c:v>
                </c:pt>
                <c:pt idx="143">
                  <c:v>0.96040000000000003</c:v>
                </c:pt>
                <c:pt idx="144">
                  <c:v>0.95930000000000004</c:v>
                </c:pt>
                <c:pt idx="145">
                  <c:v>0.9516</c:v>
                </c:pt>
                <c:pt idx="146">
                  <c:v>0.94900000000000007</c:v>
                </c:pt>
                <c:pt idx="147">
                  <c:v>0.95640000000000003</c:v>
                </c:pt>
                <c:pt idx="148">
                  <c:v>0.97640000000000005</c:v>
                </c:pt>
                <c:pt idx="149">
                  <c:v>0.98329999999999995</c:v>
                </c:pt>
                <c:pt idx="150">
                  <c:v>0.98299999999999998</c:v>
                </c:pt>
                <c:pt idx="151">
                  <c:v>0.98260000000000003</c:v>
                </c:pt>
                <c:pt idx="152">
                  <c:v>0.97310000000000008</c:v>
                </c:pt>
                <c:pt idx="153">
                  <c:v>0.97299999999999998</c:v>
                </c:pt>
                <c:pt idx="154">
                  <c:v>0.96730000000000005</c:v>
                </c:pt>
                <c:pt idx="155">
                  <c:v>0.98419999999999996</c:v>
                </c:pt>
                <c:pt idx="156">
                  <c:v>0.98030000000000006</c:v>
                </c:pt>
                <c:pt idx="157">
                  <c:v>0.9840000000000001</c:v>
                </c:pt>
                <c:pt idx="158">
                  <c:v>0.9909</c:v>
                </c:pt>
                <c:pt idx="159">
                  <c:v>0.99639999999999995</c:v>
                </c:pt>
                <c:pt idx="160">
                  <c:v>0.99900000000000011</c:v>
                </c:pt>
                <c:pt idx="161">
                  <c:v>0.99970000000000003</c:v>
                </c:pt>
                <c:pt idx="162">
                  <c:v>1.0082</c:v>
                </c:pt>
                <c:pt idx="163">
                  <c:v>0.99349999999999994</c:v>
                </c:pt>
                <c:pt idx="164">
                  <c:v>0.99639999999999995</c:v>
                </c:pt>
                <c:pt idx="165">
                  <c:v>1</c:v>
                </c:pt>
                <c:pt idx="166">
                  <c:v>1.0115000000000001</c:v>
                </c:pt>
                <c:pt idx="167">
                  <c:v>1.0098</c:v>
                </c:pt>
                <c:pt idx="168">
                  <c:v>1.0164</c:v>
                </c:pt>
                <c:pt idx="169">
                  <c:v>1.0110999999999999</c:v>
                </c:pt>
                <c:pt idx="170">
                  <c:v>1.0085</c:v>
                </c:pt>
                <c:pt idx="171">
                  <c:v>1.0192000000000001</c:v>
                </c:pt>
                <c:pt idx="172">
                  <c:v>1.0205</c:v>
                </c:pt>
                <c:pt idx="173">
                  <c:v>1.0354000000000001</c:v>
                </c:pt>
                <c:pt idx="174">
                  <c:v>1.0332999999999999</c:v>
                </c:pt>
                <c:pt idx="175">
                  <c:v>1.0401</c:v>
                </c:pt>
                <c:pt idx="176">
                  <c:v>1.0142</c:v>
                </c:pt>
                <c:pt idx="177">
                  <c:v>1.0057</c:v>
                </c:pt>
                <c:pt idx="178">
                  <c:v>1.0104</c:v>
                </c:pt>
                <c:pt idx="179">
                  <c:v>1.0102</c:v>
                </c:pt>
                <c:pt idx="180">
                  <c:v>1.0118</c:v>
                </c:pt>
                <c:pt idx="181">
                  <c:v>1.02</c:v>
                </c:pt>
                <c:pt idx="182">
                  <c:v>1.0153000000000001</c:v>
                </c:pt>
                <c:pt idx="183">
                  <c:v>1.0258</c:v>
                </c:pt>
                <c:pt idx="184">
                  <c:v>1.0262</c:v>
                </c:pt>
                <c:pt idx="185">
                  <c:v>1.0468999999999999</c:v>
                </c:pt>
                <c:pt idx="186">
                  <c:v>1.0528</c:v>
                </c:pt>
                <c:pt idx="187">
                  <c:v>1.06</c:v>
                </c:pt>
                <c:pt idx="188">
                  <c:v>1.0478000000000001</c:v>
                </c:pt>
                <c:pt idx="189">
                  <c:v>1.0426</c:v>
                </c:pt>
                <c:pt idx="190">
                  <c:v>1.0542</c:v>
                </c:pt>
                <c:pt idx="191">
                  <c:v>1.0607</c:v>
                </c:pt>
                <c:pt idx="192">
                  <c:v>1.0308999999999999</c:v>
                </c:pt>
                <c:pt idx="193">
                  <c:v>1.0461</c:v>
                </c:pt>
                <c:pt idx="194">
                  <c:v>1.0498000000000001</c:v>
                </c:pt>
                <c:pt idx="195">
                  <c:v>1.054</c:v>
                </c:pt>
                <c:pt idx="196">
                  <c:v>1.0434999999999999</c:v>
                </c:pt>
                <c:pt idx="197">
                  <c:v>1.0362</c:v>
                </c:pt>
                <c:pt idx="198">
                  <c:v>1.052</c:v>
                </c:pt>
                <c:pt idx="199">
                  <c:v>1.0695000000000001</c:v>
                </c:pt>
                <c:pt idx="200">
                  <c:v>1.0595000000000001</c:v>
                </c:pt>
                <c:pt idx="201">
                  <c:v>1.0595000000000001</c:v>
                </c:pt>
                <c:pt idx="202">
                  <c:v>1.0443</c:v>
                </c:pt>
                <c:pt idx="203">
                  <c:v>1.0458000000000001</c:v>
                </c:pt>
                <c:pt idx="204">
                  <c:v>1.0558000000000001</c:v>
                </c:pt>
                <c:pt idx="205">
                  <c:v>1.0573000000000001</c:v>
                </c:pt>
                <c:pt idx="206">
                  <c:v>1.0346</c:v>
                </c:pt>
                <c:pt idx="207">
                  <c:v>1.0468999999999999</c:v>
                </c:pt>
                <c:pt idx="208">
                  <c:v>1.0448</c:v>
                </c:pt>
                <c:pt idx="209">
                  <c:v>1.0613999999999999</c:v>
                </c:pt>
                <c:pt idx="210">
                  <c:v>1.0597000000000001</c:v>
                </c:pt>
                <c:pt idx="211">
                  <c:v>1.0649999999999999</c:v>
                </c:pt>
                <c:pt idx="212">
                  <c:v>1.0813999999999999</c:v>
                </c:pt>
                <c:pt idx="213">
                  <c:v>1.0813999999999999</c:v>
                </c:pt>
                <c:pt idx="214">
                  <c:v>1.0708</c:v>
                </c:pt>
                <c:pt idx="215">
                  <c:v>1.1092</c:v>
                </c:pt>
                <c:pt idx="216">
                  <c:v>1.0901000000000001</c:v>
                </c:pt>
                <c:pt idx="217">
                  <c:v>1.1161000000000001</c:v>
                </c:pt>
                <c:pt idx="218">
                  <c:v>1.1111</c:v>
                </c:pt>
                <c:pt idx="219">
                  <c:v>1.0928</c:v>
                </c:pt>
                <c:pt idx="220">
                  <c:v>1.1092</c:v>
                </c:pt>
                <c:pt idx="221">
                  <c:v>1.0992</c:v>
                </c:pt>
                <c:pt idx="222">
                  <c:v>1.0973999999999999</c:v>
                </c:pt>
                <c:pt idx="223">
                  <c:v>1.1013999999999999</c:v>
                </c:pt>
                <c:pt idx="224">
                  <c:v>1.1046</c:v>
                </c:pt>
                <c:pt idx="225">
                  <c:v>1.1168</c:v>
                </c:pt>
                <c:pt idx="226">
                  <c:v>1.1159000000000001</c:v>
                </c:pt>
                <c:pt idx="227">
                  <c:v>1.0912999999999999</c:v>
                </c:pt>
                <c:pt idx="228">
                  <c:v>1.0656999999999999</c:v>
                </c:pt>
                <c:pt idx="229">
                  <c:v>1.0682</c:v>
                </c:pt>
                <c:pt idx="230">
                  <c:v>1.0537999999999998</c:v>
                </c:pt>
                <c:pt idx="231">
                  <c:v>1.0542</c:v>
                </c:pt>
                <c:pt idx="232">
                  <c:v>1.0827</c:v>
                </c:pt>
                <c:pt idx="233">
                  <c:v>1.1064000000000001</c:v>
                </c:pt>
                <c:pt idx="234">
                  <c:v>1.1146</c:v>
                </c:pt>
                <c:pt idx="235">
                  <c:v>1.0928</c:v>
                </c:pt>
                <c:pt idx="236">
                  <c:v>1.1051</c:v>
                </c:pt>
                <c:pt idx="237">
                  <c:v>1.0809</c:v>
                </c:pt>
                <c:pt idx="238">
                  <c:v>1.0788</c:v>
                </c:pt>
                <c:pt idx="239">
                  <c:v>1.0739000000000001</c:v>
                </c:pt>
                <c:pt idx="240">
                  <c:v>1.0811999999999999</c:v>
                </c:pt>
                <c:pt idx="241">
                  <c:v>1.0670999999999999</c:v>
                </c:pt>
                <c:pt idx="242">
                  <c:v>1.0793000000000001</c:v>
                </c:pt>
                <c:pt idx="243">
                  <c:v>1.0989</c:v>
                </c:pt>
                <c:pt idx="244">
                  <c:v>1.1098999999999999</c:v>
                </c:pt>
                <c:pt idx="245">
                  <c:v>1.0966</c:v>
                </c:pt>
                <c:pt idx="246">
                  <c:v>1.0901000000000001</c:v>
                </c:pt>
                <c:pt idx="247">
                  <c:v>1.0918000000000001</c:v>
                </c:pt>
                <c:pt idx="248">
                  <c:v>1.1093999999999999</c:v>
                </c:pt>
                <c:pt idx="249">
                  <c:v>1.1368</c:v>
                </c:pt>
                <c:pt idx="250">
                  <c:v>1.0918000000000001</c:v>
                </c:pt>
              </c:numCache>
            </c:numRef>
          </c:val>
          <c:smooth val="0"/>
        </c:ser>
        <c:ser>
          <c:idx val="1"/>
          <c:order val="1"/>
          <c:tx>
            <c:strRef>
              <c:f>Sheet1!$C$1</c:f>
              <c:strCache>
                <c:ptCount val="1"/>
                <c:pt idx="0">
                  <c:v>10 Yr Avg</c:v>
                </c:pt>
              </c:strCache>
            </c:strRef>
          </c:tx>
          <c:spPr>
            <a:ln>
              <a:solidFill>
                <a:srgbClr val="FFC000"/>
              </a:solidFill>
            </a:ln>
          </c:spPr>
          <c:marker>
            <c:symbol val="none"/>
          </c:marker>
          <c:cat>
            <c:numRef>
              <c:f>Sheet1!$A$2:$A$252</c:f>
              <c:numCache>
                <c:formatCode>m/d/yyyy</c:formatCode>
                <c:ptCount val="251"/>
                <c:pt idx="0">
                  <c:v>41717</c:v>
                </c:pt>
                <c:pt idx="1">
                  <c:v>41718</c:v>
                </c:pt>
                <c:pt idx="2">
                  <c:v>41719</c:v>
                </c:pt>
                <c:pt idx="3">
                  <c:v>41722</c:v>
                </c:pt>
                <c:pt idx="4">
                  <c:v>41723</c:v>
                </c:pt>
                <c:pt idx="5">
                  <c:v>41724</c:v>
                </c:pt>
                <c:pt idx="6">
                  <c:v>41725</c:v>
                </c:pt>
                <c:pt idx="7">
                  <c:v>41726</c:v>
                </c:pt>
                <c:pt idx="8">
                  <c:v>41729</c:v>
                </c:pt>
                <c:pt idx="9">
                  <c:v>41730</c:v>
                </c:pt>
                <c:pt idx="10">
                  <c:v>41731</c:v>
                </c:pt>
                <c:pt idx="11">
                  <c:v>41732</c:v>
                </c:pt>
                <c:pt idx="12">
                  <c:v>41733</c:v>
                </c:pt>
                <c:pt idx="13">
                  <c:v>41736</c:v>
                </c:pt>
                <c:pt idx="14">
                  <c:v>41737</c:v>
                </c:pt>
                <c:pt idx="15">
                  <c:v>41738</c:v>
                </c:pt>
                <c:pt idx="16">
                  <c:v>41739</c:v>
                </c:pt>
                <c:pt idx="17">
                  <c:v>41740</c:v>
                </c:pt>
                <c:pt idx="18">
                  <c:v>41743</c:v>
                </c:pt>
                <c:pt idx="19">
                  <c:v>41744</c:v>
                </c:pt>
                <c:pt idx="20">
                  <c:v>41745</c:v>
                </c:pt>
                <c:pt idx="21">
                  <c:v>41746</c:v>
                </c:pt>
                <c:pt idx="22">
                  <c:v>41750</c:v>
                </c:pt>
                <c:pt idx="23">
                  <c:v>41751</c:v>
                </c:pt>
                <c:pt idx="24">
                  <c:v>41752</c:v>
                </c:pt>
                <c:pt idx="25">
                  <c:v>41753</c:v>
                </c:pt>
                <c:pt idx="26">
                  <c:v>41754</c:v>
                </c:pt>
                <c:pt idx="27">
                  <c:v>41757</c:v>
                </c:pt>
                <c:pt idx="28">
                  <c:v>41758</c:v>
                </c:pt>
                <c:pt idx="29">
                  <c:v>41759</c:v>
                </c:pt>
                <c:pt idx="30">
                  <c:v>41760</c:v>
                </c:pt>
                <c:pt idx="31">
                  <c:v>41761</c:v>
                </c:pt>
                <c:pt idx="32">
                  <c:v>41764</c:v>
                </c:pt>
                <c:pt idx="33">
                  <c:v>41765</c:v>
                </c:pt>
                <c:pt idx="34">
                  <c:v>41766</c:v>
                </c:pt>
                <c:pt idx="35">
                  <c:v>41767</c:v>
                </c:pt>
                <c:pt idx="36">
                  <c:v>41768</c:v>
                </c:pt>
                <c:pt idx="37">
                  <c:v>41771</c:v>
                </c:pt>
                <c:pt idx="38">
                  <c:v>41772</c:v>
                </c:pt>
                <c:pt idx="39">
                  <c:v>41773</c:v>
                </c:pt>
                <c:pt idx="40">
                  <c:v>41774</c:v>
                </c:pt>
                <c:pt idx="41">
                  <c:v>41775</c:v>
                </c:pt>
                <c:pt idx="42">
                  <c:v>41778</c:v>
                </c:pt>
                <c:pt idx="43">
                  <c:v>41779</c:v>
                </c:pt>
                <c:pt idx="44">
                  <c:v>41780</c:v>
                </c:pt>
                <c:pt idx="45">
                  <c:v>41781</c:v>
                </c:pt>
                <c:pt idx="46">
                  <c:v>41782</c:v>
                </c:pt>
                <c:pt idx="47">
                  <c:v>41786</c:v>
                </c:pt>
                <c:pt idx="48">
                  <c:v>41787</c:v>
                </c:pt>
                <c:pt idx="49">
                  <c:v>41788</c:v>
                </c:pt>
                <c:pt idx="50">
                  <c:v>41789</c:v>
                </c:pt>
                <c:pt idx="51">
                  <c:v>41792</c:v>
                </c:pt>
                <c:pt idx="52">
                  <c:v>41793</c:v>
                </c:pt>
                <c:pt idx="53">
                  <c:v>41794</c:v>
                </c:pt>
                <c:pt idx="54">
                  <c:v>41795</c:v>
                </c:pt>
                <c:pt idx="55">
                  <c:v>41796</c:v>
                </c:pt>
                <c:pt idx="56">
                  <c:v>41799</c:v>
                </c:pt>
                <c:pt idx="57">
                  <c:v>41800</c:v>
                </c:pt>
                <c:pt idx="58">
                  <c:v>41801</c:v>
                </c:pt>
                <c:pt idx="59">
                  <c:v>41802</c:v>
                </c:pt>
                <c:pt idx="60">
                  <c:v>41803</c:v>
                </c:pt>
                <c:pt idx="61">
                  <c:v>41806</c:v>
                </c:pt>
                <c:pt idx="62">
                  <c:v>41807</c:v>
                </c:pt>
                <c:pt idx="63">
                  <c:v>41808</c:v>
                </c:pt>
                <c:pt idx="64">
                  <c:v>41809</c:v>
                </c:pt>
                <c:pt idx="65">
                  <c:v>41810</c:v>
                </c:pt>
                <c:pt idx="66">
                  <c:v>41813</c:v>
                </c:pt>
                <c:pt idx="67">
                  <c:v>41814</c:v>
                </c:pt>
                <c:pt idx="68">
                  <c:v>41815</c:v>
                </c:pt>
                <c:pt idx="69">
                  <c:v>41816</c:v>
                </c:pt>
                <c:pt idx="70">
                  <c:v>41817</c:v>
                </c:pt>
                <c:pt idx="71">
                  <c:v>41820</c:v>
                </c:pt>
                <c:pt idx="72">
                  <c:v>41821</c:v>
                </c:pt>
                <c:pt idx="73">
                  <c:v>41822</c:v>
                </c:pt>
                <c:pt idx="74">
                  <c:v>41823</c:v>
                </c:pt>
                <c:pt idx="75">
                  <c:v>41827</c:v>
                </c:pt>
                <c:pt idx="76">
                  <c:v>41828</c:v>
                </c:pt>
                <c:pt idx="77">
                  <c:v>41829</c:v>
                </c:pt>
                <c:pt idx="78">
                  <c:v>41830</c:v>
                </c:pt>
                <c:pt idx="79">
                  <c:v>41831</c:v>
                </c:pt>
                <c:pt idx="80">
                  <c:v>41834</c:v>
                </c:pt>
                <c:pt idx="81">
                  <c:v>41835</c:v>
                </c:pt>
                <c:pt idx="82">
                  <c:v>41836</c:v>
                </c:pt>
                <c:pt idx="83">
                  <c:v>41837</c:v>
                </c:pt>
                <c:pt idx="84">
                  <c:v>41838</c:v>
                </c:pt>
                <c:pt idx="85">
                  <c:v>41841</c:v>
                </c:pt>
                <c:pt idx="86">
                  <c:v>41842</c:v>
                </c:pt>
                <c:pt idx="87">
                  <c:v>41843</c:v>
                </c:pt>
                <c:pt idx="88">
                  <c:v>41844</c:v>
                </c:pt>
                <c:pt idx="89">
                  <c:v>41845</c:v>
                </c:pt>
                <c:pt idx="90">
                  <c:v>41848</c:v>
                </c:pt>
                <c:pt idx="91">
                  <c:v>41849</c:v>
                </c:pt>
                <c:pt idx="92">
                  <c:v>41850</c:v>
                </c:pt>
                <c:pt idx="93">
                  <c:v>41851</c:v>
                </c:pt>
                <c:pt idx="94">
                  <c:v>41852</c:v>
                </c:pt>
                <c:pt idx="95">
                  <c:v>41855</c:v>
                </c:pt>
                <c:pt idx="96">
                  <c:v>41856</c:v>
                </c:pt>
                <c:pt idx="97">
                  <c:v>41857</c:v>
                </c:pt>
                <c:pt idx="98">
                  <c:v>41858</c:v>
                </c:pt>
                <c:pt idx="99">
                  <c:v>41859</c:v>
                </c:pt>
                <c:pt idx="100">
                  <c:v>41862</c:v>
                </c:pt>
                <c:pt idx="101">
                  <c:v>41863</c:v>
                </c:pt>
                <c:pt idx="102">
                  <c:v>41864</c:v>
                </c:pt>
                <c:pt idx="103">
                  <c:v>41865</c:v>
                </c:pt>
                <c:pt idx="104">
                  <c:v>41866</c:v>
                </c:pt>
                <c:pt idx="105">
                  <c:v>41869</c:v>
                </c:pt>
                <c:pt idx="106">
                  <c:v>41870</c:v>
                </c:pt>
                <c:pt idx="107">
                  <c:v>41871</c:v>
                </c:pt>
                <c:pt idx="108">
                  <c:v>41872</c:v>
                </c:pt>
                <c:pt idx="109">
                  <c:v>41873</c:v>
                </c:pt>
                <c:pt idx="110">
                  <c:v>41876</c:v>
                </c:pt>
                <c:pt idx="111">
                  <c:v>41877</c:v>
                </c:pt>
                <c:pt idx="112">
                  <c:v>41878</c:v>
                </c:pt>
                <c:pt idx="113">
                  <c:v>41879</c:v>
                </c:pt>
                <c:pt idx="114">
                  <c:v>41880</c:v>
                </c:pt>
                <c:pt idx="115">
                  <c:v>41884</c:v>
                </c:pt>
                <c:pt idx="116">
                  <c:v>41885</c:v>
                </c:pt>
                <c:pt idx="117">
                  <c:v>41886</c:v>
                </c:pt>
                <c:pt idx="118">
                  <c:v>41887</c:v>
                </c:pt>
                <c:pt idx="119">
                  <c:v>41890</c:v>
                </c:pt>
                <c:pt idx="120">
                  <c:v>41891</c:v>
                </c:pt>
                <c:pt idx="121">
                  <c:v>41892</c:v>
                </c:pt>
                <c:pt idx="122">
                  <c:v>41893</c:v>
                </c:pt>
                <c:pt idx="123">
                  <c:v>41894</c:v>
                </c:pt>
                <c:pt idx="124">
                  <c:v>41897</c:v>
                </c:pt>
                <c:pt idx="125">
                  <c:v>41898</c:v>
                </c:pt>
                <c:pt idx="126">
                  <c:v>41899</c:v>
                </c:pt>
                <c:pt idx="127">
                  <c:v>41900</c:v>
                </c:pt>
                <c:pt idx="128">
                  <c:v>41901</c:v>
                </c:pt>
                <c:pt idx="129">
                  <c:v>41904</c:v>
                </c:pt>
                <c:pt idx="130">
                  <c:v>41905</c:v>
                </c:pt>
                <c:pt idx="131">
                  <c:v>41906</c:v>
                </c:pt>
                <c:pt idx="132">
                  <c:v>41907</c:v>
                </c:pt>
                <c:pt idx="133">
                  <c:v>41908</c:v>
                </c:pt>
                <c:pt idx="134">
                  <c:v>41911</c:v>
                </c:pt>
                <c:pt idx="135">
                  <c:v>41912</c:v>
                </c:pt>
                <c:pt idx="136">
                  <c:v>41913</c:v>
                </c:pt>
                <c:pt idx="137">
                  <c:v>41914</c:v>
                </c:pt>
                <c:pt idx="138">
                  <c:v>41915</c:v>
                </c:pt>
                <c:pt idx="139">
                  <c:v>41918</c:v>
                </c:pt>
                <c:pt idx="140">
                  <c:v>41919</c:v>
                </c:pt>
                <c:pt idx="141">
                  <c:v>41920</c:v>
                </c:pt>
                <c:pt idx="142">
                  <c:v>41921</c:v>
                </c:pt>
                <c:pt idx="143">
                  <c:v>41922</c:v>
                </c:pt>
                <c:pt idx="144">
                  <c:v>41926</c:v>
                </c:pt>
                <c:pt idx="145">
                  <c:v>41927</c:v>
                </c:pt>
                <c:pt idx="146">
                  <c:v>41928</c:v>
                </c:pt>
                <c:pt idx="147">
                  <c:v>41929</c:v>
                </c:pt>
                <c:pt idx="148">
                  <c:v>41932</c:v>
                </c:pt>
                <c:pt idx="149">
                  <c:v>41933</c:v>
                </c:pt>
                <c:pt idx="150">
                  <c:v>41934</c:v>
                </c:pt>
                <c:pt idx="151">
                  <c:v>41935</c:v>
                </c:pt>
                <c:pt idx="152">
                  <c:v>41936</c:v>
                </c:pt>
                <c:pt idx="153">
                  <c:v>41939</c:v>
                </c:pt>
                <c:pt idx="154">
                  <c:v>41940</c:v>
                </c:pt>
                <c:pt idx="155">
                  <c:v>41941</c:v>
                </c:pt>
                <c:pt idx="156">
                  <c:v>41942</c:v>
                </c:pt>
                <c:pt idx="157">
                  <c:v>41943</c:v>
                </c:pt>
                <c:pt idx="158">
                  <c:v>41946</c:v>
                </c:pt>
                <c:pt idx="159">
                  <c:v>41947</c:v>
                </c:pt>
                <c:pt idx="160">
                  <c:v>41948</c:v>
                </c:pt>
                <c:pt idx="161">
                  <c:v>41949</c:v>
                </c:pt>
                <c:pt idx="162">
                  <c:v>41950</c:v>
                </c:pt>
                <c:pt idx="163">
                  <c:v>41953</c:v>
                </c:pt>
                <c:pt idx="164">
                  <c:v>41955</c:v>
                </c:pt>
                <c:pt idx="165">
                  <c:v>41956</c:v>
                </c:pt>
                <c:pt idx="166">
                  <c:v>41957</c:v>
                </c:pt>
                <c:pt idx="167">
                  <c:v>41960</c:v>
                </c:pt>
                <c:pt idx="168">
                  <c:v>41961</c:v>
                </c:pt>
                <c:pt idx="169">
                  <c:v>41962</c:v>
                </c:pt>
                <c:pt idx="170">
                  <c:v>41963</c:v>
                </c:pt>
                <c:pt idx="171">
                  <c:v>41964</c:v>
                </c:pt>
                <c:pt idx="172">
                  <c:v>41967</c:v>
                </c:pt>
                <c:pt idx="173">
                  <c:v>41968</c:v>
                </c:pt>
                <c:pt idx="174">
                  <c:v>41969</c:v>
                </c:pt>
                <c:pt idx="175">
                  <c:v>41971</c:v>
                </c:pt>
                <c:pt idx="176">
                  <c:v>41974</c:v>
                </c:pt>
                <c:pt idx="177">
                  <c:v>41975</c:v>
                </c:pt>
                <c:pt idx="178">
                  <c:v>41976</c:v>
                </c:pt>
                <c:pt idx="179">
                  <c:v>41977</c:v>
                </c:pt>
                <c:pt idx="180">
                  <c:v>41978</c:v>
                </c:pt>
                <c:pt idx="181">
                  <c:v>41981</c:v>
                </c:pt>
                <c:pt idx="182">
                  <c:v>41982</c:v>
                </c:pt>
                <c:pt idx="183">
                  <c:v>41983</c:v>
                </c:pt>
                <c:pt idx="184">
                  <c:v>41984</c:v>
                </c:pt>
                <c:pt idx="185">
                  <c:v>41985</c:v>
                </c:pt>
                <c:pt idx="186">
                  <c:v>41988</c:v>
                </c:pt>
                <c:pt idx="187">
                  <c:v>41989</c:v>
                </c:pt>
                <c:pt idx="188">
                  <c:v>41990</c:v>
                </c:pt>
                <c:pt idx="189">
                  <c:v>41991</c:v>
                </c:pt>
                <c:pt idx="190">
                  <c:v>41992</c:v>
                </c:pt>
                <c:pt idx="191">
                  <c:v>41995</c:v>
                </c:pt>
                <c:pt idx="192">
                  <c:v>41996</c:v>
                </c:pt>
                <c:pt idx="193">
                  <c:v>41997</c:v>
                </c:pt>
                <c:pt idx="194">
                  <c:v>41999</c:v>
                </c:pt>
                <c:pt idx="195">
                  <c:v>42002</c:v>
                </c:pt>
                <c:pt idx="196">
                  <c:v>42003</c:v>
                </c:pt>
                <c:pt idx="197">
                  <c:v>42004</c:v>
                </c:pt>
                <c:pt idx="198">
                  <c:v>42006</c:v>
                </c:pt>
                <c:pt idx="199">
                  <c:v>42009</c:v>
                </c:pt>
                <c:pt idx="200">
                  <c:v>42010</c:v>
                </c:pt>
                <c:pt idx="201">
                  <c:v>42011</c:v>
                </c:pt>
                <c:pt idx="202">
                  <c:v>42012</c:v>
                </c:pt>
                <c:pt idx="203">
                  <c:v>42013</c:v>
                </c:pt>
                <c:pt idx="204">
                  <c:v>42016</c:v>
                </c:pt>
                <c:pt idx="205">
                  <c:v>42017</c:v>
                </c:pt>
                <c:pt idx="206">
                  <c:v>42018</c:v>
                </c:pt>
                <c:pt idx="207">
                  <c:v>42019</c:v>
                </c:pt>
                <c:pt idx="208">
                  <c:v>42020</c:v>
                </c:pt>
                <c:pt idx="209">
                  <c:v>42024</c:v>
                </c:pt>
                <c:pt idx="210">
                  <c:v>42025</c:v>
                </c:pt>
                <c:pt idx="211">
                  <c:v>42026</c:v>
                </c:pt>
                <c:pt idx="212">
                  <c:v>42027</c:v>
                </c:pt>
                <c:pt idx="213">
                  <c:v>42030</c:v>
                </c:pt>
                <c:pt idx="214">
                  <c:v>42031</c:v>
                </c:pt>
                <c:pt idx="215">
                  <c:v>42032</c:v>
                </c:pt>
                <c:pt idx="216">
                  <c:v>42033</c:v>
                </c:pt>
                <c:pt idx="217">
                  <c:v>42034</c:v>
                </c:pt>
                <c:pt idx="218">
                  <c:v>42037</c:v>
                </c:pt>
                <c:pt idx="219">
                  <c:v>42038</c:v>
                </c:pt>
                <c:pt idx="220">
                  <c:v>42039</c:v>
                </c:pt>
                <c:pt idx="221">
                  <c:v>42040</c:v>
                </c:pt>
                <c:pt idx="222">
                  <c:v>42041</c:v>
                </c:pt>
                <c:pt idx="223">
                  <c:v>42044</c:v>
                </c:pt>
                <c:pt idx="224">
                  <c:v>42045</c:v>
                </c:pt>
                <c:pt idx="225">
                  <c:v>42046</c:v>
                </c:pt>
                <c:pt idx="226">
                  <c:v>42047</c:v>
                </c:pt>
                <c:pt idx="227">
                  <c:v>42048</c:v>
                </c:pt>
                <c:pt idx="228">
                  <c:v>42052</c:v>
                </c:pt>
                <c:pt idx="229">
                  <c:v>42053</c:v>
                </c:pt>
                <c:pt idx="230">
                  <c:v>42054</c:v>
                </c:pt>
                <c:pt idx="231">
                  <c:v>42055</c:v>
                </c:pt>
                <c:pt idx="232">
                  <c:v>42058</c:v>
                </c:pt>
                <c:pt idx="233">
                  <c:v>42059</c:v>
                </c:pt>
                <c:pt idx="234">
                  <c:v>42060</c:v>
                </c:pt>
                <c:pt idx="235">
                  <c:v>42061</c:v>
                </c:pt>
                <c:pt idx="236">
                  <c:v>42062</c:v>
                </c:pt>
                <c:pt idx="237">
                  <c:v>42065</c:v>
                </c:pt>
                <c:pt idx="238">
                  <c:v>42066</c:v>
                </c:pt>
                <c:pt idx="239">
                  <c:v>42067</c:v>
                </c:pt>
                <c:pt idx="240">
                  <c:v>42068</c:v>
                </c:pt>
                <c:pt idx="241">
                  <c:v>42069</c:v>
                </c:pt>
                <c:pt idx="242">
                  <c:v>42072</c:v>
                </c:pt>
                <c:pt idx="243">
                  <c:v>42073</c:v>
                </c:pt>
                <c:pt idx="244">
                  <c:v>42074</c:v>
                </c:pt>
                <c:pt idx="245">
                  <c:v>42075</c:v>
                </c:pt>
                <c:pt idx="246">
                  <c:v>42076</c:v>
                </c:pt>
                <c:pt idx="247">
                  <c:v>42079</c:v>
                </c:pt>
                <c:pt idx="248">
                  <c:v>42080</c:v>
                </c:pt>
                <c:pt idx="249">
                  <c:v>42081</c:v>
                </c:pt>
                <c:pt idx="250">
                  <c:v>42082</c:v>
                </c:pt>
              </c:numCache>
            </c:numRef>
          </c:cat>
          <c:val>
            <c:numRef>
              <c:f>Sheet1!$C$2:$C$252</c:f>
              <c:numCache>
                <c:formatCode>0%</c:formatCode>
                <c:ptCount val="251"/>
                <c:pt idx="0">
                  <c:v>1.0205394642143142</c:v>
                </c:pt>
                <c:pt idx="1">
                  <c:v>1.0205394642143142</c:v>
                </c:pt>
                <c:pt idx="2">
                  <c:v>1.0205394642143142</c:v>
                </c:pt>
                <c:pt idx="3">
                  <c:v>1.0205394642143142</c:v>
                </c:pt>
                <c:pt idx="4">
                  <c:v>1.0205394642143142</c:v>
                </c:pt>
                <c:pt idx="5">
                  <c:v>1.0205394642143142</c:v>
                </c:pt>
                <c:pt idx="6">
                  <c:v>1.0205394642143142</c:v>
                </c:pt>
                <c:pt idx="7">
                  <c:v>1.0205394642143142</c:v>
                </c:pt>
                <c:pt idx="8">
                  <c:v>1.0205394642143142</c:v>
                </c:pt>
                <c:pt idx="9">
                  <c:v>1.0205394642143142</c:v>
                </c:pt>
                <c:pt idx="10">
                  <c:v>1.0205394642143142</c:v>
                </c:pt>
                <c:pt idx="11">
                  <c:v>1.0205394642143142</c:v>
                </c:pt>
                <c:pt idx="12">
                  <c:v>1.0205394642143142</c:v>
                </c:pt>
                <c:pt idx="13">
                  <c:v>1.0205394642143142</c:v>
                </c:pt>
                <c:pt idx="14">
                  <c:v>1.0205394642143142</c:v>
                </c:pt>
                <c:pt idx="15">
                  <c:v>1.0205394642143142</c:v>
                </c:pt>
                <c:pt idx="16">
                  <c:v>1.0205394642143142</c:v>
                </c:pt>
                <c:pt idx="17">
                  <c:v>1.0205394642143142</c:v>
                </c:pt>
                <c:pt idx="18">
                  <c:v>1.0205394642143142</c:v>
                </c:pt>
                <c:pt idx="19">
                  <c:v>1.0205394642143142</c:v>
                </c:pt>
                <c:pt idx="20">
                  <c:v>1.0205394642143142</c:v>
                </c:pt>
                <c:pt idx="21">
                  <c:v>1.0205394642143142</c:v>
                </c:pt>
                <c:pt idx="22">
                  <c:v>1.0205394642143142</c:v>
                </c:pt>
                <c:pt idx="23">
                  <c:v>1.0205394642143142</c:v>
                </c:pt>
                <c:pt idx="24">
                  <c:v>1.0205394642143142</c:v>
                </c:pt>
                <c:pt idx="25">
                  <c:v>1.0205394642143142</c:v>
                </c:pt>
                <c:pt idx="26">
                  <c:v>1.0205394642143142</c:v>
                </c:pt>
                <c:pt idx="27">
                  <c:v>1.0205394642143142</c:v>
                </c:pt>
                <c:pt idx="28">
                  <c:v>1.0205394642143142</c:v>
                </c:pt>
                <c:pt idx="29">
                  <c:v>1.0205394642143142</c:v>
                </c:pt>
                <c:pt idx="30">
                  <c:v>1.0205394642143142</c:v>
                </c:pt>
                <c:pt idx="31">
                  <c:v>1.0205394642143142</c:v>
                </c:pt>
                <c:pt idx="32">
                  <c:v>1.0205394642143142</c:v>
                </c:pt>
                <c:pt idx="33">
                  <c:v>1.0205394642143142</c:v>
                </c:pt>
                <c:pt idx="34">
                  <c:v>1.0205394642143142</c:v>
                </c:pt>
                <c:pt idx="35">
                  <c:v>1.0205394642143142</c:v>
                </c:pt>
                <c:pt idx="36">
                  <c:v>1.0205394642143142</c:v>
                </c:pt>
                <c:pt idx="37">
                  <c:v>1.0205394642143142</c:v>
                </c:pt>
                <c:pt idx="38">
                  <c:v>1.0205394642143142</c:v>
                </c:pt>
                <c:pt idx="39">
                  <c:v>1.0205394642143142</c:v>
                </c:pt>
                <c:pt idx="40">
                  <c:v>1.0205394642143142</c:v>
                </c:pt>
                <c:pt idx="41">
                  <c:v>1.0205394642143142</c:v>
                </c:pt>
                <c:pt idx="42">
                  <c:v>1.0205394642143142</c:v>
                </c:pt>
                <c:pt idx="43">
                  <c:v>1.0205394642143142</c:v>
                </c:pt>
                <c:pt idx="44">
                  <c:v>1.0205394642143142</c:v>
                </c:pt>
                <c:pt idx="45">
                  <c:v>1.0205394642143142</c:v>
                </c:pt>
                <c:pt idx="46">
                  <c:v>1.0205394642143142</c:v>
                </c:pt>
                <c:pt idx="47">
                  <c:v>1.0205394642143142</c:v>
                </c:pt>
                <c:pt idx="48">
                  <c:v>1.0205394642143142</c:v>
                </c:pt>
                <c:pt idx="49">
                  <c:v>1.0205394642143142</c:v>
                </c:pt>
                <c:pt idx="50">
                  <c:v>1.0205394642143142</c:v>
                </c:pt>
                <c:pt idx="51">
                  <c:v>1.0205394642143142</c:v>
                </c:pt>
                <c:pt idx="52">
                  <c:v>1.0205394642143142</c:v>
                </c:pt>
                <c:pt idx="53">
                  <c:v>1.0205394642143142</c:v>
                </c:pt>
                <c:pt idx="54">
                  <c:v>1.0205394642143142</c:v>
                </c:pt>
                <c:pt idx="55">
                  <c:v>1.0205394642143142</c:v>
                </c:pt>
                <c:pt idx="56">
                  <c:v>1.0205394642143142</c:v>
                </c:pt>
                <c:pt idx="57">
                  <c:v>1.0205394642143142</c:v>
                </c:pt>
                <c:pt idx="58">
                  <c:v>1.0205394642143142</c:v>
                </c:pt>
                <c:pt idx="59">
                  <c:v>1.0205394642143142</c:v>
                </c:pt>
                <c:pt idx="60">
                  <c:v>1.0205394642143142</c:v>
                </c:pt>
                <c:pt idx="61">
                  <c:v>1.0205394642143142</c:v>
                </c:pt>
                <c:pt idx="62">
                  <c:v>1.0205394642143142</c:v>
                </c:pt>
                <c:pt idx="63">
                  <c:v>1.0205394642143142</c:v>
                </c:pt>
                <c:pt idx="64">
                  <c:v>1.0205394642143142</c:v>
                </c:pt>
                <c:pt idx="65">
                  <c:v>1.0205394642143142</c:v>
                </c:pt>
                <c:pt idx="66">
                  <c:v>1.0205394642143142</c:v>
                </c:pt>
                <c:pt idx="67">
                  <c:v>1.0205394642143142</c:v>
                </c:pt>
                <c:pt idx="68">
                  <c:v>1.0205394642143142</c:v>
                </c:pt>
                <c:pt idx="69">
                  <c:v>1.0205394642143142</c:v>
                </c:pt>
                <c:pt idx="70">
                  <c:v>1.0205394642143142</c:v>
                </c:pt>
                <c:pt idx="71">
                  <c:v>1.0205394642143142</c:v>
                </c:pt>
                <c:pt idx="72">
                  <c:v>1.0205394642143142</c:v>
                </c:pt>
                <c:pt idx="73">
                  <c:v>1.0205394642143142</c:v>
                </c:pt>
                <c:pt idx="74">
                  <c:v>1.0205394642143142</c:v>
                </c:pt>
                <c:pt idx="75">
                  <c:v>1.0205394642143142</c:v>
                </c:pt>
                <c:pt idx="76">
                  <c:v>1.0205394642143142</c:v>
                </c:pt>
                <c:pt idx="77">
                  <c:v>1.0205394642143142</c:v>
                </c:pt>
                <c:pt idx="78">
                  <c:v>1.0205394642143142</c:v>
                </c:pt>
                <c:pt idx="79">
                  <c:v>1.0205394642143142</c:v>
                </c:pt>
                <c:pt idx="80">
                  <c:v>1.0205394642143142</c:v>
                </c:pt>
                <c:pt idx="81">
                  <c:v>1.0205394642143142</c:v>
                </c:pt>
                <c:pt idx="82">
                  <c:v>1.0205394642143142</c:v>
                </c:pt>
                <c:pt idx="83">
                  <c:v>1.0205394642143142</c:v>
                </c:pt>
                <c:pt idx="84">
                  <c:v>1.0205394642143142</c:v>
                </c:pt>
                <c:pt idx="85">
                  <c:v>1.0205394642143142</c:v>
                </c:pt>
                <c:pt idx="86">
                  <c:v>1.0205394642143142</c:v>
                </c:pt>
                <c:pt idx="87">
                  <c:v>1.0205394642143142</c:v>
                </c:pt>
                <c:pt idx="88">
                  <c:v>1.0205394642143142</c:v>
                </c:pt>
                <c:pt idx="89">
                  <c:v>1.0205394642143142</c:v>
                </c:pt>
                <c:pt idx="90">
                  <c:v>1.0205394642143142</c:v>
                </c:pt>
                <c:pt idx="91">
                  <c:v>1.0205394642143142</c:v>
                </c:pt>
                <c:pt idx="92">
                  <c:v>1.0205394642143142</c:v>
                </c:pt>
                <c:pt idx="93">
                  <c:v>1.0205394642143142</c:v>
                </c:pt>
                <c:pt idx="94">
                  <c:v>1.0205394642143142</c:v>
                </c:pt>
                <c:pt idx="95">
                  <c:v>1.0205394642143142</c:v>
                </c:pt>
                <c:pt idx="96">
                  <c:v>1.0205394642143142</c:v>
                </c:pt>
                <c:pt idx="97">
                  <c:v>1.0205394642143142</c:v>
                </c:pt>
                <c:pt idx="98">
                  <c:v>1.0205394642143142</c:v>
                </c:pt>
                <c:pt idx="99">
                  <c:v>1.0205394642143142</c:v>
                </c:pt>
                <c:pt idx="100">
                  <c:v>1.0205394642143142</c:v>
                </c:pt>
                <c:pt idx="101">
                  <c:v>1.0205394642143142</c:v>
                </c:pt>
                <c:pt idx="102">
                  <c:v>1.0205394642143142</c:v>
                </c:pt>
                <c:pt idx="103">
                  <c:v>1.0205394642143142</c:v>
                </c:pt>
                <c:pt idx="104">
                  <c:v>1.0205394642143142</c:v>
                </c:pt>
                <c:pt idx="105">
                  <c:v>1.0205394642143142</c:v>
                </c:pt>
                <c:pt idx="106">
                  <c:v>1.0205394642143142</c:v>
                </c:pt>
                <c:pt idx="107">
                  <c:v>1.0205394642143142</c:v>
                </c:pt>
                <c:pt idx="108">
                  <c:v>1.0205394642143142</c:v>
                </c:pt>
                <c:pt idx="109">
                  <c:v>1.0205394642143142</c:v>
                </c:pt>
                <c:pt idx="110">
                  <c:v>1.0205394642143142</c:v>
                </c:pt>
                <c:pt idx="111">
                  <c:v>1.0205394642143142</c:v>
                </c:pt>
                <c:pt idx="112">
                  <c:v>1.0205394642143142</c:v>
                </c:pt>
                <c:pt idx="113">
                  <c:v>1.0205394642143142</c:v>
                </c:pt>
                <c:pt idx="114">
                  <c:v>1.0205394642143142</c:v>
                </c:pt>
                <c:pt idx="115">
                  <c:v>1.0205394642143142</c:v>
                </c:pt>
                <c:pt idx="116">
                  <c:v>1.0205394642143142</c:v>
                </c:pt>
                <c:pt idx="117">
                  <c:v>1.0205394642143142</c:v>
                </c:pt>
                <c:pt idx="118">
                  <c:v>1.0205394642143142</c:v>
                </c:pt>
                <c:pt idx="119">
                  <c:v>1.0205394642143142</c:v>
                </c:pt>
                <c:pt idx="120">
                  <c:v>1.0205394642143142</c:v>
                </c:pt>
                <c:pt idx="121">
                  <c:v>1.0205394642143142</c:v>
                </c:pt>
                <c:pt idx="122">
                  <c:v>1.0205394642143142</c:v>
                </c:pt>
                <c:pt idx="123">
                  <c:v>1.0205394642143142</c:v>
                </c:pt>
                <c:pt idx="124">
                  <c:v>1.0205394642143142</c:v>
                </c:pt>
                <c:pt idx="125">
                  <c:v>1.0205394642143142</c:v>
                </c:pt>
                <c:pt idx="126">
                  <c:v>1.0205394642143142</c:v>
                </c:pt>
                <c:pt idx="127">
                  <c:v>1.0205394642143142</c:v>
                </c:pt>
                <c:pt idx="128">
                  <c:v>1.0205394642143142</c:v>
                </c:pt>
                <c:pt idx="129">
                  <c:v>1.0205394642143142</c:v>
                </c:pt>
                <c:pt idx="130">
                  <c:v>1.0205394642143142</c:v>
                </c:pt>
                <c:pt idx="131">
                  <c:v>1.0205394642143142</c:v>
                </c:pt>
                <c:pt idx="132">
                  <c:v>1.0205394642143142</c:v>
                </c:pt>
                <c:pt idx="133">
                  <c:v>1.0205394642143142</c:v>
                </c:pt>
                <c:pt idx="134">
                  <c:v>1.0205394642143142</c:v>
                </c:pt>
                <c:pt idx="135">
                  <c:v>1.0205394642143142</c:v>
                </c:pt>
                <c:pt idx="136">
                  <c:v>1.0205394642143142</c:v>
                </c:pt>
                <c:pt idx="137">
                  <c:v>1.0205394642143142</c:v>
                </c:pt>
                <c:pt idx="138">
                  <c:v>1.0205394642143142</c:v>
                </c:pt>
                <c:pt idx="139">
                  <c:v>1.0205394642143142</c:v>
                </c:pt>
                <c:pt idx="140">
                  <c:v>1.0205394642143142</c:v>
                </c:pt>
                <c:pt idx="141">
                  <c:v>1.0205394642143142</c:v>
                </c:pt>
                <c:pt idx="142">
                  <c:v>1.0205394642143142</c:v>
                </c:pt>
                <c:pt idx="143">
                  <c:v>1.0205394642143142</c:v>
                </c:pt>
                <c:pt idx="144">
                  <c:v>1.0205394642143142</c:v>
                </c:pt>
                <c:pt idx="145">
                  <c:v>1.0205394642143142</c:v>
                </c:pt>
                <c:pt idx="146">
                  <c:v>1.0205394642143142</c:v>
                </c:pt>
                <c:pt idx="147">
                  <c:v>1.0205394642143142</c:v>
                </c:pt>
                <c:pt idx="148">
                  <c:v>1.0205394642143142</c:v>
                </c:pt>
                <c:pt idx="149">
                  <c:v>1.0205394642143142</c:v>
                </c:pt>
                <c:pt idx="150">
                  <c:v>1.0205394642143142</c:v>
                </c:pt>
                <c:pt idx="151">
                  <c:v>1.0205394642143142</c:v>
                </c:pt>
                <c:pt idx="152">
                  <c:v>1.0205394642143142</c:v>
                </c:pt>
                <c:pt idx="153">
                  <c:v>1.0205394642143142</c:v>
                </c:pt>
                <c:pt idx="154">
                  <c:v>1.0205394642143142</c:v>
                </c:pt>
                <c:pt idx="155">
                  <c:v>1.0205394642143142</c:v>
                </c:pt>
                <c:pt idx="156">
                  <c:v>1.0205394642143142</c:v>
                </c:pt>
                <c:pt idx="157">
                  <c:v>1.0205394642143142</c:v>
                </c:pt>
                <c:pt idx="158">
                  <c:v>1.0205394642143142</c:v>
                </c:pt>
                <c:pt idx="159">
                  <c:v>1.0205394642143142</c:v>
                </c:pt>
                <c:pt idx="160">
                  <c:v>1.0205394642143142</c:v>
                </c:pt>
                <c:pt idx="161">
                  <c:v>1.0205394642143142</c:v>
                </c:pt>
                <c:pt idx="162">
                  <c:v>1.0205394642143142</c:v>
                </c:pt>
                <c:pt idx="163">
                  <c:v>1.0205394642143142</c:v>
                </c:pt>
                <c:pt idx="164">
                  <c:v>1.0205394642143142</c:v>
                </c:pt>
                <c:pt idx="165">
                  <c:v>1.0205394642143142</c:v>
                </c:pt>
                <c:pt idx="166">
                  <c:v>1.0205394642143142</c:v>
                </c:pt>
                <c:pt idx="167">
                  <c:v>1.0205394642143142</c:v>
                </c:pt>
                <c:pt idx="168">
                  <c:v>1.0205394642143142</c:v>
                </c:pt>
                <c:pt idx="169">
                  <c:v>1.0205394642143142</c:v>
                </c:pt>
                <c:pt idx="170">
                  <c:v>1.0205394642143142</c:v>
                </c:pt>
                <c:pt idx="171">
                  <c:v>1.0205394642143142</c:v>
                </c:pt>
                <c:pt idx="172">
                  <c:v>1.0205394642143142</c:v>
                </c:pt>
                <c:pt idx="173">
                  <c:v>1.0205394642143142</c:v>
                </c:pt>
                <c:pt idx="174">
                  <c:v>1.0205394642143142</c:v>
                </c:pt>
                <c:pt idx="175">
                  <c:v>1.0205394642143142</c:v>
                </c:pt>
                <c:pt idx="176">
                  <c:v>1.0205394642143142</c:v>
                </c:pt>
                <c:pt idx="177">
                  <c:v>1.0205394642143142</c:v>
                </c:pt>
                <c:pt idx="178">
                  <c:v>1.0205394642143142</c:v>
                </c:pt>
                <c:pt idx="179">
                  <c:v>1.0205394642143142</c:v>
                </c:pt>
                <c:pt idx="180">
                  <c:v>1.0205394642143142</c:v>
                </c:pt>
                <c:pt idx="181">
                  <c:v>1.0205394642143142</c:v>
                </c:pt>
                <c:pt idx="182">
                  <c:v>1.0205394642143142</c:v>
                </c:pt>
                <c:pt idx="183">
                  <c:v>1.0205394642143142</c:v>
                </c:pt>
                <c:pt idx="184">
                  <c:v>1.0205394642143142</c:v>
                </c:pt>
                <c:pt idx="185">
                  <c:v>1.0205394642143142</c:v>
                </c:pt>
                <c:pt idx="186">
                  <c:v>1.0205394642143142</c:v>
                </c:pt>
                <c:pt idx="187">
                  <c:v>1.0205394642143142</c:v>
                </c:pt>
                <c:pt idx="188">
                  <c:v>1.0205394642143142</c:v>
                </c:pt>
                <c:pt idx="189">
                  <c:v>1.0205394642143142</c:v>
                </c:pt>
                <c:pt idx="190">
                  <c:v>1.0205394642143142</c:v>
                </c:pt>
                <c:pt idx="191">
                  <c:v>1.0205394642143142</c:v>
                </c:pt>
                <c:pt idx="192">
                  <c:v>1.0205394642143142</c:v>
                </c:pt>
                <c:pt idx="193">
                  <c:v>1.0205394642143142</c:v>
                </c:pt>
                <c:pt idx="194">
                  <c:v>1.0205394642143142</c:v>
                </c:pt>
                <c:pt idx="195">
                  <c:v>1.0205394642143142</c:v>
                </c:pt>
                <c:pt idx="196">
                  <c:v>1.0205394642143142</c:v>
                </c:pt>
                <c:pt idx="197">
                  <c:v>1.0205394642143142</c:v>
                </c:pt>
                <c:pt idx="198">
                  <c:v>1.0205394642143142</c:v>
                </c:pt>
                <c:pt idx="199">
                  <c:v>1.0205394642143142</c:v>
                </c:pt>
                <c:pt idx="200">
                  <c:v>1.0205394642143142</c:v>
                </c:pt>
                <c:pt idx="201">
                  <c:v>1.0205394642143142</c:v>
                </c:pt>
                <c:pt idx="202">
                  <c:v>1.0205394642143142</c:v>
                </c:pt>
                <c:pt idx="203">
                  <c:v>1.0205394642143142</c:v>
                </c:pt>
                <c:pt idx="204">
                  <c:v>1.0205394642143142</c:v>
                </c:pt>
                <c:pt idx="205">
                  <c:v>1.0205394642143142</c:v>
                </c:pt>
                <c:pt idx="206">
                  <c:v>1.0205394642143142</c:v>
                </c:pt>
                <c:pt idx="207">
                  <c:v>1.0205394642143142</c:v>
                </c:pt>
                <c:pt idx="208">
                  <c:v>1.0205394642143142</c:v>
                </c:pt>
                <c:pt idx="209">
                  <c:v>1.0205394642143142</c:v>
                </c:pt>
                <c:pt idx="210">
                  <c:v>1.0205394642143142</c:v>
                </c:pt>
                <c:pt idx="211">
                  <c:v>1.0205394642143142</c:v>
                </c:pt>
                <c:pt idx="212">
                  <c:v>1.0205394642143142</c:v>
                </c:pt>
                <c:pt idx="213">
                  <c:v>1.0205394642143142</c:v>
                </c:pt>
                <c:pt idx="214">
                  <c:v>1.0205394642143142</c:v>
                </c:pt>
                <c:pt idx="215">
                  <c:v>1.0205394642143142</c:v>
                </c:pt>
                <c:pt idx="216">
                  <c:v>1.0205394642143142</c:v>
                </c:pt>
                <c:pt idx="217">
                  <c:v>1.0205394642143142</c:v>
                </c:pt>
                <c:pt idx="218">
                  <c:v>1.0205394642143142</c:v>
                </c:pt>
                <c:pt idx="219">
                  <c:v>1.0205394642143142</c:v>
                </c:pt>
                <c:pt idx="220">
                  <c:v>1.0205394642143142</c:v>
                </c:pt>
                <c:pt idx="221">
                  <c:v>1.0205394642143142</c:v>
                </c:pt>
                <c:pt idx="222">
                  <c:v>1.0205394642143142</c:v>
                </c:pt>
                <c:pt idx="223">
                  <c:v>1.0205394642143142</c:v>
                </c:pt>
                <c:pt idx="224">
                  <c:v>1.0205394642143142</c:v>
                </c:pt>
                <c:pt idx="225">
                  <c:v>1.0205394642143142</c:v>
                </c:pt>
                <c:pt idx="226">
                  <c:v>1.0205394642143142</c:v>
                </c:pt>
                <c:pt idx="227">
                  <c:v>1.0205394642143142</c:v>
                </c:pt>
                <c:pt idx="228">
                  <c:v>1.0205394642143142</c:v>
                </c:pt>
                <c:pt idx="229">
                  <c:v>1.0205394642143142</c:v>
                </c:pt>
                <c:pt idx="230">
                  <c:v>1.0205394642143142</c:v>
                </c:pt>
                <c:pt idx="231">
                  <c:v>1.0205394642143142</c:v>
                </c:pt>
                <c:pt idx="232">
                  <c:v>1.0205394642143142</c:v>
                </c:pt>
                <c:pt idx="233">
                  <c:v>1.0205394642143142</c:v>
                </c:pt>
                <c:pt idx="234">
                  <c:v>1.0205394642143142</c:v>
                </c:pt>
                <c:pt idx="235">
                  <c:v>1.0205394642143142</c:v>
                </c:pt>
                <c:pt idx="236">
                  <c:v>1.0205394642143142</c:v>
                </c:pt>
                <c:pt idx="237">
                  <c:v>1.0205394642143142</c:v>
                </c:pt>
                <c:pt idx="238">
                  <c:v>1.0205394642143142</c:v>
                </c:pt>
                <c:pt idx="239">
                  <c:v>1.0205394642143142</c:v>
                </c:pt>
                <c:pt idx="240">
                  <c:v>1.0205394642143142</c:v>
                </c:pt>
                <c:pt idx="241">
                  <c:v>1.0205394642143142</c:v>
                </c:pt>
                <c:pt idx="242">
                  <c:v>1.0205394642143142</c:v>
                </c:pt>
                <c:pt idx="243">
                  <c:v>1.0205394642143142</c:v>
                </c:pt>
                <c:pt idx="244">
                  <c:v>1.0205394642143142</c:v>
                </c:pt>
                <c:pt idx="245">
                  <c:v>1.0205394642143142</c:v>
                </c:pt>
                <c:pt idx="246">
                  <c:v>1.0205394642143142</c:v>
                </c:pt>
                <c:pt idx="247">
                  <c:v>1.0205394642143142</c:v>
                </c:pt>
                <c:pt idx="248">
                  <c:v>1.0205394642143142</c:v>
                </c:pt>
                <c:pt idx="249">
                  <c:v>1.0205394642143142</c:v>
                </c:pt>
                <c:pt idx="250">
                  <c:v>1.0205394642143142</c:v>
                </c:pt>
              </c:numCache>
            </c:numRef>
          </c:val>
          <c:smooth val="0"/>
        </c:ser>
        <c:dLbls>
          <c:showLegendKey val="0"/>
          <c:showVal val="0"/>
          <c:showCatName val="0"/>
          <c:showSerName val="0"/>
          <c:showPercent val="0"/>
          <c:showBubbleSize val="0"/>
        </c:dLbls>
        <c:marker val="1"/>
        <c:smooth val="0"/>
        <c:axId val="245881856"/>
        <c:axId val="245883648"/>
      </c:lineChart>
      <c:dateAx>
        <c:axId val="245881856"/>
        <c:scaling>
          <c:orientation val="minMax"/>
        </c:scaling>
        <c:delete val="0"/>
        <c:axPos val="b"/>
        <c:numFmt formatCode="[$-409]mmmmm\-yy;@" sourceLinked="0"/>
        <c:majorTickMark val="out"/>
        <c:minorTickMark val="none"/>
        <c:tickLblPos val="nextTo"/>
        <c:txPr>
          <a:bodyPr rot="0"/>
          <a:lstStyle/>
          <a:p>
            <a:pPr>
              <a:defRPr sz="1000"/>
            </a:pPr>
            <a:endParaRPr lang="en-US"/>
          </a:p>
        </c:txPr>
        <c:crossAx val="245883648"/>
        <c:crosses val="autoZero"/>
        <c:auto val="1"/>
        <c:lblOffset val="100"/>
        <c:baseTimeUnit val="days"/>
        <c:majorUnit val="3"/>
        <c:majorTimeUnit val="months"/>
      </c:dateAx>
      <c:valAx>
        <c:axId val="245883648"/>
        <c:scaling>
          <c:orientation val="minMax"/>
          <c:max val="1.2"/>
          <c:min val="0.8"/>
        </c:scaling>
        <c:delete val="0"/>
        <c:axPos val="l"/>
        <c:numFmt formatCode="0%" sourceLinked="1"/>
        <c:majorTickMark val="out"/>
        <c:minorTickMark val="none"/>
        <c:tickLblPos val="nextTo"/>
        <c:txPr>
          <a:bodyPr/>
          <a:lstStyle/>
          <a:p>
            <a:pPr>
              <a:defRPr sz="1000"/>
            </a:pPr>
            <a:endParaRPr lang="en-US"/>
          </a:p>
        </c:txPr>
        <c:crossAx val="24588185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0.16727</cdr:x>
      <cdr:y>0.61922</cdr:y>
    </cdr:from>
    <cdr:to>
      <cdr:x>0.50128</cdr:x>
      <cdr:y>0.84466</cdr:y>
    </cdr:to>
    <cdr:sp macro="" textlink="">
      <cdr:nvSpPr>
        <cdr:cNvPr id="6" name="TextBox 1"/>
        <cdr:cNvSpPr txBox="1"/>
      </cdr:nvSpPr>
      <cdr:spPr>
        <a:xfrm xmlns:a="http://schemas.openxmlformats.org/drawingml/2006/main">
          <a:off x="673591" y="1431169"/>
          <a:ext cx="1345020" cy="521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smtClean="0"/>
            <a:t>Max = 108%</a:t>
          </a:r>
        </a:p>
        <a:p xmlns:a="http://schemas.openxmlformats.org/drawingml/2006/main">
          <a:r>
            <a:rPr lang="en-US" sz="900" dirty="0" smtClean="0"/>
            <a:t>Min = 55%</a:t>
          </a:r>
        </a:p>
        <a:p xmlns:a="http://schemas.openxmlformats.org/drawingml/2006/main">
          <a:r>
            <a:rPr lang="en-US" sz="900" dirty="0" smtClean="0"/>
            <a:t>Current = 79%</a:t>
          </a:r>
          <a:endParaRPr lang="en-US" sz="900" dirty="0"/>
        </a:p>
      </cdr:txBody>
    </cdr:sp>
  </cdr:relSizeAnchor>
  <cdr:relSizeAnchor xmlns:cdr="http://schemas.openxmlformats.org/drawingml/2006/chartDrawing">
    <cdr:from>
      <cdr:x>0.18329</cdr:x>
      <cdr:y>0.83652</cdr:y>
    </cdr:from>
    <cdr:to>
      <cdr:x>0.37524</cdr:x>
      <cdr:y>0.83663</cdr:y>
    </cdr:to>
    <cdr:cxnSp macro="">
      <cdr:nvCxnSpPr>
        <cdr:cNvPr id="7" name="Straight Connector 6"/>
        <cdr:cNvCxnSpPr/>
      </cdr:nvCxnSpPr>
      <cdr:spPr>
        <a:xfrm xmlns:a="http://schemas.openxmlformats.org/drawingml/2006/main">
          <a:off x="738102" y="1933400"/>
          <a:ext cx="772960" cy="254"/>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0.18329</cdr:x>
      <cdr:y>0.61399</cdr:y>
    </cdr:from>
    <cdr:to>
      <cdr:x>0.37524</cdr:x>
      <cdr:y>0.61409</cdr:y>
    </cdr:to>
    <cdr:cxnSp macro="">
      <cdr:nvCxnSpPr>
        <cdr:cNvPr id="8" name="Straight Connector 7"/>
        <cdr:cNvCxnSpPr/>
      </cdr:nvCxnSpPr>
      <cdr:spPr>
        <a:xfrm xmlns:a="http://schemas.openxmlformats.org/drawingml/2006/main">
          <a:off x="738102" y="1419064"/>
          <a:ext cx="772960" cy="231"/>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0.20593</cdr:x>
      <cdr:y>0.07478</cdr:y>
    </cdr:from>
    <cdr:to>
      <cdr:x>0.53078</cdr:x>
      <cdr:y>0.17465</cdr:y>
    </cdr:to>
    <cdr:sp macro="" textlink="">
      <cdr:nvSpPr>
        <cdr:cNvPr id="5" name="TextBox 3"/>
        <cdr:cNvSpPr txBox="1"/>
      </cdr:nvSpPr>
      <cdr:spPr>
        <a:xfrm xmlns:a="http://schemas.openxmlformats.org/drawingml/2006/main">
          <a:off x="829241" y="172844"/>
          <a:ext cx="1308133" cy="23082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200" kern="1200">
              <a:solidFill>
                <a:schemeClr val="tx1"/>
              </a:solidFill>
              <a:latin typeface="Book Antiqua" pitchFamily="18" charset="0"/>
              <a:ea typeface="+mn-ea"/>
              <a:cs typeface="+mn-cs"/>
            </a:defRPr>
          </a:lvl1pPr>
          <a:lvl2pPr marL="457200" algn="l" rtl="0" fontAlgn="base">
            <a:spcBef>
              <a:spcPct val="0"/>
            </a:spcBef>
            <a:spcAft>
              <a:spcPct val="0"/>
            </a:spcAft>
            <a:defRPr sz="1200" kern="1200">
              <a:solidFill>
                <a:schemeClr val="tx1"/>
              </a:solidFill>
              <a:latin typeface="Book Antiqua" pitchFamily="18" charset="0"/>
              <a:ea typeface="+mn-ea"/>
              <a:cs typeface="+mn-cs"/>
            </a:defRPr>
          </a:lvl2pPr>
          <a:lvl3pPr marL="914400" algn="l" rtl="0" fontAlgn="base">
            <a:spcBef>
              <a:spcPct val="0"/>
            </a:spcBef>
            <a:spcAft>
              <a:spcPct val="0"/>
            </a:spcAft>
            <a:defRPr sz="1200" kern="1200">
              <a:solidFill>
                <a:schemeClr val="tx1"/>
              </a:solidFill>
              <a:latin typeface="Book Antiqua" pitchFamily="18" charset="0"/>
              <a:ea typeface="+mn-ea"/>
              <a:cs typeface="+mn-cs"/>
            </a:defRPr>
          </a:lvl3pPr>
          <a:lvl4pPr marL="1371600" algn="l" rtl="0" fontAlgn="base">
            <a:spcBef>
              <a:spcPct val="0"/>
            </a:spcBef>
            <a:spcAft>
              <a:spcPct val="0"/>
            </a:spcAft>
            <a:defRPr sz="1200" kern="1200">
              <a:solidFill>
                <a:schemeClr val="tx1"/>
              </a:solidFill>
              <a:latin typeface="Book Antiqua" pitchFamily="18" charset="0"/>
              <a:ea typeface="+mn-ea"/>
              <a:cs typeface="+mn-cs"/>
            </a:defRPr>
          </a:lvl4pPr>
          <a:lvl5pPr marL="1828800" algn="l" rtl="0" fontAlgn="base">
            <a:spcBef>
              <a:spcPct val="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Book Antiqua" pitchFamily="18" charset="0"/>
              <a:ea typeface="+mn-ea"/>
              <a:cs typeface="+mn-cs"/>
            </a:defRPr>
          </a:lvl6pPr>
          <a:lvl7pPr marL="2743200" algn="l" defTabSz="914400" rtl="0" eaLnBrk="1" latinLnBrk="0" hangingPunct="1">
            <a:defRPr sz="1200" kern="1200">
              <a:solidFill>
                <a:schemeClr val="tx1"/>
              </a:solidFill>
              <a:latin typeface="Book Antiqua" pitchFamily="18" charset="0"/>
              <a:ea typeface="+mn-ea"/>
              <a:cs typeface="+mn-cs"/>
            </a:defRPr>
          </a:lvl7pPr>
          <a:lvl8pPr marL="3200400" algn="l" defTabSz="914400" rtl="0" eaLnBrk="1" latinLnBrk="0" hangingPunct="1">
            <a:defRPr sz="1200" kern="1200">
              <a:solidFill>
                <a:schemeClr val="tx1"/>
              </a:solidFill>
              <a:latin typeface="Book Antiqua" pitchFamily="18" charset="0"/>
              <a:ea typeface="+mn-ea"/>
              <a:cs typeface="+mn-cs"/>
            </a:defRPr>
          </a:lvl8pPr>
          <a:lvl9pPr marL="3657600" algn="l" defTabSz="914400" rtl="0" eaLnBrk="1" latinLnBrk="0" hangingPunct="1">
            <a:defRPr sz="1200" kern="1200">
              <a:solidFill>
                <a:schemeClr val="tx1"/>
              </a:solidFill>
              <a:latin typeface="Book Antiqua" pitchFamily="18" charset="0"/>
              <a:ea typeface="+mn-ea"/>
              <a:cs typeface="+mn-cs"/>
            </a:defRPr>
          </a:lvl9pPr>
        </a:lstStyle>
        <a:p xmlns:a="http://schemas.openxmlformats.org/drawingml/2006/main">
          <a:r>
            <a:rPr lang="en-US" sz="900" b="1" dirty="0" smtClean="0">
              <a:solidFill>
                <a:srgbClr val="FEB500"/>
              </a:solidFill>
            </a:rPr>
            <a:t>10 </a:t>
          </a:r>
          <a:r>
            <a:rPr lang="en-US" sz="900" b="1" dirty="0" err="1" smtClean="0">
              <a:solidFill>
                <a:srgbClr val="FEB500"/>
              </a:solidFill>
            </a:rPr>
            <a:t>Yr</a:t>
          </a:r>
          <a:r>
            <a:rPr lang="en-US" sz="900" b="1" dirty="0" smtClean="0">
              <a:solidFill>
                <a:srgbClr val="FEB500"/>
              </a:solidFill>
            </a:rPr>
            <a:t> Average</a:t>
          </a:r>
          <a:r>
            <a:rPr lang="en-US" sz="800" b="1" dirty="0" smtClean="0">
              <a:solidFill>
                <a:srgbClr val="FEB500"/>
              </a:solidFill>
            </a:rPr>
            <a:t> =  87%</a:t>
          </a:r>
          <a:endParaRPr lang="en-US" sz="800" b="1" dirty="0">
            <a:solidFill>
              <a:srgbClr val="FEB500"/>
            </a:solidFill>
          </a:endParaRPr>
        </a:p>
      </cdr:txBody>
    </cdr:sp>
  </cdr:relSizeAnchor>
  <cdr:relSizeAnchor xmlns:cdr="http://schemas.openxmlformats.org/drawingml/2006/chartDrawing">
    <cdr:from>
      <cdr:x>0.17088</cdr:x>
      <cdr:y>0.60686</cdr:y>
    </cdr:from>
    <cdr:to>
      <cdr:x>0.50489</cdr:x>
      <cdr:y>0.8323</cdr:y>
    </cdr:to>
    <cdr:sp macro="" textlink="">
      <cdr:nvSpPr>
        <cdr:cNvPr id="6" name="TextBox 1"/>
        <cdr:cNvSpPr txBox="1"/>
      </cdr:nvSpPr>
      <cdr:spPr>
        <a:xfrm xmlns:a="http://schemas.openxmlformats.org/drawingml/2006/main">
          <a:off x="688095" y="1402585"/>
          <a:ext cx="1345020" cy="521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smtClean="0"/>
            <a:t>Max = 92%</a:t>
          </a:r>
        </a:p>
        <a:p xmlns:a="http://schemas.openxmlformats.org/drawingml/2006/main">
          <a:r>
            <a:rPr lang="en-US" sz="900" dirty="0" smtClean="0"/>
            <a:t>Min = 64%</a:t>
          </a:r>
        </a:p>
        <a:p xmlns:a="http://schemas.openxmlformats.org/drawingml/2006/main">
          <a:r>
            <a:rPr lang="en-US" sz="900" dirty="0" smtClean="0"/>
            <a:t>Current = 82%</a:t>
          </a:r>
          <a:endParaRPr lang="en-US" sz="900" dirty="0"/>
        </a:p>
      </cdr:txBody>
    </cdr:sp>
  </cdr:relSizeAnchor>
  <cdr:relSizeAnchor xmlns:cdr="http://schemas.openxmlformats.org/drawingml/2006/chartDrawing">
    <cdr:from>
      <cdr:x>0.18879</cdr:x>
      <cdr:y>0.82416</cdr:y>
    </cdr:from>
    <cdr:to>
      <cdr:x>0.38074</cdr:x>
      <cdr:y>0.82427</cdr:y>
    </cdr:to>
    <cdr:cxnSp macro="">
      <cdr:nvCxnSpPr>
        <cdr:cNvPr id="7" name="Straight Connector 6"/>
        <cdr:cNvCxnSpPr/>
      </cdr:nvCxnSpPr>
      <cdr:spPr>
        <a:xfrm xmlns:a="http://schemas.openxmlformats.org/drawingml/2006/main">
          <a:off x="760253" y="1904832"/>
          <a:ext cx="772961" cy="254"/>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0.18879</cdr:x>
      <cdr:y>0.59338</cdr:y>
    </cdr:from>
    <cdr:to>
      <cdr:x>0.38074</cdr:x>
      <cdr:y>0.59348</cdr:y>
    </cdr:to>
    <cdr:cxnSp macro="">
      <cdr:nvCxnSpPr>
        <cdr:cNvPr id="8" name="Straight Connector 7"/>
        <cdr:cNvCxnSpPr/>
      </cdr:nvCxnSpPr>
      <cdr:spPr>
        <a:xfrm xmlns:a="http://schemas.openxmlformats.org/drawingml/2006/main">
          <a:off x="760253" y="1371432"/>
          <a:ext cx="772961" cy="231"/>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0.16661</cdr:x>
      <cdr:y>0.60169</cdr:y>
    </cdr:from>
    <cdr:to>
      <cdr:x>0.35856</cdr:x>
      <cdr:y>0.60179</cdr:y>
    </cdr:to>
    <cdr:cxnSp macro="">
      <cdr:nvCxnSpPr>
        <cdr:cNvPr id="3" name="Straight Connector 2"/>
        <cdr:cNvCxnSpPr/>
      </cdr:nvCxnSpPr>
      <cdr:spPr>
        <a:xfrm xmlns:a="http://schemas.openxmlformats.org/drawingml/2006/main">
          <a:off x="670908" y="1390651"/>
          <a:ext cx="772961" cy="231"/>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0.1767</cdr:x>
      <cdr:y>0.21019</cdr:y>
    </cdr:from>
    <cdr:to>
      <cdr:x>0.49872</cdr:x>
      <cdr:y>0.31006</cdr:y>
    </cdr:to>
    <cdr:sp macro="" textlink="">
      <cdr:nvSpPr>
        <cdr:cNvPr id="5" name="TextBox 3"/>
        <cdr:cNvSpPr txBox="1"/>
      </cdr:nvSpPr>
      <cdr:spPr>
        <a:xfrm xmlns:a="http://schemas.openxmlformats.org/drawingml/2006/main">
          <a:off x="711538" y="485794"/>
          <a:ext cx="1296737" cy="23082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200" kern="1200">
              <a:solidFill>
                <a:schemeClr val="tx1"/>
              </a:solidFill>
              <a:latin typeface="Book Antiqua" pitchFamily="18" charset="0"/>
              <a:ea typeface="+mn-ea"/>
              <a:cs typeface="+mn-cs"/>
            </a:defRPr>
          </a:lvl1pPr>
          <a:lvl2pPr marL="457200" algn="l" rtl="0" fontAlgn="base">
            <a:spcBef>
              <a:spcPct val="0"/>
            </a:spcBef>
            <a:spcAft>
              <a:spcPct val="0"/>
            </a:spcAft>
            <a:defRPr sz="1200" kern="1200">
              <a:solidFill>
                <a:schemeClr val="tx1"/>
              </a:solidFill>
              <a:latin typeface="Book Antiqua" pitchFamily="18" charset="0"/>
              <a:ea typeface="+mn-ea"/>
              <a:cs typeface="+mn-cs"/>
            </a:defRPr>
          </a:lvl2pPr>
          <a:lvl3pPr marL="914400" algn="l" rtl="0" fontAlgn="base">
            <a:spcBef>
              <a:spcPct val="0"/>
            </a:spcBef>
            <a:spcAft>
              <a:spcPct val="0"/>
            </a:spcAft>
            <a:defRPr sz="1200" kern="1200">
              <a:solidFill>
                <a:schemeClr val="tx1"/>
              </a:solidFill>
              <a:latin typeface="Book Antiqua" pitchFamily="18" charset="0"/>
              <a:ea typeface="+mn-ea"/>
              <a:cs typeface="+mn-cs"/>
            </a:defRPr>
          </a:lvl3pPr>
          <a:lvl4pPr marL="1371600" algn="l" rtl="0" fontAlgn="base">
            <a:spcBef>
              <a:spcPct val="0"/>
            </a:spcBef>
            <a:spcAft>
              <a:spcPct val="0"/>
            </a:spcAft>
            <a:defRPr sz="1200" kern="1200">
              <a:solidFill>
                <a:schemeClr val="tx1"/>
              </a:solidFill>
              <a:latin typeface="Book Antiqua" pitchFamily="18" charset="0"/>
              <a:ea typeface="+mn-ea"/>
              <a:cs typeface="+mn-cs"/>
            </a:defRPr>
          </a:lvl4pPr>
          <a:lvl5pPr marL="1828800" algn="l" rtl="0" fontAlgn="base">
            <a:spcBef>
              <a:spcPct val="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Book Antiqua" pitchFamily="18" charset="0"/>
              <a:ea typeface="+mn-ea"/>
              <a:cs typeface="+mn-cs"/>
            </a:defRPr>
          </a:lvl6pPr>
          <a:lvl7pPr marL="2743200" algn="l" defTabSz="914400" rtl="0" eaLnBrk="1" latinLnBrk="0" hangingPunct="1">
            <a:defRPr sz="1200" kern="1200">
              <a:solidFill>
                <a:schemeClr val="tx1"/>
              </a:solidFill>
              <a:latin typeface="Book Antiqua" pitchFamily="18" charset="0"/>
              <a:ea typeface="+mn-ea"/>
              <a:cs typeface="+mn-cs"/>
            </a:defRPr>
          </a:lvl7pPr>
          <a:lvl8pPr marL="3200400" algn="l" defTabSz="914400" rtl="0" eaLnBrk="1" latinLnBrk="0" hangingPunct="1">
            <a:defRPr sz="1200" kern="1200">
              <a:solidFill>
                <a:schemeClr val="tx1"/>
              </a:solidFill>
              <a:latin typeface="Book Antiqua" pitchFamily="18" charset="0"/>
              <a:ea typeface="+mn-ea"/>
              <a:cs typeface="+mn-cs"/>
            </a:defRPr>
          </a:lvl8pPr>
          <a:lvl9pPr marL="3657600" algn="l" defTabSz="914400" rtl="0" eaLnBrk="1" latinLnBrk="0" hangingPunct="1">
            <a:defRPr sz="1200" kern="1200">
              <a:solidFill>
                <a:schemeClr val="tx1"/>
              </a:solidFill>
              <a:latin typeface="Book Antiqua" pitchFamily="18" charset="0"/>
              <a:ea typeface="+mn-ea"/>
              <a:cs typeface="+mn-cs"/>
            </a:defRPr>
          </a:lvl9pPr>
        </a:lstStyle>
        <a:p xmlns:a="http://schemas.openxmlformats.org/drawingml/2006/main">
          <a:r>
            <a:rPr lang="en-US" sz="900" b="1" dirty="0" smtClean="0">
              <a:solidFill>
                <a:srgbClr val="FEB500"/>
              </a:solidFill>
            </a:rPr>
            <a:t>10 </a:t>
          </a:r>
          <a:r>
            <a:rPr lang="en-US" sz="900" b="1" dirty="0" err="1" smtClean="0">
              <a:solidFill>
                <a:srgbClr val="FEB500"/>
              </a:solidFill>
            </a:rPr>
            <a:t>Yr</a:t>
          </a:r>
          <a:r>
            <a:rPr lang="en-US" sz="900" b="1" dirty="0" smtClean="0">
              <a:solidFill>
                <a:srgbClr val="FEB500"/>
              </a:solidFill>
            </a:rPr>
            <a:t> Average</a:t>
          </a:r>
          <a:r>
            <a:rPr lang="en-US" sz="800" b="1" dirty="0" smtClean="0">
              <a:solidFill>
                <a:srgbClr val="FEB500"/>
              </a:solidFill>
            </a:rPr>
            <a:t> =  93%</a:t>
          </a:r>
          <a:endParaRPr lang="en-US" sz="800" b="1" dirty="0">
            <a:solidFill>
              <a:srgbClr val="FEB500"/>
            </a:solidFill>
          </a:endParaRPr>
        </a:p>
      </cdr:txBody>
    </cdr:sp>
  </cdr:relSizeAnchor>
  <cdr:relSizeAnchor xmlns:cdr="http://schemas.openxmlformats.org/drawingml/2006/chartDrawing">
    <cdr:from>
      <cdr:x>0.16534</cdr:x>
      <cdr:y>0.8366</cdr:y>
    </cdr:from>
    <cdr:to>
      <cdr:x>0.35729</cdr:x>
      <cdr:y>0.83671</cdr:y>
    </cdr:to>
    <cdr:cxnSp macro="">
      <cdr:nvCxnSpPr>
        <cdr:cNvPr id="6" name="Straight Connector 5"/>
        <cdr:cNvCxnSpPr/>
      </cdr:nvCxnSpPr>
      <cdr:spPr>
        <a:xfrm xmlns:a="http://schemas.openxmlformats.org/drawingml/2006/main">
          <a:off x="665787" y="1933585"/>
          <a:ext cx="772961" cy="254"/>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0.14585</cdr:x>
      <cdr:y>0.60686</cdr:y>
    </cdr:from>
    <cdr:to>
      <cdr:x>0.43206</cdr:x>
      <cdr:y>0.8323</cdr:y>
    </cdr:to>
    <cdr:sp macro="" textlink="">
      <cdr:nvSpPr>
        <cdr:cNvPr id="7" name="TextBox 1"/>
        <cdr:cNvSpPr txBox="1"/>
      </cdr:nvSpPr>
      <cdr:spPr>
        <a:xfrm xmlns:a="http://schemas.openxmlformats.org/drawingml/2006/main">
          <a:off x="587335" y="1402594"/>
          <a:ext cx="1152525" cy="521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smtClean="0"/>
            <a:t>Max = 106%</a:t>
          </a:r>
        </a:p>
        <a:p xmlns:a="http://schemas.openxmlformats.org/drawingml/2006/main">
          <a:r>
            <a:rPr lang="en-US" sz="900" dirty="0" smtClean="0"/>
            <a:t>Min = 83%</a:t>
          </a:r>
        </a:p>
        <a:p xmlns:a="http://schemas.openxmlformats.org/drawingml/2006/main">
          <a:r>
            <a:rPr lang="en-US" sz="900" dirty="0" smtClean="0"/>
            <a:t>Current = 100%</a:t>
          </a:r>
          <a:endParaRPr lang="en-US" sz="900" dirty="0"/>
        </a:p>
      </cdr:txBody>
    </cdr:sp>
  </cdr:relSizeAnchor>
</c:userShapes>
</file>

<file path=ppt/drawings/drawing4.xml><?xml version="1.0" encoding="utf-8"?>
<c:userShapes xmlns:c="http://schemas.openxmlformats.org/drawingml/2006/chart">
  <cdr:relSizeAnchor xmlns:cdr="http://schemas.openxmlformats.org/drawingml/2006/chartDrawing">
    <cdr:from>
      <cdr:x>0.18879</cdr:x>
      <cdr:y>0.59338</cdr:y>
    </cdr:from>
    <cdr:to>
      <cdr:x>0.38074</cdr:x>
      <cdr:y>0.59348</cdr:y>
    </cdr:to>
    <cdr:cxnSp macro="">
      <cdr:nvCxnSpPr>
        <cdr:cNvPr id="6" name="Straight Connector 5"/>
        <cdr:cNvCxnSpPr/>
      </cdr:nvCxnSpPr>
      <cdr:spPr>
        <a:xfrm xmlns:a="http://schemas.openxmlformats.org/drawingml/2006/main">
          <a:off x="760253" y="1371432"/>
          <a:ext cx="772961" cy="231"/>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0.17088</cdr:x>
      <cdr:y>0.60686</cdr:y>
    </cdr:from>
    <cdr:to>
      <cdr:x>0.50489</cdr:x>
      <cdr:y>0.8323</cdr:y>
    </cdr:to>
    <cdr:sp macro="" textlink="">
      <cdr:nvSpPr>
        <cdr:cNvPr id="7" name="TextBox 1"/>
        <cdr:cNvSpPr txBox="1"/>
      </cdr:nvSpPr>
      <cdr:spPr>
        <a:xfrm xmlns:a="http://schemas.openxmlformats.org/drawingml/2006/main">
          <a:off x="688095" y="1402585"/>
          <a:ext cx="1345020" cy="5210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smtClean="0"/>
            <a:t>Max = 114%</a:t>
          </a:r>
        </a:p>
        <a:p xmlns:a="http://schemas.openxmlformats.org/drawingml/2006/main">
          <a:r>
            <a:rPr lang="en-US" sz="900" dirty="0" smtClean="0"/>
            <a:t>Min = 95%</a:t>
          </a:r>
        </a:p>
        <a:p xmlns:a="http://schemas.openxmlformats.org/drawingml/2006/main">
          <a:r>
            <a:rPr lang="en-US" sz="900" dirty="0" smtClean="0"/>
            <a:t>Current = 109%</a:t>
          </a:r>
          <a:endParaRPr lang="en-US" sz="900" dirty="0"/>
        </a:p>
      </cdr:txBody>
    </cdr:sp>
  </cdr:relSizeAnchor>
  <cdr:relSizeAnchor xmlns:cdr="http://schemas.openxmlformats.org/drawingml/2006/chartDrawing">
    <cdr:from>
      <cdr:x>0.18879</cdr:x>
      <cdr:y>0.82416</cdr:y>
    </cdr:from>
    <cdr:to>
      <cdr:x>0.38074</cdr:x>
      <cdr:y>0.82427</cdr:y>
    </cdr:to>
    <cdr:cxnSp macro="">
      <cdr:nvCxnSpPr>
        <cdr:cNvPr id="8" name="Straight Connector 7"/>
        <cdr:cNvCxnSpPr/>
      </cdr:nvCxnSpPr>
      <cdr:spPr>
        <a:xfrm xmlns:a="http://schemas.openxmlformats.org/drawingml/2006/main">
          <a:off x="760253" y="1904832"/>
          <a:ext cx="772961" cy="254"/>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0.22692</cdr:x>
      <cdr:y>0.31107</cdr:y>
    </cdr:from>
    <cdr:to>
      <cdr:x>0.57598</cdr:x>
      <cdr:y>0.41094</cdr:y>
    </cdr:to>
    <cdr:sp macro="" textlink="">
      <cdr:nvSpPr>
        <cdr:cNvPr id="5" name="TextBox 3"/>
        <cdr:cNvSpPr txBox="1"/>
      </cdr:nvSpPr>
      <cdr:spPr>
        <a:xfrm xmlns:a="http://schemas.openxmlformats.org/drawingml/2006/main">
          <a:off x="913771" y="718949"/>
          <a:ext cx="1405625" cy="23082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200" kern="1200">
              <a:solidFill>
                <a:schemeClr val="tx1"/>
              </a:solidFill>
              <a:latin typeface="Book Antiqua" pitchFamily="18" charset="0"/>
              <a:ea typeface="+mn-ea"/>
              <a:cs typeface="+mn-cs"/>
            </a:defRPr>
          </a:lvl1pPr>
          <a:lvl2pPr marL="457200" algn="l" rtl="0" fontAlgn="base">
            <a:spcBef>
              <a:spcPct val="0"/>
            </a:spcBef>
            <a:spcAft>
              <a:spcPct val="0"/>
            </a:spcAft>
            <a:defRPr sz="1200" kern="1200">
              <a:solidFill>
                <a:schemeClr val="tx1"/>
              </a:solidFill>
              <a:latin typeface="Book Antiqua" pitchFamily="18" charset="0"/>
              <a:ea typeface="+mn-ea"/>
              <a:cs typeface="+mn-cs"/>
            </a:defRPr>
          </a:lvl2pPr>
          <a:lvl3pPr marL="914400" algn="l" rtl="0" fontAlgn="base">
            <a:spcBef>
              <a:spcPct val="0"/>
            </a:spcBef>
            <a:spcAft>
              <a:spcPct val="0"/>
            </a:spcAft>
            <a:defRPr sz="1200" kern="1200">
              <a:solidFill>
                <a:schemeClr val="tx1"/>
              </a:solidFill>
              <a:latin typeface="Book Antiqua" pitchFamily="18" charset="0"/>
              <a:ea typeface="+mn-ea"/>
              <a:cs typeface="+mn-cs"/>
            </a:defRPr>
          </a:lvl3pPr>
          <a:lvl4pPr marL="1371600" algn="l" rtl="0" fontAlgn="base">
            <a:spcBef>
              <a:spcPct val="0"/>
            </a:spcBef>
            <a:spcAft>
              <a:spcPct val="0"/>
            </a:spcAft>
            <a:defRPr sz="1200" kern="1200">
              <a:solidFill>
                <a:schemeClr val="tx1"/>
              </a:solidFill>
              <a:latin typeface="Book Antiqua" pitchFamily="18" charset="0"/>
              <a:ea typeface="+mn-ea"/>
              <a:cs typeface="+mn-cs"/>
            </a:defRPr>
          </a:lvl4pPr>
          <a:lvl5pPr marL="1828800" algn="l" rtl="0" fontAlgn="base">
            <a:spcBef>
              <a:spcPct val="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Book Antiqua" pitchFamily="18" charset="0"/>
              <a:ea typeface="+mn-ea"/>
              <a:cs typeface="+mn-cs"/>
            </a:defRPr>
          </a:lvl6pPr>
          <a:lvl7pPr marL="2743200" algn="l" defTabSz="914400" rtl="0" eaLnBrk="1" latinLnBrk="0" hangingPunct="1">
            <a:defRPr sz="1200" kern="1200">
              <a:solidFill>
                <a:schemeClr val="tx1"/>
              </a:solidFill>
              <a:latin typeface="Book Antiqua" pitchFamily="18" charset="0"/>
              <a:ea typeface="+mn-ea"/>
              <a:cs typeface="+mn-cs"/>
            </a:defRPr>
          </a:lvl7pPr>
          <a:lvl8pPr marL="3200400" algn="l" defTabSz="914400" rtl="0" eaLnBrk="1" latinLnBrk="0" hangingPunct="1">
            <a:defRPr sz="1200" kern="1200">
              <a:solidFill>
                <a:schemeClr val="tx1"/>
              </a:solidFill>
              <a:latin typeface="Book Antiqua" pitchFamily="18" charset="0"/>
              <a:ea typeface="+mn-ea"/>
              <a:cs typeface="+mn-cs"/>
            </a:defRPr>
          </a:lvl8pPr>
          <a:lvl9pPr marL="3657600" algn="l" defTabSz="914400" rtl="0" eaLnBrk="1" latinLnBrk="0" hangingPunct="1">
            <a:defRPr sz="1200" kern="1200">
              <a:solidFill>
                <a:schemeClr val="tx1"/>
              </a:solidFill>
              <a:latin typeface="Book Antiqua" pitchFamily="18" charset="0"/>
              <a:ea typeface="+mn-ea"/>
              <a:cs typeface="+mn-cs"/>
            </a:defRPr>
          </a:lvl9pPr>
        </a:lstStyle>
        <a:p xmlns:a="http://schemas.openxmlformats.org/drawingml/2006/main">
          <a:r>
            <a:rPr lang="en-US" sz="900" b="1" dirty="0" smtClean="0">
              <a:solidFill>
                <a:srgbClr val="FEB500"/>
              </a:solidFill>
            </a:rPr>
            <a:t>10 </a:t>
          </a:r>
          <a:r>
            <a:rPr lang="en-US" sz="900" b="1" dirty="0" err="1" smtClean="0">
              <a:solidFill>
                <a:srgbClr val="FEB500"/>
              </a:solidFill>
            </a:rPr>
            <a:t>Yr</a:t>
          </a:r>
          <a:r>
            <a:rPr lang="en-US" sz="900" b="1" dirty="0" smtClean="0">
              <a:solidFill>
                <a:srgbClr val="FEB500"/>
              </a:solidFill>
            </a:rPr>
            <a:t> Average</a:t>
          </a:r>
          <a:r>
            <a:rPr lang="en-US" sz="800" b="1" dirty="0" smtClean="0">
              <a:solidFill>
                <a:srgbClr val="FEB500"/>
              </a:solidFill>
            </a:rPr>
            <a:t> =  102%</a:t>
          </a:r>
          <a:endParaRPr lang="en-US" sz="800" b="1" dirty="0">
            <a:solidFill>
              <a:srgbClr val="FEB5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spcAft>
                <a:spcPct val="0"/>
              </a:spcAft>
              <a:buClrTx/>
              <a:buSzTx/>
              <a:buFontTx/>
              <a:buNone/>
              <a:defRPr>
                <a:latin typeface="Arial" charset="0"/>
              </a:defRPr>
            </a:lvl1pPr>
          </a:lstStyle>
          <a:p>
            <a:pPr>
              <a:defRPr/>
            </a:pPr>
            <a:endParaRPr lang="en-US" dirty="0">
              <a:latin typeface="Book Antiqua" pitchFamily="18" charset="0"/>
            </a:endParaRPr>
          </a:p>
        </p:txBody>
      </p:sp>
      <p:sp>
        <p:nvSpPr>
          <p:cNvPr id="68611"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a:spcAft>
                <a:spcPct val="0"/>
              </a:spcAft>
              <a:buClrTx/>
              <a:buSzTx/>
              <a:buFontTx/>
              <a:buNone/>
              <a:defRPr>
                <a:latin typeface="Arial" charset="0"/>
              </a:defRPr>
            </a:lvl1pPr>
          </a:lstStyle>
          <a:p>
            <a:pPr>
              <a:defRPr/>
            </a:pPr>
            <a:endParaRPr lang="en-US" dirty="0">
              <a:latin typeface="Book Antiqua" pitchFamily="18" charset="0"/>
            </a:endParaRPr>
          </a:p>
        </p:txBody>
      </p:sp>
      <p:sp>
        <p:nvSpPr>
          <p:cNvPr id="68612"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spcAft>
                <a:spcPct val="0"/>
              </a:spcAft>
              <a:buClrTx/>
              <a:buSzTx/>
              <a:buFontTx/>
              <a:buNone/>
              <a:defRPr>
                <a:latin typeface="Arial" charset="0"/>
              </a:defRPr>
            </a:lvl1pPr>
          </a:lstStyle>
          <a:p>
            <a:pPr>
              <a:defRPr/>
            </a:pPr>
            <a:endParaRPr lang="en-US" dirty="0">
              <a:latin typeface="Book Antiqua" pitchFamily="18" charset="0"/>
            </a:endParaRPr>
          </a:p>
        </p:txBody>
      </p:sp>
      <p:sp>
        <p:nvSpPr>
          <p:cNvPr id="68613"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a:spcAft>
                <a:spcPct val="0"/>
              </a:spcAft>
              <a:buClrTx/>
              <a:buSzTx/>
              <a:buFontTx/>
              <a:buNone/>
              <a:defRPr>
                <a:latin typeface="Arial" charset="0"/>
              </a:defRPr>
            </a:lvl1pPr>
          </a:lstStyle>
          <a:p>
            <a:pPr>
              <a:defRPr/>
            </a:pPr>
            <a:fld id="{795C0BF9-3C99-4C69-B43F-F318F73BDE1C}" type="slidenum">
              <a:rPr lang="en-US">
                <a:latin typeface="Book Antiqua" pitchFamily="18" charset="0"/>
              </a:rPr>
              <a:pPr>
                <a:defRPr/>
              </a:pPr>
              <a:t>‹#›</a:t>
            </a:fld>
            <a:endParaRPr lang="en-US" dirty="0">
              <a:latin typeface="Book Antiqua" pitchFamily="18" charset="0"/>
            </a:endParaRPr>
          </a:p>
        </p:txBody>
      </p:sp>
    </p:spTree>
    <p:extLst>
      <p:ext uri="{BB962C8B-B14F-4D97-AF65-F5344CB8AC3E}">
        <p14:creationId xmlns:p14="http://schemas.microsoft.com/office/powerpoint/2010/main" val="23271127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spcAft>
                <a:spcPct val="0"/>
              </a:spcAft>
              <a:buClrTx/>
              <a:buSzTx/>
              <a:buFontTx/>
              <a:buNone/>
              <a:defRPr>
                <a:latin typeface="Book Antiqua" pitchFamily="18" charset="0"/>
              </a:defRPr>
            </a:lvl1pPr>
          </a:lstStyle>
          <a:p>
            <a:pPr>
              <a:defRPr/>
            </a:pPr>
            <a:endParaRPr lang="en-US" dirty="0"/>
          </a:p>
        </p:txBody>
      </p:sp>
      <p:sp>
        <p:nvSpPr>
          <p:cNvPr id="12493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a:spcAft>
                <a:spcPct val="0"/>
              </a:spcAft>
              <a:buClrTx/>
              <a:buSzTx/>
              <a:buFontTx/>
              <a:buNone/>
              <a:defRPr>
                <a:latin typeface="Book Antiqua" pitchFamily="18" charset="0"/>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493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spcAft>
                <a:spcPct val="0"/>
              </a:spcAft>
              <a:buClrTx/>
              <a:buSzTx/>
              <a:buFontTx/>
              <a:buNone/>
              <a:defRPr>
                <a:latin typeface="Book Antiqua" pitchFamily="18" charset="0"/>
              </a:defRPr>
            </a:lvl1pPr>
          </a:lstStyle>
          <a:p>
            <a:pPr>
              <a:defRPr/>
            </a:pPr>
            <a:endParaRPr lang="en-US" dirty="0"/>
          </a:p>
        </p:txBody>
      </p:sp>
      <p:sp>
        <p:nvSpPr>
          <p:cNvPr id="12493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a:spcAft>
                <a:spcPct val="0"/>
              </a:spcAft>
              <a:buClrTx/>
              <a:buSzTx/>
              <a:buFontTx/>
              <a:buNone/>
              <a:defRPr>
                <a:latin typeface="Book Antiqua" pitchFamily="18" charset="0"/>
              </a:defRPr>
            </a:lvl1pPr>
          </a:lstStyle>
          <a:p>
            <a:pPr>
              <a:defRPr/>
            </a:pPr>
            <a:fld id="{FB659138-AD48-4C05-AE54-DE1A878905CD}" type="slidenum">
              <a:rPr lang="en-US" smtClean="0"/>
              <a:pPr>
                <a:defRPr/>
              </a:pPr>
              <a:t>‹#›</a:t>
            </a:fld>
            <a:endParaRPr lang="en-US" dirty="0"/>
          </a:p>
        </p:txBody>
      </p:sp>
    </p:spTree>
    <p:extLst>
      <p:ext uri="{BB962C8B-B14F-4D97-AF65-F5344CB8AC3E}">
        <p14:creationId xmlns:p14="http://schemas.microsoft.com/office/powerpoint/2010/main" val="262438011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929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17"/>
          <p:cNvGrpSpPr>
            <a:grpSpLocks/>
          </p:cNvGrpSpPr>
          <p:nvPr userDrawn="1"/>
        </p:nvGrpSpPr>
        <p:grpSpPr bwMode="auto">
          <a:xfrm>
            <a:off x="303213" y="801688"/>
            <a:ext cx="8612187" cy="60325"/>
            <a:chOff x="148" y="533"/>
            <a:chExt cx="5425" cy="38"/>
          </a:xfrm>
        </p:grpSpPr>
        <p:sp>
          <p:nvSpPr>
            <p:cNvPr id="10" name="Line 18"/>
            <p:cNvSpPr>
              <a:spLocks noChangeShapeType="1"/>
            </p:cNvSpPr>
            <p:nvPr/>
          </p:nvSpPr>
          <p:spPr bwMode="auto">
            <a:xfrm>
              <a:off x="148" y="533"/>
              <a:ext cx="5424" cy="0"/>
            </a:xfrm>
            <a:prstGeom prst="line">
              <a:avLst/>
            </a:prstGeom>
            <a:noFill/>
            <a:ln w="25400">
              <a:solidFill>
                <a:srgbClr val="003366"/>
              </a:solidFill>
              <a:round/>
              <a:headEnd/>
              <a:tailEnd/>
            </a:ln>
            <a:effectLst/>
          </p:spPr>
          <p:txBody>
            <a:bodyPr/>
            <a:lstStyle/>
            <a:p>
              <a:pPr>
                <a:spcAft>
                  <a:spcPct val="25000"/>
                </a:spcAft>
                <a:buClr>
                  <a:srgbClr val="003768"/>
                </a:buClr>
                <a:buSzPct val="100000"/>
                <a:buFont typeface="Arial" charset="0"/>
                <a:buChar char="•"/>
                <a:defRPr/>
              </a:pPr>
              <a:endParaRPr lang="en-US" dirty="0"/>
            </a:p>
          </p:txBody>
        </p:sp>
        <p:sp>
          <p:nvSpPr>
            <p:cNvPr id="11" name="Line 19"/>
            <p:cNvSpPr>
              <a:spLocks noChangeShapeType="1"/>
            </p:cNvSpPr>
            <p:nvPr/>
          </p:nvSpPr>
          <p:spPr bwMode="auto">
            <a:xfrm>
              <a:off x="149" y="571"/>
              <a:ext cx="5424" cy="0"/>
            </a:xfrm>
            <a:prstGeom prst="line">
              <a:avLst/>
            </a:prstGeom>
            <a:noFill/>
            <a:ln w="12700">
              <a:solidFill>
                <a:srgbClr val="003366"/>
              </a:solidFill>
              <a:round/>
              <a:headEnd/>
              <a:tailEnd/>
            </a:ln>
            <a:effectLst/>
          </p:spPr>
          <p:txBody>
            <a:bodyPr/>
            <a:lstStyle/>
            <a:p>
              <a:pPr>
                <a:spcAft>
                  <a:spcPct val="25000"/>
                </a:spcAft>
                <a:buClr>
                  <a:srgbClr val="003768"/>
                </a:buClr>
                <a:buSzPct val="100000"/>
                <a:buFont typeface="Arial" charset="0"/>
                <a:buChar char="•"/>
                <a:defRPr/>
              </a:pPr>
              <a:endParaRPr lang="en-US" dirty="0"/>
            </a:p>
          </p:txBody>
        </p:sp>
      </p:grpSp>
      <p:sp>
        <p:nvSpPr>
          <p:cNvPr id="12" name="TextBox 11"/>
          <p:cNvSpPr txBox="1"/>
          <p:nvPr userDrawn="1"/>
        </p:nvSpPr>
        <p:spPr>
          <a:xfrm>
            <a:off x="8543925" y="6581001"/>
            <a:ext cx="1476375" cy="276999"/>
          </a:xfrm>
          <a:prstGeom prst="rect">
            <a:avLst/>
          </a:prstGeom>
          <a:noFill/>
        </p:spPr>
        <p:txBody>
          <a:bodyPr wrap="square" rtlCol="0">
            <a:spAutoFit/>
          </a:bodyPr>
          <a:lstStyle/>
          <a:p>
            <a:fld id="{68BC1EE2-95B0-469C-94E2-DA5EA0CF43DE}" type="slidenum">
              <a:rPr lang="en-US" b="0" smtClean="0">
                <a:solidFill>
                  <a:srgbClr val="003366"/>
                </a:solidFill>
              </a:rPr>
              <a:pPr/>
              <a:t>‹#›</a:t>
            </a:fld>
            <a:endParaRPr lang="en-US" b="0" dirty="0">
              <a:solidFill>
                <a:srgbClr val="003366"/>
              </a:solidFill>
            </a:endParaRPr>
          </a:p>
        </p:txBody>
      </p:sp>
      <p:pic>
        <p:nvPicPr>
          <p:cNvPr id="3074" name="Picture 2" descr="image001"/>
          <p:cNvPicPr>
            <a:picLocks noChangeAspect="1" noChangeArrowheads="1"/>
          </p:cNvPicPr>
          <p:nvPr userDrawn="1"/>
        </p:nvPicPr>
        <p:blipFill>
          <a:blip r:embed="rId2" cstate="print"/>
          <a:srcRect/>
          <a:stretch>
            <a:fillRect/>
          </a:stretch>
        </p:blipFill>
        <p:spPr bwMode="auto">
          <a:xfrm>
            <a:off x="6261463" y="287383"/>
            <a:ext cx="2505075" cy="457200"/>
          </a:xfrm>
          <a:prstGeom prst="rect">
            <a:avLst/>
          </a:prstGeom>
          <a:noFill/>
          <a:ln w="9525">
            <a:noFill/>
            <a:miter lim="800000"/>
            <a:headEnd/>
            <a:tailEnd/>
          </a:ln>
        </p:spPr>
      </p:pic>
    </p:spTree>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5E3E2-4140-40A4-BBA8-1644B2341D60}" type="datetimeFigureOut">
              <a:rPr lang="en-US" smtClean="0"/>
              <a:pPr/>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5E3E2-4140-40A4-BBA8-1644B2341D60}" type="datetimeFigureOut">
              <a:rPr lang="en-US" smtClean="0"/>
              <a:pPr/>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5E3E2-4140-40A4-BBA8-1644B2341D60}" type="datetimeFigureOut">
              <a:rPr lang="en-US" smtClean="0"/>
              <a:pPr/>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C5E3E2-4140-40A4-BBA8-1644B2341D60}" type="datetimeFigureOut">
              <a:rPr lang="en-US" smtClean="0"/>
              <a:pPr/>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5E3E2-4140-40A4-BBA8-1644B2341D60}" type="datetimeFigureOut">
              <a:rPr lang="en-US" smtClean="0"/>
              <a:pPr/>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C5E3E2-4140-40A4-BBA8-1644B2341D60}" type="datetimeFigureOut">
              <a:rPr lang="en-US" smtClean="0"/>
              <a:pPr/>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C5E3E2-4140-40A4-BBA8-1644B2341D60}" type="datetimeFigureOut">
              <a:rPr lang="en-US" smtClean="0"/>
              <a:pPr/>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C5E3E2-4140-40A4-BBA8-1644B2341D60}" type="datetimeFigureOut">
              <a:rPr lang="en-US" smtClean="0"/>
              <a:pPr/>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C5E3E2-4140-40A4-BBA8-1644B2341D60}" type="datetimeFigureOut">
              <a:rPr lang="en-US" smtClean="0"/>
              <a:pPr/>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5E3E2-4140-40A4-BBA8-1644B2341D60}" type="datetimeFigureOut">
              <a:rPr lang="en-US" smtClean="0"/>
              <a:pPr/>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5E3E2-4140-40A4-BBA8-1644B2341D60}" type="datetimeFigureOut">
              <a:rPr lang="en-US" smtClean="0"/>
              <a:pPr/>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4EBDF-2A1F-4569-B15B-ABE54F8EAAF8}"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09550" y="839788"/>
            <a:ext cx="8593138" cy="381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fld id="{2111829B-B59E-48B3-B6B0-EF931D50B46F}" type="slidenum">
              <a:rPr lang="en-US" smtClean="0"/>
              <a:pPr lvl="0"/>
              <a:t>‹#›</a:t>
            </a:fld>
            <a:r>
              <a:rPr lang="en-US" dirty="0" smtClean="0"/>
              <a:t/>
            </a:r>
            <a:br>
              <a:rPr lang="en-US" dirty="0" smtClean="0"/>
            </a:br>
            <a:endParaRPr lang="en-US" dirty="0" smtClean="0"/>
          </a:p>
        </p:txBody>
      </p:sp>
      <p:sp>
        <p:nvSpPr>
          <p:cNvPr id="12291" name="Rectangle 3"/>
          <p:cNvSpPr>
            <a:spLocks noGrp="1" noChangeArrowheads="1"/>
          </p:cNvSpPr>
          <p:nvPr>
            <p:ph type="body" idx="1"/>
          </p:nvPr>
        </p:nvSpPr>
        <p:spPr bwMode="auto">
          <a:xfrm>
            <a:off x="273050" y="1214439"/>
            <a:ext cx="8601075" cy="4481512"/>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p:txStyles>
    <p:titleStyle>
      <a:lvl1pPr algn="l" rtl="0" eaLnBrk="0" fontAlgn="base" hangingPunct="0">
        <a:spcBef>
          <a:spcPct val="0"/>
        </a:spcBef>
        <a:spcAft>
          <a:spcPct val="0"/>
        </a:spcAft>
        <a:defRPr sz="1600" i="1">
          <a:solidFill>
            <a:schemeClr val="tx1"/>
          </a:solidFill>
          <a:latin typeface="Book Antiqua" pitchFamily="18" charset="0"/>
          <a:ea typeface="+mj-ea"/>
          <a:cs typeface="+mj-cs"/>
        </a:defRPr>
      </a:lvl1pPr>
      <a:lvl2pPr algn="l" rtl="0" eaLnBrk="0" fontAlgn="base" hangingPunct="0">
        <a:spcBef>
          <a:spcPct val="0"/>
        </a:spcBef>
        <a:spcAft>
          <a:spcPct val="0"/>
        </a:spcAft>
        <a:defRPr sz="1600" i="1">
          <a:solidFill>
            <a:schemeClr val="tx1"/>
          </a:solidFill>
          <a:latin typeface="Arial" charset="0"/>
        </a:defRPr>
      </a:lvl2pPr>
      <a:lvl3pPr algn="l" rtl="0" eaLnBrk="0" fontAlgn="base" hangingPunct="0">
        <a:spcBef>
          <a:spcPct val="0"/>
        </a:spcBef>
        <a:spcAft>
          <a:spcPct val="0"/>
        </a:spcAft>
        <a:defRPr sz="1600" i="1">
          <a:solidFill>
            <a:schemeClr val="tx1"/>
          </a:solidFill>
          <a:latin typeface="Arial" charset="0"/>
        </a:defRPr>
      </a:lvl3pPr>
      <a:lvl4pPr algn="l" rtl="0" eaLnBrk="0" fontAlgn="base" hangingPunct="0">
        <a:spcBef>
          <a:spcPct val="0"/>
        </a:spcBef>
        <a:spcAft>
          <a:spcPct val="0"/>
        </a:spcAft>
        <a:defRPr sz="1600" i="1">
          <a:solidFill>
            <a:schemeClr val="tx1"/>
          </a:solidFill>
          <a:latin typeface="Arial" charset="0"/>
        </a:defRPr>
      </a:lvl4pPr>
      <a:lvl5pPr algn="l" rtl="0" eaLnBrk="0" fontAlgn="base" hangingPunct="0">
        <a:spcBef>
          <a:spcPct val="0"/>
        </a:spcBef>
        <a:spcAft>
          <a:spcPct val="0"/>
        </a:spcAft>
        <a:defRPr sz="1600" i="1">
          <a:solidFill>
            <a:schemeClr val="tx1"/>
          </a:solidFill>
          <a:latin typeface="Arial" charset="0"/>
        </a:defRPr>
      </a:lvl5pPr>
      <a:lvl6pPr marL="457200" algn="l" rtl="0" fontAlgn="base">
        <a:spcBef>
          <a:spcPct val="0"/>
        </a:spcBef>
        <a:spcAft>
          <a:spcPct val="0"/>
        </a:spcAft>
        <a:defRPr sz="1600" i="1">
          <a:solidFill>
            <a:schemeClr val="tx1"/>
          </a:solidFill>
          <a:latin typeface="Book Antiqua" pitchFamily="18" charset="0"/>
        </a:defRPr>
      </a:lvl6pPr>
      <a:lvl7pPr marL="914400" algn="l" rtl="0" fontAlgn="base">
        <a:spcBef>
          <a:spcPct val="0"/>
        </a:spcBef>
        <a:spcAft>
          <a:spcPct val="0"/>
        </a:spcAft>
        <a:defRPr sz="1600" i="1">
          <a:solidFill>
            <a:schemeClr val="tx1"/>
          </a:solidFill>
          <a:latin typeface="Book Antiqua" pitchFamily="18" charset="0"/>
        </a:defRPr>
      </a:lvl7pPr>
      <a:lvl8pPr marL="1371600" algn="l" rtl="0" fontAlgn="base">
        <a:spcBef>
          <a:spcPct val="0"/>
        </a:spcBef>
        <a:spcAft>
          <a:spcPct val="0"/>
        </a:spcAft>
        <a:defRPr sz="1600" i="1">
          <a:solidFill>
            <a:schemeClr val="tx1"/>
          </a:solidFill>
          <a:latin typeface="Book Antiqua" pitchFamily="18" charset="0"/>
        </a:defRPr>
      </a:lvl8pPr>
      <a:lvl9pPr marL="1828800" algn="l" rtl="0" fontAlgn="base">
        <a:spcBef>
          <a:spcPct val="0"/>
        </a:spcBef>
        <a:spcAft>
          <a:spcPct val="0"/>
        </a:spcAft>
        <a:defRPr sz="1600" i="1">
          <a:solidFill>
            <a:schemeClr val="tx1"/>
          </a:solidFill>
          <a:latin typeface="Book Antiqua" pitchFamily="18" charset="0"/>
        </a:defRPr>
      </a:lvl9pPr>
    </p:titleStyle>
    <p:bodyStyle>
      <a:lvl1pPr marL="233363" indent="-233363" algn="l" rtl="0" eaLnBrk="0" fontAlgn="base" hangingPunct="0">
        <a:spcBef>
          <a:spcPct val="0"/>
        </a:spcBef>
        <a:spcAft>
          <a:spcPct val="25000"/>
        </a:spcAft>
        <a:buClr>
          <a:srgbClr val="003768"/>
        </a:buClr>
        <a:buSzPct val="80000"/>
        <a:buFont typeface="Wingdings" pitchFamily="2" charset="2"/>
        <a:buChar char="n"/>
        <a:defRPr sz="1200">
          <a:solidFill>
            <a:schemeClr val="tx1"/>
          </a:solidFill>
          <a:latin typeface="Book Antiqua" pitchFamily="18" charset="0"/>
          <a:ea typeface="+mn-ea"/>
          <a:cs typeface="+mn-cs"/>
        </a:defRPr>
      </a:lvl1pPr>
      <a:lvl2pPr marL="568325" indent="-220663" algn="l" rtl="0" eaLnBrk="0" fontAlgn="base" hangingPunct="0">
        <a:spcBef>
          <a:spcPct val="0"/>
        </a:spcBef>
        <a:spcAft>
          <a:spcPct val="25000"/>
        </a:spcAft>
        <a:buClr>
          <a:srgbClr val="003768"/>
        </a:buClr>
        <a:buSzPct val="50000"/>
        <a:buFont typeface="Wingdings" pitchFamily="2" charset="2"/>
        <a:buChar char="l"/>
        <a:defRPr sz="1200">
          <a:solidFill>
            <a:schemeClr val="tx1"/>
          </a:solidFill>
          <a:latin typeface="Book Antiqua" pitchFamily="18" charset="0"/>
        </a:defRPr>
      </a:lvl2pPr>
      <a:lvl3pPr marL="911225" indent="-223838" algn="l" rtl="0" eaLnBrk="0" fontAlgn="base" hangingPunct="0">
        <a:spcBef>
          <a:spcPct val="0"/>
        </a:spcBef>
        <a:spcAft>
          <a:spcPct val="25000"/>
        </a:spcAft>
        <a:buClr>
          <a:srgbClr val="003768"/>
        </a:buClr>
        <a:buSzPct val="50000"/>
        <a:buFont typeface="Arial" charset="0"/>
        <a:buChar char="–"/>
        <a:defRPr sz="1200">
          <a:solidFill>
            <a:schemeClr val="tx1"/>
          </a:solidFill>
          <a:latin typeface="Book Antiqua" pitchFamily="18" charset="0"/>
        </a:defRPr>
      </a:lvl3pPr>
      <a:lvl4pPr marL="1257300" indent="-231775" algn="l" rtl="0" eaLnBrk="0" fontAlgn="base" hangingPunct="0">
        <a:spcBef>
          <a:spcPct val="0"/>
        </a:spcBef>
        <a:spcAft>
          <a:spcPct val="25000"/>
        </a:spcAft>
        <a:buClr>
          <a:srgbClr val="003768"/>
        </a:buClr>
        <a:buSzPct val="50000"/>
        <a:buFont typeface="Times New Roman" pitchFamily="18" charset="0"/>
        <a:buChar char="&gt;"/>
        <a:defRPr sz="1200">
          <a:solidFill>
            <a:schemeClr val="tx1"/>
          </a:solidFill>
          <a:latin typeface="Book Antiqua" pitchFamily="18" charset="0"/>
        </a:defRPr>
      </a:lvl4pPr>
      <a:lvl5pPr marL="1604963" indent="-233363" algn="l" rtl="0" eaLnBrk="0" fontAlgn="base" hangingPunct="0">
        <a:spcBef>
          <a:spcPct val="0"/>
        </a:spcBef>
        <a:spcAft>
          <a:spcPct val="25000"/>
        </a:spcAft>
        <a:buClr>
          <a:srgbClr val="003768"/>
        </a:buClr>
        <a:buSzPct val="50000"/>
        <a:buFont typeface="Wingdings" pitchFamily="2" charset="2"/>
        <a:defRPr sz="1200">
          <a:solidFill>
            <a:schemeClr val="tx1"/>
          </a:solidFill>
          <a:latin typeface="Arial" charset="0"/>
        </a:defRPr>
      </a:lvl5pPr>
      <a:lvl6pPr marL="2062163" indent="-233363" algn="l" rtl="0" fontAlgn="base">
        <a:spcBef>
          <a:spcPct val="0"/>
        </a:spcBef>
        <a:spcAft>
          <a:spcPct val="25000"/>
        </a:spcAft>
        <a:buClr>
          <a:srgbClr val="003768"/>
        </a:buClr>
        <a:buSzPct val="50000"/>
        <a:buFont typeface="Wingdings" pitchFamily="2" charset="2"/>
        <a:defRPr sz="1200">
          <a:solidFill>
            <a:schemeClr val="tx1"/>
          </a:solidFill>
          <a:latin typeface="+mn-lt"/>
        </a:defRPr>
      </a:lvl6pPr>
      <a:lvl7pPr marL="2519363" indent="-233363" algn="l" rtl="0" fontAlgn="base">
        <a:spcBef>
          <a:spcPct val="0"/>
        </a:spcBef>
        <a:spcAft>
          <a:spcPct val="25000"/>
        </a:spcAft>
        <a:buClr>
          <a:srgbClr val="003768"/>
        </a:buClr>
        <a:buSzPct val="50000"/>
        <a:buFont typeface="Wingdings" pitchFamily="2" charset="2"/>
        <a:defRPr sz="1200">
          <a:solidFill>
            <a:schemeClr val="tx1"/>
          </a:solidFill>
          <a:latin typeface="+mn-lt"/>
        </a:defRPr>
      </a:lvl7pPr>
      <a:lvl8pPr marL="2976563" indent="-233363" algn="l" rtl="0" fontAlgn="base">
        <a:spcBef>
          <a:spcPct val="0"/>
        </a:spcBef>
        <a:spcAft>
          <a:spcPct val="25000"/>
        </a:spcAft>
        <a:buClr>
          <a:srgbClr val="003768"/>
        </a:buClr>
        <a:buSzPct val="50000"/>
        <a:buFont typeface="Wingdings" pitchFamily="2" charset="2"/>
        <a:defRPr sz="1200">
          <a:solidFill>
            <a:schemeClr val="tx1"/>
          </a:solidFill>
          <a:latin typeface="+mn-lt"/>
        </a:defRPr>
      </a:lvl8pPr>
      <a:lvl9pPr marL="3433763" indent="-233363" algn="l" rtl="0" fontAlgn="base">
        <a:spcBef>
          <a:spcPct val="0"/>
        </a:spcBef>
        <a:spcAft>
          <a:spcPct val="25000"/>
        </a:spcAft>
        <a:buClr>
          <a:srgbClr val="003768"/>
        </a:buClr>
        <a:buSzPct val="50000"/>
        <a:buFont typeface="Wingdings" pitchFamily="2" charset="2"/>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5E3E2-4140-40A4-BBA8-1644B2341D60}" type="datetimeFigureOut">
              <a:rPr lang="en-US" smtClean="0"/>
              <a:pPr/>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4EBDF-2A1F-4569-B15B-ABE54F8EAA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hart" Target="../charts/chart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tifel.com/" TargetMode="Externa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emf"/><Relationship Id="rId5" Type="http://schemas.openxmlformats.org/officeDocument/2006/relationships/slideLayout" Target="../slideLayouts/slideLayout1.xml"/><Relationship Id="rId4" Type="http://schemas.openxmlformats.org/officeDocument/2006/relationships/tags" Target="../tags/tag7.xml"/><Relationship Id="rId9"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custDataLst>
              <p:tags r:id="rId2"/>
            </p:custDataLst>
          </p:nvPr>
        </p:nvSpPr>
        <p:spPr bwMode="auto">
          <a:xfrm>
            <a:off x="224391" y="1268819"/>
            <a:ext cx="8739963" cy="2170592"/>
          </a:xfrm>
          <a:prstGeom prst="rect">
            <a:avLst/>
          </a:prstGeom>
          <a:noFill/>
          <a:ln w="9525" algn="ctr">
            <a:noFill/>
            <a:miter lim="800000"/>
            <a:headEnd/>
            <a:tailEnd/>
          </a:ln>
        </p:spPr>
        <p:txBody>
          <a:bodyPr lIns="91432" tIns="45716" rIns="91432" bIns="45716"/>
          <a:lstStyle/>
          <a:p>
            <a:pPr algn="ctr">
              <a:spcBef>
                <a:spcPct val="50000"/>
              </a:spcBef>
            </a:pPr>
            <a:endParaRPr lang="en-US" sz="3200" b="1" dirty="0" smtClean="0">
              <a:solidFill>
                <a:srgbClr val="003768"/>
              </a:solidFill>
              <a:effectLst>
                <a:outerShdw blurRad="38100" dist="38100" dir="2700000" algn="tl">
                  <a:srgbClr val="000000">
                    <a:alpha val="43137"/>
                  </a:srgbClr>
                </a:outerShdw>
              </a:effectLst>
              <a:ea typeface="ＭＳ Ｐゴシック"/>
              <a:cs typeface="ＭＳ Ｐゴシック"/>
            </a:endParaRPr>
          </a:p>
          <a:p>
            <a:pPr algn="ctr">
              <a:spcBef>
                <a:spcPct val="50000"/>
              </a:spcBef>
            </a:pPr>
            <a:r>
              <a:rPr lang="en-US" sz="3600" b="1" dirty="0">
                <a:solidFill>
                  <a:srgbClr val="003768"/>
                </a:solidFill>
                <a:effectLst>
                  <a:outerShdw blurRad="38100" dist="38100" dir="2700000" algn="tl">
                    <a:srgbClr val="000000">
                      <a:alpha val="43137"/>
                    </a:srgbClr>
                  </a:outerShdw>
                </a:effectLst>
                <a:ea typeface="ＭＳ Ｐゴシック"/>
                <a:cs typeface="ＭＳ Ｐゴシック"/>
              </a:rPr>
              <a:t>F</a:t>
            </a:r>
            <a:r>
              <a:rPr lang="en-US" sz="3600" b="1" dirty="0" smtClean="0">
                <a:solidFill>
                  <a:srgbClr val="003768"/>
                </a:solidFill>
                <a:effectLst>
                  <a:outerShdw blurRad="38100" dist="38100" dir="2700000" algn="tl">
                    <a:srgbClr val="000000">
                      <a:alpha val="43137"/>
                    </a:srgbClr>
                  </a:outerShdw>
                </a:effectLst>
                <a:ea typeface="ＭＳ Ｐゴシック"/>
                <a:cs typeface="ＭＳ Ｐゴシック"/>
              </a:rPr>
              <a:t>ixed Income Macro Outlook</a:t>
            </a:r>
          </a:p>
          <a:p>
            <a:pPr algn="ctr">
              <a:spcBef>
                <a:spcPct val="50000"/>
              </a:spcBef>
            </a:pPr>
            <a:r>
              <a:rPr lang="en-US" sz="3200" b="1" dirty="0">
                <a:solidFill>
                  <a:srgbClr val="003768"/>
                </a:solidFill>
                <a:effectLst>
                  <a:outerShdw blurRad="38100" dist="38100" dir="2700000" algn="tl">
                    <a:srgbClr val="000000">
                      <a:alpha val="43137"/>
                    </a:srgbClr>
                  </a:outerShdw>
                </a:effectLst>
                <a:ea typeface="ＭＳ Ｐゴシック"/>
                <a:cs typeface="ＭＳ Ｐゴシック"/>
              </a:rPr>
              <a:t>B</a:t>
            </a:r>
            <a:r>
              <a:rPr lang="en-US" sz="3200" b="1" dirty="0" smtClean="0">
                <a:solidFill>
                  <a:srgbClr val="003768"/>
                </a:solidFill>
                <a:effectLst>
                  <a:outerShdw blurRad="38100" dist="38100" dir="2700000" algn="tl">
                    <a:srgbClr val="000000">
                      <a:alpha val="43137"/>
                    </a:srgbClr>
                  </a:outerShdw>
                </a:effectLst>
                <a:ea typeface="ＭＳ Ｐゴシック"/>
                <a:cs typeface="ＭＳ Ｐゴシック"/>
              </a:rPr>
              <a:t>oston FMS Meeting</a:t>
            </a:r>
          </a:p>
          <a:p>
            <a:pPr algn="ctr">
              <a:spcBef>
                <a:spcPct val="50000"/>
              </a:spcBef>
            </a:pPr>
            <a:r>
              <a:rPr lang="en-US" sz="2800" b="1" dirty="0" smtClean="0">
                <a:solidFill>
                  <a:srgbClr val="003768"/>
                </a:solidFill>
                <a:effectLst>
                  <a:outerShdw blurRad="38100" dist="38100" dir="2700000" algn="tl">
                    <a:srgbClr val="000000">
                      <a:alpha val="43137"/>
                    </a:srgbClr>
                  </a:outerShdw>
                </a:effectLst>
                <a:ea typeface="ＭＳ Ｐゴシック"/>
                <a:cs typeface="ＭＳ Ｐゴシック"/>
              </a:rPr>
              <a:t>March, 24th 2015</a:t>
            </a:r>
          </a:p>
          <a:p>
            <a:pPr algn="ctr">
              <a:spcBef>
                <a:spcPct val="50000"/>
              </a:spcBef>
            </a:pPr>
            <a:r>
              <a:rPr lang="en-US" sz="2400" b="1" dirty="0" smtClean="0">
                <a:solidFill>
                  <a:srgbClr val="003768"/>
                </a:solidFill>
                <a:effectLst>
                  <a:outerShdw blurRad="38100" dist="38100" dir="2700000" algn="tl">
                    <a:srgbClr val="000000">
                      <a:alpha val="43137"/>
                    </a:srgbClr>
                  </a:outerShdw>
                </a:effectLst>
                <a:ea typeface="ＭＳ Ｐゴシック"/>
                <a:cs typeface="ＭＳ Ｐゴシック"/>
              </a:rPr>
              <a:t>Jim DeMasi, CFA</a:t>
            </a:r>
          </a:p>
          <a:p>
            <a:pPr algn="ctr">
              <a:spcBef>
                <a:spcPct val="50000"/>
              </a:spcBef>
            </a:pPr>
            <a:r>
              <a:rPr lang="en-US" sz="2400" b="1" dirty="0" smtClean="0">
                <a:solidFill>
                  <a:srgbClr val="003768"/>
                </a:solidFill>
                <a:effectLst>
                  <a:outerShdw blurRad="38100" dist="38100" dir="2700000" algn="tl">
                    <a:srgbClr val="000000">
                      <a:alpha val="43137"/>
                    </a:srgbClr>
                  </a:outerShdw>
                </a:effectLst>
                <a:ea typeface="ＭＳ Ｐゴシック"/>
                <a:cs typeface="ＭＳ Ｐゴシック"/>
              </a:rPr>
              <a:t>  </a:t>
            </a:r>
            <a:r>
              <a:rPr lang="en-US" sz="2000" b="1" dirty="0" smtClean="0">
                <a:solidFill>
                  <a:srgbClr val="003768"/>
                </a:solidFill>
                <a:effectLst>
                  <a:outerShdw blurRad="38100" dist="38100" dir="2700000" algn="tl">
                    <a:srgbClr val="000000">
                      <a:alpha val="43137"/>
                    </a:srgbClr>
                  </a:outerShdw>
                </a:effectLst>
                <a:ea typeface="ＭＳ Ｐゴシック"/>
                <a:cs typeface="ＭＳ Ｐゴシック"/>
              </a:rPr>
              <a:t>Managing Director, Stifel Fixed Income Research and Strategy Group</a:t>
            </a:r>
          </a:p>
          <a:p>
            <a:pPr algn="ctr">
              <a:spcBef>
                <a:spcPct val="50000"/>
              </a:spcBef>
            </a:pPr>
            <a:r>
              <a:rPr lang="en-US" sz="4800" b="1" dirty="0" smtClean="0">
                <a:solidFill>
                  <a:srgbClr val="003768"/>
                </a:solidFill>
                <a:effectLst>
                  <a:outerShdw blurRad="38100" dist="38100" dir="2700000" algn="tl">
                    <a:srgbClr val="000000">
                      <a:alpha val="43137"/>
                    </a:srgbClr>
                  </a:outerShdw>
                </a:effectLst>
                <a:ea typeface="ＭＳ Ｐゴシック"/>
                <a:cs typeface="ＭＳ Ｐゴシック"/>
              </a:rPr>
              <a:t> </a:t>
            </a:r>
            <a:endParaRPr lang="en-US" sz="2400" b="1" dirty="0">
              <a:solidFill>
                <a:srgbClr val="003768"/>
              </a:solidFill>
              <a:cs typeface="Arial" pitchFamily="34" charset="0"/>
            </a:endParaRPr>
          </a:p>
        </p:txBody>
      </p:sp>
      <p:sp>
        <p:nvSpPr>
          <p:cNvPr id="14340" name="_Slide_Title._Cover"/>
          <p:cNvSpPr>
            <a:spLocks noChangeArrowheads="1"/>
          </p:cNvSpPr>
          <p:nvPr>
            <p:custDataLst>
              <p:tags r:id="rId3"/>
            </p:custDataLst>
          </p:nvPr>
        </p:nvSpPr>
        <p:spPr bwMode="auto">
          <a:xfrm>
            <a:off x="0" y="0"/>
            <a:ext cx="9144000" cy="914400"/>
          </a:xfrm>
          <a:prstGeom prst="rect">
            <a:avLst/>
          </a:prstGeom>
          <a:solidFill>
            <a:srgbClr val="003768"/>
          </a:solidFill>
          <a:ln w="9525">
            <a:solidFill>
              <a:srgbClr val="003366"/>
            </a:solidFill>
            <a:miter lim="800000"/>
            <a:headEnd/>
            <a:tailEnd/>
          </a:ln>
        </p:spPr>
        <p:txBody>
          <a:bodyPr wrap="none" lIns="91432" tIns="45716" rIns="91432" bIns="45716" anchor="ctr"/>
          <a:lstStyle/>
          <a:p>
            <a:pPr algn="ctr"/>
            <a:endParaRPr lang="en-US" sz="1800" dirty="0"/>
          </a:p>
        </p:txBody>
      </p:sp>
      <p:sp>
        <p:nvSpPr>
          <p:cNvPr id="11" name="Line 19"/>
          <p:cNvSpPr>
            <a:spLocks noChangeShapeType="1"/>
          </p:cNvSpPr>
          <p:nvPr/>
        </p:nvSpPr>
        <p:spPr bwMode="auto">
          <a:xfrm>
            <a:off x="314325" y="5462588"/>
            <a:ext cx="8610600" cy="0"/>
          </a:xfrm>
          <a:prstGeom prst="line">
            <a:avLst/>
          </a:prstGeom>
          <a:noFill/>
          <a:ln w="12700">
            <a:solidFill>
              <a:srgbClr val="003366"/>
            </a:solidFill>
            <a:round/>
            <a:headEnd/>
            <a:tailEnd/>
          </a:ln>
          <a:effectLst/>
        </p:spPr>
        <p:txBody>
          <a:bodyPr/>
          <a:lstStyle/>
          <a:p>
            <a:pPr>
              <a:spcAft>
                <a:spcPct val="25000"/>
              </a:spcAft>
              <a:buClr>
                <a:srgbClr val="003768"/>
              </a:buClr>
              <a:buSzPct val="100000"/>
              <a:buFont typeface="Arial" charset="0"/>
              <a:buChar char="•"/>
              <a:defRPr/>
            </a:pPr>
            <a:endParaRPr lang="en-US" dirty="0"/>
          </a:p>
        </p:txBody>
      </p:sp>
      <p:sp>
        <p:nvSpPr>
          <p:cNvPr id="7" name="Rectangle 6"/>
          <p:cNvSpPr/>
          <p:nvPr/>
        </p:nvSpPr>
        <p:spPr bwMode="auto">
          <a:xfrm>
            <a:off x="8420100" y="6534150"/>
            <a:ext cx="495300" cy="3238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200" b="0" i="0" u="none" strike="noStrike" cap="none" normalizeH="0" baseline="0" smtClean="0">
              <a:ln>
                <a:noFill/>
              </a:ln>
              <a:solidFill>
                <a:schemeClr val="tx1"/>
              </a:solidFill>
              <a:effectLst/>
              <a:latin typeface="Book Antiqua" pitchFamily="18" charset="0"/>
            </a:endParaRPr>
          </a:p>
        </p:txBody>
      </p:sp>
      <p:pic>
        <p:nvPicPr>
          <p:cNvPr id="4098" name="Picture 2" descr="image001"/>
          <p:cNvPicPr>
            <a:picLocks noChangeAspect="1" noChangeArrowheads="1"/>
          </p:cNvPicPr>
          <p:nvPr/>
        </p:nvPicPr>
        <p:blipFill>
          <a:blip r:embed="rId6" cstate="print"/>
          <a:srcRect/>
          <a:stretch>
            <a:fillRect/>
          </a:stretch>
        </p:blipFill>
        <p:spPr bwMode="auto">
          <a:xfrm>
            <a:off x="371475" y="5829300"/>
            <a:ext cx="2505075" cy="457200"/>
          </a:xfrm>
          <a:prstGeom prst="rect">
            <a:avLst/>
          </a:prstGeom>
          <a:noFill/>
          <a:ln w="9525">
            <a:noFill/>
            <a:miter lim="800000"/>
            <a:headEnd/>
            <a:tailEnd/>
          </a:ln>
        </p:spPr>
      </p:pic>
      <p:sp>
        <p:nvSpPr>
          <p:cNvPr id="8" name="Rectangle 3"/>
          <p:cNvSpPr txBox="1">
            <a:spLocks noChangeArrowheads="1"/>
          </p:cNvSpPr>
          <p:nvPr/>
        </p:nvSpPr>
        <p:spPr>
          <a:xfrm>
            <a:off x="352425" y="6486525"/>
            <a:ext cx="8439150" cy="219076"/>
          </a:xfrm>
          <a:prstGeom prst="rect">
            <a:avLst/>
          </a:prstGeom>
        </p:spPr>
        <p:txBody>
          <a:bodyPr/>
          <a:lstStyle>
            <a:lvl1pPr marL="0" indent="0" algn="ctr">
              <a:buFont typeface="Wingdings" pitchFamily="2" charset="2"/>
              <a:buNone/>
              <a:defRPr lang="en-US" sz="1200" b="1">
                <a:ea typeface="ＭＳ Ｐゴシック" pitchFamily="29" charset="-128"/>
              </a:defRPr>
            </a:lvl1pPr>
          </a:lstStyle>
          <a:p>
            <a:pPr marL="0" marR="0" lvl="0" indent="0" algn="ctr" defTabSz="914400" rtl="0" eaLnBrk="0" fontAlgn="base" latinLnBrk="0" hangingPunct="0">
              <a:lnSpc>
                <a:spcPct val="100000"/>
              </a:lnSpc>
              <a:spcBef>
                <a:spcPct val="0"/>
              </a:spcBef>
              <a:spcAft>
                <a:spcPct val="25000"/>
              </a:spcAft>
              <a:buClr>
                <a:srgbClr val="003768"/>
              </a:buClr>
              <a:buSzPct val="80000"/>
              <a:buFont typeface="Wingdings" pitchFamily="2" charset="2"/>
              <a:buNone/>
              <a:tabLst/>
              <a:defRPr/>
            </a:pPr>
            <a:r>
              <a:rPr kumimoji="0" lang="en-US" sz="800" b="1" i="0" u="none" strike="noStrike" kern="1200" cap="none" spc="0" normalizeH="0" baseline="0" noProof="0" dirty="0" smtClean="0">
                <a:ln>
                  <a:noFill/>
                </a:ln>
                <a:solidFill>
                  <a:schemeClr val="tx1"/>
                </a:solidFill>
                <a:effectLst/>
                <a:uLnTx/>
                <a:uFillTx/>
                <a:latin typeface="+mn-lt"/>
                <a:ea typeface="ＭＳ Ｐゴシック" pitchFamily="29" charset="-128"/>
                <a:cs typeface="Times New Roman" pitchFamily="18" charset="0"/>
              </a:rPr>
              <a:t> </a:t>
            </a:r>
            <a:r>
              <a:rPr kumimoji="0" lang="en-US" sz="800" b="1" i="0" u="none" strike="noStrike" kern="1200" cap="none" spc="0" normalizeH="0" baseline="0" noProof="0" dirty="0" smtClean="0">
                <a:ln>
                  <a:noFill/>
                </a:ln>
                <a:solidFill>
                  <a:srgbClr val="003768"/>
                </a:solidFill>
                <a:effectLst/>
                <a:uLnTx/>
                <a:uFillTx/>
                <a:latin typeface="+mn-lt"/>
                <a:ea typeface="ＭＳ Ｐゴシック" pitchFamily="29" charset="-128"/>
                <a:cs typeface="Times New Roman" pitchFamily="18" charset="0"/>
              </a:rPr>
              <a:t>This research report is intended for institutional investors only .  </a:t>
            </a:r>
            <a:r>
              <a:rPr kumimoji="0" lang="en-US" sz="800" b="1" i="0" u="none" strike="noStrike" kern="0" cap="none" spc="0" normalizeH="0" baseline="0" noProof="0" dirty="0" smtClean="0">
                <a:ln>
                  <a:noFill/>
                </a:ln>
                <a:solidFill>
                  <a:srgbClr val="003768"/>
                </a:solidFill>
                <a:effectLst/>
                <a:uLnTx/>
                <a:uFillTx/>
                <a:latin typeface="+mn-lt"/>
                <a:ea typeface="ＭＳ Ｐゴシック" pitchFamily="29" charset="-128"/>
                <a:cs typeface="Times New Roman" pitchFamily="18" charset="0"/>
              </a:rPr>
              <a:t>Refer to the last page of this report for Stifel Fixed Income Capital Markets disclosures and analyst certifications.</a:t>
            </a:r>
            <a:r>
              <a:rPr kumimoji="0" lang="en-US" sz="800" b="1" i="0" u="none" strike="noStrike" kern="0" cap="none" spc="0" normalizeH="0" baseline="0" noProof="0" dirty="0" smtClean="0">
                <a:ln>
                  <a:noFill/>
                </a:ln>
                <a:solidFill>
                  <a:srgbClr val="003768"/>
                </a:solidFill>
                <a:effectLst/>
                <a:uLnTx/>
                <a:uFillTx/>
                <a:latin typeface="+mn-lt"/>
                <a:ea typeface="ＭＳ Ｐゴシック" pitchFamily="29" charset="-128"/>
                <a:cs typeface="+mn-cs"/>
              </a:rPr>
              <a:t> </a:t>
            </a:r>
          </a:p>
          <a:p>
            <a:pPr marL="0" marR="0" lvl="0" indent="0" algn="ctr" defTabSz="914400" rtl="0" eaLnBrk="0" fontAlgn="base" latinLnBrk="0" hangingPunct="0">
              <a:lnSpc>
                <a:spcPct val="100000"/>
              </a:lnSpc>
              <a:spcBef>
                <a:spcPct val="0"/>
              </a:spcBef>
              <a:spcAft>
                <a:spcPct val="25000"/>
              </a:spcAft>
              <a:buClr>
                <a:srgbClr val="003768"/>
              </a:buClr>
              <a:buSzPct val="80000"/>
              <a:buFont typeface="Wingdings" pitchFamily="2" charset="2"/>
              <a:buNone/>
              <a:tabLst/>
              <a:defRPr/>
            </a:pPr>
            <a:r>
              <a:rPr kumimoji="0" lang="en-US" sz="800" b="1" i="0" u="none" strike="noStrike" kern="0" cap="none" spc="0" normalizeH="0" baseline="0" noProof="0" dirty="0" smtClean="0">
                <a:ln>
                  <a:noFill/>
                </a:ln>
                <a:solidFill>
                  <a:srgbClr val="003768"/>
                </a:solidFill>
                <a:effectLst/>
                <a:uLnTx/>
                <a:uFillTx/>
                <a:latin typeface="+mn-lt"/>
                <a:ea typeface="ＭＳ Ｐゴシック" pitchFamily="29" charset="-128"/>
                <a:cs typeface="+mn-cs"/>
              </a:rPr>
              <a:t>Stifel, Nicolaus &amp; Company, Incorporated  Member NYSE / SIPC.</a:t>
            </a:r>
            <a:endParaRPr kumimoji="0" lang="en-US" sz="800" b="1" i="0" u="none" strike="noStrike" kern="0" cap="none" spc="0" normalizeH="0" baseline="0" noProof="0" dirty="0">
              <a:ln>
                <a:noFill/>
              </a:ln>
              <a:solidFill>
                <a:srgbClr val="003768"/>
              </a:solidFill>
              <a:effectLst/>
              <a:uLnTx/>
              <a:uFillTx/>
              <a:latin typeface="+mn-lt"/>
              <a:ea typeface="ＭＳ Ｐゴシック" pitchFamily="29" charset="-128"/>
              <a:cs typeface="+mn-cs"/>
            </a:endParaRPr>
          </a:p>
        </p:txBody>
      </p:sp>
    </p:spTree>
    <p:custDataLst>
      <p:tags r:id="rId1"/>
    </p:custDataLst>
    <p:extLst>
      <p:ext uri="{BB962C8B-B14F-4D97-AF65-F5344CB8AC3E}">
        <p14:creationId xmlns:p14="http://schemas.microsoft.com/office/powerpoint/2010/main" val="1795993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095" y="177688"/>
            <a:ext cx="6019203" cy="400110"/>
          </a:xfrm>
          <a:prstGeom prst="rect">
            <a:avLst/>
          </a:prstGeom>
        </p:spPr>
        <p:txBody>
          <a:bodyPr wrap="square">
            <a:spAutoFit/>
          </a:bodyPr>
          <a:lstStyle/>
          <a:p>
            <a:r>
              <a:rPr lang="en-US" sz="20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    </a:t>
            </a:r>
          </a:p>
        </p:txBody>
      </p:sp>
      <p:sp>
        <p:nvSpPr>
          <p:cNvPr id="3" name="Rectangle 3"/>
          <p:cNvSpPr txBox="1">
            <a:spLocks noChangeArrowheads="1"/>
          </p:cNvSpPr>
          <p:nvPr/>
        </p:nvSpPr>
        <p:spPr>
          <a:xfrm>
            <a:off x="401955" y="2759218"/>
            <a:ext cx="8046720" cy="3431969"/>
          </a:xfrm>
          <a:prstGeom prst="rect">
            <a:avLst/>
          </a:prstGeom>
          <a:noFill/>
          <a:ln/>
        </p:spPr>
        <p:txBody>
          <a:bodyPr/>
          <a:lstStyle/>
          <a:p>
            <a:pPr>
              <a:lnSpc>
                <a:spcPct val="80000"/>
              </a:lnSpc>
              <a:spcAft>
                <a:spcPct val="10000"/>
              </a:spcAft>
              <a:buClr>
                <a:srgbClr val="C00000"/>
              </a:buClr>
              <a:buSzPct val="80000"/>
              <a:defRPr/>
            </a:pPr>
            <a:endParaRPr lang="en-US" sz="1600" dirty="0" smtClean="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sz="1800" dirty="0" smtClean="0">
                <a:solidFill>
                  <a:srgbClr val="003768"/>
                </a:solidFill>
                <a:ea typeface="ＭＳ Ｐゴシック" pitchFamily="29" charset="-128"/>
                <a:cs typeface="ＭＳ Ｐゴシック" pitchFamily="29" charset="-128"/>
              </a:rPr>
              <a:t>While we envision a slight improvement in GDP growth this year, our forecast is 0.5% below the Bloomberg consensus estimate.            </a:t>
            </a:r>
          </a:p>
          <a:p>
            <a:pPr marL="259957" indent="-259957">
              <a:lnSpc>
                <a:spcPct val="80000"/>
              </a:lnSpc>
              <a:spcAft>
                <a:spcPct val="10000"/>
              </a:spcAft>
              <a:buClr>
                <a:srgbClr val="C00000"/>
              </a:buClr>
              <a:buSzPct val="80000"/>
              <a:buFont typeface="Wingdings" pitchFamily="2" charset="2"/>
              <a:buChar char="§"/>
              <a:defRPr/>
            </a:pPr>
            <a:endParaRPr lang="en-US" sz="1800"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sz="1800" dirty="0" smtClean="0">
                <a:solidFill>
                  <a:srgbClr val="003768"/>
                </a:solidFill>
                <a:ea typeface="ＭＳ Ｐゴシック" pitchFamily="29" charset="-128"/>
                <a:cs typeface="ＭＳ Ｐゴシック" pitchFamily="29" charset="-128"/>
              </a:rPr>
              <a:t>Lower energy costs, weak global growth, and moderate </a:t>
            </a:r>
            <a:r>
              <a:rPr lang="en-US" sz="1800" dirty="0">
                <a:solidFill>
                  <a:srgbClr val="003768"/>
                </a:solidFill>
                <a:ea typeface="ＭＳ Ｐゴシック" pitchFamily="29" charset="-128"/>
                <a:cs typeface="ＭＳ Ｐゴシック" pitchFamily="29" charset="-128"/>
              </a:rPr>
              <a:t>wage </a:t>
            </a:r>
            <a:r>
              <a:rPr lang="en-US" sz="1800" dirty="0" smtClean="0">
                <a:solidFill>
                  <a:srgbClr val="003768"/>
                </a:solidFill>
                <a:ea typeface="ＭＳ Ｐゴシック" pitchFamily="29" charset="-128"/>
                <a:cs typeface="ＭＳ Ｐゴシック" pitchFamily="29" charset="-128"/>
              </a:rPr>
              <a:t>gains should keep </a:t>
            </a:r>
            <a:r>
              <a:rPr lang="en-US" sz="1800" dirty="0">
                <a:solidFill>
                  <a:srgbClr val="003768"/>
                </a:solidFill>
                <a:ea typeface="ＭＳ Ｐゴシック" pitchFamily="29" charset="-128"/>
                <a:cs typeface="ＭＳ Ｐゴシック" pitchFamily="29" charset="-128"/>
              </a:rPr>
              <a:t>core </a:t>
            </a:r>
            <a:r>
              <a:rPr lang="en-US" sz="1800" dirty="0" smtClean="0">
                <a:solidFill>
                  <a:srgbClr val="003768"/>
                </a:solidFill>
                <a:ea typeface="ＭＳ Ｐゴシック" pitchFamily="29" charset="-128"/>
                <a:cs typeface="ＭＳ Ｐゴシック" pitchFamily="29" charset="-128"/>
              </a:rPr>
              <a:t>inflation well below the </a:t>
            </a:r>
            <a:r>
              <a:rPr lang="en-US" sz="1800" dirty="0">
                <a:solidFill>
                  <a:srgbClr val="003768"/>
                </a:solidFill>
                <a:ea typeface="ＭＳ Ｐゴシック" pitchFamily="29" charset="-128"/>
                <a:cs typeface="ＭＳ Ｐゴシック" pitchFamily="29" charset="-128"/>
              </a:rPr>
              <a:t>Fed’s 2.0% target level through </a:t>
            </a:r>
            <a:r>
              <a:rPr lang="en-US" sz="1800" dirty="0" smtClean="0">
                <a:solidFill>
                  <a:srgbClr val="003768"/>
                </a:solidFill>
                <a:ea typeface="ＭＳ Ｐゴシック" pitchFamily="29" charset="-128"/>
                <a:cs typeface="ＭＳ Ｐゴシック" pitchFamily="29" charset="-128"/>
              </a:rPr>
              <a:t>the end of 2015.    </a:t>
            </a:r>
            <a:endParaRPr lang="en-US" sz="1800"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endParaRPr lang="en-US" sz="1800" dirty="0" smtClean="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sz="1800" dirty="0" smtClean="0">
                <a:solidFill>
                  <a:srgbClr val="003768"/>
                </a:solidFill>
                <a:ea typeface="ＭＳ Ｐゴシック" pitchFamily="29" charset="-128"/>
                <a:cs typeface="ＭＳ Ｐゴシック" pitchFamily="29" charset="-128"/>
              </a:rPr>
              <a:t>While unemployment should continue to fall, the rate of decline will likely slow as previously discouraged workers return to the labor market.   </a:t>
            </a:r>
          </a:p>
          <a:p>
            <a:pPr marL="259957" indent="-259957">
              <a:lnSpc>
                <a:spcPct val="80000"/>
              </a:lnSpc>
              <a:spcAft>
                <a:spcPct val="10000"/>
              </a:spcAft>
              <a:buClr>
                <a:srgbClr val="C00000"/>
              </a:buClr>
              <a:buSzPct val="80000"/>
              <a:buFont typeface="Wingdings" pitchFamily="2" charset="2"/>
              <a:buChar char="§"/>
              <a:defRPr/>
            </a:pPr>
            <a:endParaRPr lang="en-US" sz="1800" dirty="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r>
              <a:rPr lang="en-US" sz="1800" dirty="0" smtClean="0">
                <a:solidFill>
                  <a:srgbClr val="003768"/>
                </a:solidFill>
                <a:ea typeface="ＭＳ Ｐゴシック" pitchFamily="29" charset="-128"/>
                <a:cs typeface="ＭＳ Ｐゴシック" pitchFamily="29" charset="-128"/>
              </a:rPr>
              <a:t>The balance of risks to our forecast is tilted to the downside:</a:t>
            </a:r>
          </a:p>
          <a:p>
            <a:pPr marL="717157" lvl="1" indent="-259957">
              <a:lnSpc>
                <a:spcPct val="80000"/>
              </a:lnSpc>
              <a:spcAft>
                <a:spcPct val="10000"/>
              </a:spcAft>
              <a:buClr>
                <a:srgbClr val="C00000"/>
              </a:buClr>
              <a:buSzPct val="80000"/>
              <a:buFont typeface="Wingdings" pitchFamily="2" charset="2"/>
              <a:buChar char="§"/>
              <a:defRPr/>
            </a:pPr>
            <a:r>
              <a:rPr lang="en-US" sz="1800" dirty="0" smtClean="0">
                <a:solidFill>
                  <a:srgbClr val="003768"/>
                </a:solidFill>
                <a:ea typeface="ＭＳ Ｐゴシック" pitchFamily="29" charset="-128"/>
                <a:cs typeface="ＭＳ Ｐゴシック" pitchFamily="29" charset="-128"/>
              </a:rPr>
              <a:t>European deflation/contagion</a:t>
            </a:r>
          </a:p>
          <a:p>
            <a:pPr marL="717157" lvl="1" indent="-259957">
              <a:lnSpc>
                <a:spcPct val="80000"/>
              </a:lnSpc>
              <a:spcAft>
                <a:spcPct val="10000"/>
              </a:spcAft>
              <a:buClr>
                <a:srgbClr val="C00000"/>
              </a:buClr>
              <a:buSzPct val="80000"/>
              <a:buFont typeface="Wingdings" pitchFamily="2" charset="2"/>
              <a:buChar char="§"/>
              <a:defRPr/>
            </a:pPr>
            <a:r>
              <a:rPr lang="en-US" sz="1800" dirty="0" smtClean="0">
                <a:solidFill>
                  <a:srgbClr val="003768"/>
                </a:solidFill>
                <a:ea typeface="ＭＳ Ｐゴシック" pitchFamily="29" charset="-128"/>
                <a:cs typeface="ＭＳ Ｐゴシック" pitchFamily="29" charset="-128"/>
              </a:rPr>
              <a:t>Geo-political turmoil</a:t>
            </a:r>
          </a:p>
          <a:p>
            <a:pPr marL="717157" lvl="1" indent="-259957">
              <a:lnSpc>
                <a:spcPct val="80000"/>
              </a:lnSpc>
              <a:spcAft>
                <a:spcPct val="10000"/>
              </a:spcAft>
              <a:buClr>
                <a:srgbClr val="C00000"/>
              </a:buClr>
              <a:buSzPct val="80000"/>
              <a:buFont typeface="Wingdings" pitchFamily="2" charset="2"/>
              <a:buChar char="§"/>
              <a:defRPr/>
            </a:pPr>
            <a:r>
              <a:rPr lang="en-US" sz="1800" dirty="0" smtClean="0">
                <a:solidFill>
                  <a:srgbClr val="003768"/>
                </a:solidFill>
                <a:ea typeface="ＭＳ Ｐゴシック" pitchFamily="29" charset="-128"/>
                <a:cs typeface="ＭＳ Ｐゴシック" pitchFamily="29" charset="-128"/>
              </a:rPr>
              <a:t>Negative market reaction to Fed tightening    </a:t>
            </a:r>
            <a:r>
              <a:rPr lang="en-US" sz="1600" dirty="0" smtClean="0">
                <a:solidFill>
                  <a:srgbClr val="003768"/>
                </a:solidFill>
                <a:ea typeface="ＭＳ Ｐゴシック" pitchFamily="29" charset="-128"/>
                <a:cs typeface="ＭＳ Ｐゴシック" pitchFamily="29" charset="-128"/>
              </a:rPr>
              <a:t>      </a:t>
            </a:r>
          </a:p>
          <a:p>
            <a:pPr>
              <a:lnSpc>
                <a:spcPct val="80000"/>
              </a:lnSpc>
              <a:spcAft>
                <a:spcPct val="10000"/>
              </a:spcAft>
              <a:buClr>
                <a:srgbClr val="C00000"/>
              </a:buClr>
              <a:buSzPct val="80000"/>
              <a:defRPr/>
            </a:pPr>
            <a:endParaRPr lang="en-US" sz="1800" dirty="0" smtClean="0">
              <a:solidFill>
                <a:srgbClr val="003768"/>
              </a:solidFill>
              <a:ea typeface="ＭＳ Ｐゴシック" pitchFamily="29" charset="-128"/>
              <a:cs typeface="ＭＳ Ｐゴシック" pitchFamily="29" charset="-128"/>
            </a:endParaRPr>
          </a:p>
        </p:txBody>
      </p:sp>
      <p:sp>
        <p:nvSpPr>
          <p:cNvPr id="4" name="Rectangle 3"/>
          <p:cNvSpPr/>
          <p:nvPr/>
        </p:nvSpPr>
        <p:spPr>
          <a:xfrm>
            <a:off x="334095" y="272265"/>
            <a:ext cx="4802918" cy="461665"/>
          </a:xfrm>
          <a:prstGeom prst="rect">
            <a:avLst/>
          </a:prstGeom>
        </p:spPr>
        <p:txBody>
          <a:bodyPr wrap="none">
            <a:spAutoFit/>
          </a:bodyPr>
          <a:lstStyle/>
          <a:p>
            <a:r>
              <a:rPr lang="en-US" sz="2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Comparative Economic Forecasts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95" y="1147984"/>
            <a:ext cx="8639784" cy="139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370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004" y="920985"/>
            <a:ext cx="8740238"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rgbClr val="00487A"/>
                </a:solidFill>
              </a:rPr>
              <a:t> </a:t>
            </a:r>
            <a:endParaRPr lang="en-US" sz="2000" b="1" dirty="0">
              <a:solidFill>
                <a:srgbClr val="00487A"/>
              </a:solidFill>
            </a:endParaRPr>
          </a:p>
        </p:txBody>
      </p:sp>
      <p:sp>
        <p:nvSpPr>
          <p:cNvPr id="3" name="Rectangle 2"/>
          <p:cNvSpPr/>
          <p:nvPr/>
        </p:nvSpPr>
        <p:spPr>
          <a:xfrm>
            <a:off x="605642" y="3966357"/>
            <a:ext cx="8312727" cy="2700739"/>
          </a:xfrm>
          <a:prstGeom prst="rect">
            <a:avLst/>
          </a:prstGeom>
        </p:spPr>
        <p:txBody>
          <a:bodyPr wrap="square">
            <a:spAutoFit/>
          </a:bodyPr>
          <a:lstStyle/>
          <a:p>
            <a:pPr>
              <a:lnSpc>
                <a:spcPct val="80000"/>
              </a:lnSpc>
              <a:spcAft>
                <a:spcPct val="10000"/>
              </a:spcAft>
              <a:buClr>
                <a:srgbClr val="C00000"/>
              </a:buClr>
              <a:buSzPct val="80000"/>
              <a:defRPr/>
            </a:pPr>
            <a:endParaRPr lang="en-US" sz="1100"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endParaRPr lang="en-US" sz="1400" dirty="0" smtClean="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sz="1400" dirty="0" smtClean="0">
                <a:solidFill>
                  <a:srgbClr val="003768"/>
                </a:solidFill>
                <a:ea typeface="ＭＳ Ｐゴシック" pitchFamily="29" charset="-128"/>
                <a:cs typeface="ＭＳ Ｐゴシック" pitchFamily="29" charset="-128"/>
              </a:rPr>
              <a:t>The vast majority the 1.0%+ decline in long-term Treasury yields since the beginning of 2014 can be attributed to the sharp drop in inflation expectations .              </a:t>
            </a:r>
            <a:endParaRPr lang="en-US" sz="1400"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endParaRPr lang="en-US" sz="1400"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sz="1400" dirty="0" smtClean="0">
                <a:solidFill>
                  <a:srgbClr val="003768"/>
                </a:solidFill>
                <a:ea typeface="ＭＳ Ｐゴシック" pitchFamily="29" charset="-128"/>
                <a:cs typeface="ＭＳ Ｐゴシック" pitchFamily="29" charset="-128"/>
              </a:rPr>
              <a:t>Inflation expectations have rolled over primarily due to the plunge in oil prices.  Other contributing factors to the flatter Treasury curve include:  </a:t>
            </a:r>
            <a:endParaRPr lang="en-US" sz="1400" dirty="0">
              <a:solidFill>
                <a:srgbClr val="003768"/>
              </a:solidFill>
              <a:ea typeface="ＭＳ Ｐゴシック" pitchFamily="29" charset="-128"/>
              <a:cs typeface="ＭＳ Ｐゴシック" pitchFamily="29" charset="-128"/>
            </a:endParaRPr>
          </a:p>
          <a:p>
            <a:pPr marL="717157" lvl="1" indent="-259957">
              <a:lnSpc>
                <a:spcPct val="80000"/>
              </a:lnSpc>
              <a:spcAft>
                <a:spcPct val="10000"/>
              </a:spcAft>
              <a:buClr>
                <a:srgbClr val="C00000"/>
              </a:buClr>
              <a:buSzPct val="80000"/>
              <a:buFont typeface="Wingdings" pitchFamily="2" charset="2"/>
              <a:buChar char="§"/>
              <a:defRPr/>
            </a:pPr>
            <a:r>
              <a:rPr lang="en-US" sz="1400" dirty="0">
                <a:solidFill>
                  <a:srgbClr val="003768"/>
                </a:solidFill>
                <a:ea typeface="ＭＳ Ｐゴシック" pitchFamily="29" charset="-128"/>
                <a:cs typeface="ＭＳ Ｐゴシック" pitchFamily="29" charset="-128"/>
              </a:rPr>
              <a:t>Low sovereign bond yields in other safe-haven countries.  </a:t>
            </a:r>
          </a:p>
          <a:p>
            <a:pPr marL="717157" lvl="1" indent="-259957">
              <a:lnSpc>
                <a:spcPct val="80000"/>
              </a:lnSpc>
              <a:spcAft>
                <a:spcPct val="10000"/>
              </a:spcAft>
              <a:buClr>
                <a:srgbClr val="C00000"/>
              </a:buClr>
              <a:buSzPct val="80000"/>
              <a:buFont typeface="Wingdings" pitchFamily="2" charset="2"/>
              <a:buChar char="§"/>
              <a:defRPr/>
            </a:pPr>
            <a:r>
              <a:rPr lang="en-US" sz="1400" dirty="0">
                <a:solidFill>
                  <a:srgbClr val="003768"/>
                </a:solidFill>
                <a:ea typeface="ＭＳ Ｐゴシック" pitchFamily="29" charset="-128"/>
                <a:cs typeface="ＭＳ Ｐゴシック" pitchFamily="29" charset="-128"/>
              </a:rPr>
              <a:t>Appreciation in the U. S. Dollar</a:t>
            </a:r>
          </a:p>
          <a:p>
            <a:pPr marL="717157" lvl="1" indent="-259957">
              <a:lnSpc>
                <a:spcPct val="80000"/>
              </a:lnSpc>
              <a:spcAft>
                <a:spcPct val="10000"/>
              </a:spcAft>
              <a:buClr>
                <a:srgbClr val="C00000"/>
              </a:buClr>
              <a:buSzPct val="80000"/>
              <a:buFont typeface="Wingdings" pitchFamily="2" charset="2"/>
              <a:buChar char="§"/>
              <a:defRPr/>
            </a:pPr>
            <a:r>
              <a:rPr lang="en-US" sz="1400" dirty="0" smtClean="0">
                <a:solidFill>
                  <a:srgbClr val="003768"/>
                </a:solidFill>
                <a:ea typeface="ＭＳ Ｐゴシック" pitchFamily="29" charset="-128"/>
                <a:cs typeface="ＭＳ Ｐゴシック" pitchFamily="29" charset="-128"/>
              </a:rPr>
              <a:t>Downward revisions to global GDP estimates</a:t>
            </a:r>
            <a:endParaRPr lang="en-US" sz="1400" dirty="0">
              <a:solidFill>
                <a:srgbClr val="003768"/>
              </a:solidFill>
              <a:ea typeface="ＭＳ Ｐゴシック" pitchFamily="29" charset="-128"/>
              <a:cs typeface="ＭＳ Ｐゴシック" pitchFamily="29" charset="-128"/>
            </a:endParaRPr>
          </a:p>
          <a:p>
            <a:pPr marL="717157" lvl="1" indent="-259957">
              <a:lnSpc>
                <a:spcPct val="80000"/>
              </a:lnSpc>
              <a:spcAft>
                <a:spcPct val="10000"/>
              </a:spcAft>
              <a:buClr>
                <a:srgbClr val="C00000"/>
              </a:buClr>
              <a:buSzPct val="80000"/>
              <a:buFont typeface="Wingdings" pitchFamily="2" charset="2"/>
              <a:buChar char="§"/>
              <a:defRPr/>
            </a:pPr>
            <a:r>
              <a:rPr lang="en-US" sz="1400" dirty="0" smtClean="0">
                <a:solidFill>
                  <a:srgbClr val="003768"/>
                </a:solidFill>
                <a:ea typeface="ＭＳ Ｐゴシック" pitchFamily="29" charset="-128"/>
                <a:cs typeface="ＭＳ Ｐゴシック" pitchFamily="29" charset="-128"/>
              </a:rPr>
              <a:t>Heightened </a:t>
            </a:r>
            <a:r>
              <a:rPr lang="en-US" sz="1400" dirty="0">
                <a:solidFill>
                  <a:srgbClr val="003768"/>
                </a:solidFill>
                <a:ea typeface="ＭＳ Ｐゴシック" pitchFamily="29" charset="-128"/>
                <a:cs typeface="ＭＳ Ｐゴシック" pitchFamily="29" charset="-128"/>
              </a:rPr>
              <a:t>geopolitical risks   </a:t>
            </a:r>
          </a:p>
          <a:p>
            <a:pPr marL="259957" indent="-259957">
              <a:lnSpc>
                <a:spcPct val="80000"/>
              </a:lnSpc>
              <a:spcAft>
                <a:spcPct val="10000"/>
              </a:spcAft>
              <a:buClr>
                <a:srgbClr val="C00000"/>
              </a:buClr>
              <a:buSzPct val="80000"/>
              <a:buFont typeface="Wingdings" pitchFamily="2" charset="2"/>
              <a:buChar char="§"/>
              <a:defRPr/>
            </a:pPr>
            <a:endParaRPr lang="en-US" sz="1400" dirty="0">
              <a:solidFill>
                <a:srgbClr val="003768"/>
              </a:solidFill>
              <a:ea typeface="ＭＳ Ｐゴシック" pitchFamily="29" charset="-128"/>
              <a:cs typeface="ＭＳ Ｐゴシック" pitchFamily="29" charset="-128"/>
            </a:endParaRPr>
          </a:p>
          <a:p>
            <a:pPr marL="285750" indent="-285750">
              <a:lnSpc>
                <a:spcPct val="80000"/>
              </a:lnSpc>
              <a:spcAft>
                <a:spcPct val="10000"/>
              </a:spcAft>
              <a:buClr>
                <a:srgbClr val="C00000"/>
              </a:buClr>
              <a:buSzPct val="80000"/>
              <a:buFont typeface="Wingdings" pitchFamily="2" charset="2"/>
              <a:buChar char="§"/>
              <a:defRPr/>
            </a:pPr>
            <a:r>
              <a:rPr lang="en-US" sz="1400" dirty="0" smtClean="0">
                <a:solidFill>
                  <a:srgbClr val="003768"/>
                </a:solidFill>
                <a:ea typeface="ＭＳ Ｐゴシック" pitchFamily="29" charset="-128"/>
                <a:cs typeface="ＭＳ Ｐゴシック" pitchFamily="29" charset="-128"/>
              </a:rPr>
              <a:t>As oil </a:t>
            </a:r>
            <a:r>
              <a:rPr lang="en-US" sz="1400" dirty="0">
                <a:solidFill>
                  <a:srgbClr val="003768"/>
                </a:solidFill>
                <a:ea typeface="ＭＳ Ｐゴシック" pitchFamily="29" charset="-128"/>
                <a:cs typeface="ＭＳ Ｐゴシック" pitchFamily="29" charset="-128"/>
              </a:rPr>
              <a:t>prices </a:t>
            </a:r>
            <a:r>
              <a:rPr lang="en-US" sz="1400" dirty="0" smtClean="0">
                <a:solidFill>
                  <a:srgbClr val="003768"/>
                </a:solidFill>
                <a:ea typeface="ＭＳ Ｐゴシック" pitchFamily="29" charset="-128"/>
                <a:cs typeface="ＭＳ Ｐゴシック" pitchFamily="29" charset="-128"/>
              </a:rPr>
              <a:t>have tentatively stabilized over the past few weeks, Treasury yields have leveled off.          </a:t>
            </a:r>
            <a:endParaRPr lang="en-US" sz="1400" dirty="0">
              <a:solidFill>
                <a:srgbClr val="003768"/>
              </a:solidFill>
              <a:ea typeface="ＭＳ Ｐゴシック" pitchFamily="29" charset="-128"/>
              <a:cs typeface="ＭＳ Ｐゴシック" pitchFamily="29" charset="-128"/>
            </a:endParaRPr>
          </a:p>
          <a:p>
            <a:pPr>
              <a:lnSpc>
                <a:spcPct val="80000"/>
              </a:lnSpc>
              <a:spcAft>
                <a:spcPct val="10000"/>
              </a:spcAft>
              <a:buClr>
                <a:srgbClr val="C00000"/>
              </a:buClr>
              <a:buSzPct val="80000"/>
              <a:defRPr/>
            </a:pPr>
            <a:r>
              <a:rPr lang="en-US" sz="1400" dirty="0" smtClean="0">
                <a:ea typeface="ＭＳ Ｐゴシック" pitchFamily="29" charset="-128"/>
                <a:cs typeface="ＭＳ Ｐゴシック" pitchFamily="29" charset="-128"/>
              </a:rPr>
              <a:t>           </a:t>
            </a:r>
            <a:endParaRPr lang="en-US" sz="1400" dirty="0">
              <a:ea typeface="ＭＳ Ｐゴシック" pitchFamily="29" charset="-128"/>
              <a:cs typeface="ＭＳ Ｐゴシック" pitchFamily="29" charset="-128"/>
            </a:endParaRPr>
          </a:p>
        </p:txBody>
      </p:sp>
      <p:sp>
        <p:nvSpPr>
          <p:cNvPr id="4" name="Rectangle 3"/>
          <p:cNvSpPr/>
          <p:nvPr/>
        </p:nvSpPr>
        <p:spPr>
          <a:xfrm>
            <a:off x="314325" y="162018"/>
            <a:ext cx="5608009" cy="461665"/>
          </a:xfrm>
          <a:prstGeom prst="rect">
            <a:avLst/>
          </a:prstGeom>
        </p:spPr>
        <p:txBody>
          <a:bodyPr wrap="square">
            <a:spAutoFit/>
          </a:bodyPr>
          <a:lstStyle/>
          <a:p>
            <a:r>
              <a:rPr lang="en-US" sz="24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Interest Rate Outlook </a:t>
            </a:r>
            <a:endParaRPr lang="en-US" sz="2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1344908"/>
            <a:ext cx="4017963"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5123" y="1321095"/>
            <a:ext cx="4554537"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987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128572"/>
            <a:ext cx="5528335" cy="584775"/>
          </a:xfrm>
          <a:prstGeom prst="rect">
            <a:avLst/>
          </a:prstGeom>
        </p:spPr>
        <p:txBody>
          <a:bodyPr wrap="square">
            <a:spAutoFit/>
          </a:bodyPr>
          <a:lstStyle/>
          <a:p>
            <a:r>
              <a:rPr lang="en-US" sz="16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Treasury yields are unlikely to increase significantly until</a:t>
            </a:r>
            <a:r>
              <a:rPr lang="en-US" sz="16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 </a:t>
            </a:r>
            <a:r>
              <a:rPr lang="en-US" sz="16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the Fed raises rates or inflation accelerates.  </a:t>
            </a:r>
            <a:r>
              <a:rPr lang="en-US"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	</a:t>
            </a:r>
          </a:p>
        </p:txBody>
      </p:sp>
      <p:sp>
        <p:nvSpPr>
          <p:cNvPr id="3" name="Rectangle 6"/>
          <p:cNvSpPr>
            <a:spLocks noChangeArrowheads="1"/>
          </p:cNvSpPr>
          <p:nvPr/>
        </p:nvSpPr>
        <p:spPr bwMode="auto">
          <a:xfrm>
            <a:off x="295275" y="1019175"/>
            <a:ext cx="3968381" cy="5116535"/>
          </a:xfrm>
          <a:prstGeom prst="rect">
            <a:avLst/>
          </a:prstGeom>
          <a:noFill/>
          <a:ln w="9525" algn="ctr">
            <a:noFill/>
            <a:miter lim="800000"/>
            <a:headEnd/>
            <a:tailEnd/>
          </a:ln>
          <a:effectLst/>
        </p:spPr>
        <p:txBody>
          <a:bodyPr wrap="square" lIns="101860" tIns="50930" rIns="101860" bIns="50930">
            <a:spAutoFit/>
          </a:bodyPr>
          <a:lstStyle/>
          <a:p>
            <a:pPr marL="285750" lvl="1" indent="-285750">
              <a:lnSpc>
                <a:spcPct val="80000"/>
              </a:lnSpc>
              <a:spcAft>
                <a:spcPct val="10000"/>
              </a:spcAft>
              <a:buClr>
                <a:srgbClr val="C00000"/>
              </a:buClr>
              <a:buSzPct val="100000"/>
              <a:buFont typeface="Wingdings" pitchFamily="2" charset="2"/>
              <a:buChar char="§"/>
              <a:defRPr/>
            </a:pPr>
            <a:r>
              <a:rPr lang="en-US" sz="1800" dirty="0">
                <a:solidFill>
                  <a:srgbClr val="003768"/>
                </a:solidFill>
                <a:ea typeface="ＭＳ Ｐゴシック" pitchFamily="29" charset="-128"/>
                <a:cs typeface="ＭＳ Ｐゴシック" pitchFamily="29" charset="-128"/>
              </a:rPr>
              <a:t>Over the past 20 years, the five-year Treasury yield has increased by </a:t>
            </a:r>
            <a:r>
              <a:rPr lang="en-US" sz="1800" dirty="0" smtClean="0">
                <a:solidFill>
                  <a:srgbClr val="003768"/>
                </a:solidFill>
                <a:ea typeface="ＭＳ Ｐゴシック" pitchFamily="29" charset="-128"/>
                <a:cs typeface="ＭＳ Ｐゴシック" pitchFamily="29" charset="-128"/>
              </a:rPr>
              <a:t>100 bps </a:t>
            </a:r>
            <a:r>
              <a:rPr lang="en-US" sz="1800" dirty="0">
                <a:solidFill>
                  <a:srgbClr val="003768"/>
                </a:solidFill>
                <a:ea typeface="ＭＳ Ｐゴシック" pitchFamily="29" charset="-128"/>
                <a:cs typeface="ＭＳ Ｐゴシック" pitchFamily="29" charset="-128"/>
              </a:rPr>
              <a:t>or more over a 24-month period on three separate occasions. In all three cases, the Fed was </a:t>
            </a:r>
            <a:r>
              <a:rPr lang="en-US" sz="1800" dirty="0" smtClean="0">
                <a:solidFill>
                  <a:srgbClr val="003768"/>
                </a:solidFill>
                <a:ea typeface="ＭＳ Ｐゴシック" pitchFamily="29" charset="-128"/>
                <a:cs typeface="ＭＳ Ｐゴシック" pitchFamily="29" charset="-128"/>
              </a:rPr>
              <a:t>lifting </a:t>
            </a:r>
            <a:r>
              <a:rPr lang="en-US" sz="1800" dirty="0">
                <a:solidFill>
                  <a:srgbClr val="003768"/>
                </a:solidFill>
                <a:ea typeface="ＭＳ Ｐゴシック" pitchFamily="29" charset="-128"/>
                <a:cs typeface="ＭＳ Ｐゴシック" pitchFamily="29" charset="-128"/>
              </a:rPr>
              <a:t>short-term interest rates during these periods of rising Treasury yields.  In every other instance, the Treasury rate spikes were </a:t>
            </a:r>
            <a:r>
              <a:rPr lang="en-US" sz="1800" dirty="0" smtClean="0">
                <a:solidFill>
                  <a:srgbClr val="003768"/>
                </a:solidFill>
                <a:ea typeface="ＭＳ Ｐゴシック" pitchFamily="29" charset="-128"/>
                <a:cs typeface="ＭＳ Ｐゴシック" pitchFamily="29" charset="-128"/>
              </a:rPr>
              <a:t>temporary.   </a:t>
            </a:r>
          </a:p>
          <a:p>
            <a:pPr marL="0" lvl="1">
              <a:lnSpc>
                <a:spcPct val="80000"/>
              </a:lnSpc>
              <a:spcAft>
                <a:spcPct val="10000"/>
              </a:spcAft>
              <a:buClr>
                <a:srgbClr val="C00000"/>
              </a:buClr>
              <a:buSzPct val="100000"/>
              <a:defRPr/>
            </a:pPr>
            <a:endParaRPr lang="en-US" sz="1800" dirty="0" smtClean="0">
              <a:solidFill>
                <a:srgbClr val="003768"/>
              </a:solidFill>
              <a:ea typeface="ＭＳ Ｐゴシック" pitchFamily="29" charset="-128"/>
              <a:cs typeface="ＭＳ Ｐゴシック" pitchFamily="29" charset="-128"/>
            </a:endParaRPr>
          </a:p>
          <a:p>
            <a:pPr marL="0" lvl="1">
              <a:lnSpc>
                <a:spcPct val="80000"/>
              </a:lnSpc>
              <a:spcAft>
                <a:spcPct val="10000"/>
              </a:spcAft>
              <a:buClr>
                <a:srgbClr val="C00000"/>
              </a:buClr>
              <a:buSzPct val="100000"/>
              <a:defRPr/>
            </a:pPr>
            <a:endParaRPr lang="en-US" sz="1800" dirty="0">
              <a:solidFill>
                <a:srgbClr val="003768"/>
              </a:solidFill>
              <a:ea typeface="ＭＳ Ｐゴシック" pitchFamily="29" charset="-128"/>
              <a:cs typeface="ＭＳ Ｐゴシック" pitchFamily="29" charset="-128"/>
            </a:endParaRPr>
          </a:p>
          <a:p>
            <a:pPr marL="0" lvl="1">
              <a:lnSpc>
                <a:spcPct val="80000"/>
              </a:lnSpc>
              <a:spcAft>
                <a:spcPct val="10000"/>
              </a:spcAft>
              <a:buClr>
                <a:srgbClr val="C00000"/>
              </a:buClr>
              <a:buSzPct val="100000"/>
              <a:defRPr/>
            </a:pPr>
            <a:endParaRPr lang="en-US" sz="1800" dirty="0" smtClean="0">
              <a:solidFill>
                <a:srgbClr val="003768"/>
              </a:solidFill>
              <a:ea typeface="ＭＳ Ｐゴシック" pitchFamily="29" charset="-128"/>
              <a:cs typeface="ＭＳ Ｐゴシック" pitchFamily="29" charset="-128"/>
            </a:endParaRPr>
          </a:p>
          <a:p>
            <a:pPr marL="285750" lvl="1" indent="-285750">
              <a:lnSpc>
                <a:spcPct val="80000"/>
              </a:lnSpc>
              <a:spcAft>
                <a:spcPct val="10000"/>
              </a:spcAft>
              <a:buClr>
                <a:srgbClr val="C00000"/>
              </a:buClr>
              <a:buSzPct val="100000"/>
              <a:buFont typeface="Wingdings" pitchFamily="2" charset="2"/>
              <a:buChar char="§"/>
              <a:defRPr/>
            </a:pPr>
            <a:r>
              <a:rPr lang="en-US" sz="1800" dirty="0" smtClean="0">
                <a:solidFill>
                  <a:srgbClr val="003768"/>
                </a:solidFill>
                <a:ea typeface="ＭＳ Ｐゴシック" pitchFamily="29" charset="-128"/>
                <a:cs typeface="ＭＳ Ｐゴシック" pitchFamily="29" charset="-128"/>
              </a:rPr>
              <a:t>Moderate wage growth should gradually pull the Core PCE Price Index toward the Fed’s 2.0% target rate over the next 12 to 24 months.  Long-term Treasury yields will likely remain relatively stable as long as inflation is well-contained.  </a:t>
            </a:r>
          </a:p>
          <a:p>
            <a:pPr marL="0" lvl="1">
              <a:lnSpc>
                <a:spcPct val="80000"/>
              </a:lnSpc>
              <a:spcAft>
                <a:spcPct val="10000"/>
              </a:spcAft>
              <a:buClr>
                <a:srgbClr val="C00000"/>
              </a:buClr>
              <a:buSzPct val="80000"/>
              <a:defRPr/>
            </a:pPr>
            <a:endParaRPr lang="en-US" sz="1800" dirty="0">
              <a:solidFill>
                <a:schemeClr val="tx2"/>
              </a:solidFill>
              <a:ea typeface="ＭＳ Ｐゴシック" pitchFamily="29" charset="-128"/>
              <a:cs typeface="ＭＳ Ｐゴシック" pitchFamily="29" charset="-12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3655" y="3933791"/>
            <a:ext cx="4713053" cy="271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5071" y="1019175"/>
            <a:ext cx="4461637" cy="275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117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186015"/>
            <a:ext cx="5958884" cy="461665"/>
          </a:xfrm>
          <a:prstGeom prst="rect">
            <a:avLst/>
          </a:prstGeom>
        </p:spPr>
        <p:txBody>
          <a:bodyPr wrap="square">
            <a:spAutoFit/>
          </a:bodyPr>
          <a:lstStyle/>
          <a:p>
            <a:r>
              <a:rPr lang="en-US" sz="24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Interest Rate Forecast</a:t>
            </a:r>
            <a:r>
              <a:rPr lang="en-US" sz="18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	</a:t>
            </a:r>
          </a:p>
        </p:txBody>
      </p:sp>
      <p:sp>
        <p:nvSpPr>
          <p:cNvPr id="3" name="Rectangle 6"/>
          <p:cNvSpPr>
            <a:spLocks noChangeArrowheads="1"/>
          </p:cNvSpPr>
          <p:nvPr/>
        </p:nvSpPr>
        <p:spPr bwMode="auto">
          <a:xfrm>
            <a:off x="314324" y="1019175"/>
            <a:ext cx="4150797" cy="7520270"/>
          </a:xfrm>
          <a:prstGeom prst="rect">
            <a:avLst/>
          </a:prstGeom>
          <a:noFill/>
          <a:ln w="9525" algn="ctr">
            <a:noFill/>
            <a:miter lim="800000"/>
            <a:headEnd/>
            <a:tailEnd/>
          </a:ln>
          <a:effectLst/>
        </p:spPr>
        <p:txBody>
          <a:bodyPr wrap="square" lIns="101860" tIns="50930" rIns="101860" bIns="50930">
            <a:spAutoFit/>
          </a:bodyPr>
          <a:lstStyle/>
          <a:p>
            <a:pPr marL="285750" lvl="1" indent="-285750">
              <a:lnSpc>
                <a:spcPct val="80000"/>
              </a:lnSpc>
              <a:spcAft>
                <a:spcPct val="10000"/>
              </a:spcAft>
              <a:buClr>
                <a:srgbClr val="C00000"/>
              </a:buClr>
              <a:buSzPct val="150000"/>
              <a:buFont typeface="Wingdings" pitchFamily="2" charset="2"/>
              <a:buChar char="§"/>
              <a:defRPr/>
            </a:pPr>
            <a:r>
              <a:rPr lang="en-US" sz="1400" dirty="0">
                <a:solidFill>
                  <a:srgbClr val="003768"/>
                </a:solidFill>
                <a:ea typeface="ＭＳ Ｐゴシック" pitchFamily="29" charset="-128"/>
                <a:cs typeface="ＭＳ Ｐゴシック" pitchFamily="29" charset="-128"/>
              </a:rPr>
              <a:t>As </a:t>
            </a:r>
            <a:r>
              <a:rPr lang="en-US" sz="1400" dirty="0" smtClean="0">
                <a:solidFill>
                  <a:srgbClr val="003768"/>
                </a:solidFill>
                <a:ea typeface="ＭＳ Ｐゴシック" pitchFamily="29" charset="-128"/>
                <a:cs typeface="ＭＳ Ｐゴシック" pitchFamily="29" charset="-128"/>
              </a:rPr>
              <a:t>disinflation </a:t>
            </a:r>
            <a:r>
              <a:rPr lang="en-US" sz="1400" dirty="0">
                <a:solidFill>
                  <a:srgbClr val="003768"/>
                </a:solidFill>
                <a:ea typeface="ＭＳ Ｐゴシック" pitchFamily="29" charset="-128"/>
                <a:cs typeface="ＭＳ Ｐゴシック" pitchFamily="29" charset="-128"/>
              </a:rPr>
              <a:t>works its way through the economy, we expect the Fed to delay its initial tightening move until the fourth quarter of 2015.  </a:t>
            </a:r>
          </a:p>
          <a:p>
            <a:pPr marL="0" lvl="1">
              <a:lnSpc>
                <a:spcPct val="80000"/>
              </a:lnSpc>
              <a:spcAft>
                <a:spcPct val="10000"/>
              </a:spcAft>
              <a:buClr>
                <a:srgbClr val="C00000"/>
              </a:buClr>
              <a:buSzPct val="80000"/>
              <a:defRPr/>
            </a:pPr>
            <a:endParaRPr lang="en-US" sz="1400" dirty="0" smtClean="0">
              <a:solidFill>
                <a:srgbClr val="003768"/>
              </a:solidFill>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r>
              <a:rPr lang="en-US" sz="1400" dirty="0" smtClean="0">
                <a:solidFill>
                  <a:srgbClr val="003768"/>
                </a:solidFill>
                <a:ea typeface="ＭＳ Ｐゴシック" pitchFamily="29" charset="-128"/>
                <a:cs typeface="ＭＳ Ｐゴシック" pitchFamily="29" charset="-128"/>
              </a:rPr>
              <a:t>Projected </a:t>
            </a:r>
            <a:r>
              <a:rPr lang="en-US" sz="1400" dirty="0">
                <a:solidFill>
                  <a:srgbClr val="003768"/>
                </a:solidFill>
                <a:ea typeface="ＭＳ Ｐゴシック" pitchFamily="29" charset="-128"/>
                <a:cs typeface="ＭＳ Ｐゴシック" pitchFamily="29" charset="-128"/>
              </a:rPr>
              <a:t>Fed Timeline</a:t>
            </a:r>
            <a:r>
              <a:rPr lang="en-US" sz="1400" dirty="0" smtClean="0">
                <a:solidFill>
                  <a:srgbClr val="003768"/>
                </a:solidFill>
                <a:ea typeface="ＭＳ Ｐゴシック" pitchFamily="29" charset="-128"/>
                <a:cs typeface="ＭＳ Ｐゴシック" pitchFamily="29" charset="-128"/>
              </a:rPr>
              <a:t>:</a:t>
            </a:r>
            <a:endParaRPr lang="en-US" sz="1400" dirty="0">
              <a:solidFill>
                <a:srgbClr val="003768"/>
              </a:solidFill>
              <a:ea typeface="ＭＳ Ｐゴシック" pitchFamily="29" charset="-128"/>
              <a:cs typeface="ＭＳ Ｐゴシック" pitchFamily="29" charset="-128"/>
            </a:endParaRPr>
          </a:p>
          <a:p>
            <a:pPr marL="742950" lvl="2" indent="-285750">
              <a:lnSpc>
                <a:spcPct val="80000"/>
              </a:lnSpc>
              <a:spcAft>
                <a:spcPct val="10000"/>
              </a:spcAft>
              <a:buClr>
                <a:srgbClr val="C00000"/>
              </a:buClr>
              <a:buSzPct val="80000"/>
              <a:buFont typeface="Wingdings" pitchFamily="2" charset="2"/>
              <a:buChar char="Ø"/>
              <a:defRPr/>
            </a:pPr>
            <a:r>
              <a:rPr lang="en-US" sz="1400" dirty="0">
                <a:solidFill>
                  <a:srgbClr val="003768"/>
                </a:solidFill>
                <a:ea typeface="ＭＳ Ｐゴシック" pitchFamily="29" charset="-128"/>
                <a:cs typeface="ＭＳ Ｐゴシック" pitchFamily="29" charset="-128"/>
              </a:rPr>
              <a:t>First Rate Hike:  </a:t>
            </a:r>
            <a:r>
              <a:rPr lang="en-US" sz="1400" dirty="0" smtClean="0">
                <a:solidFill>
                  <a:srgbClr val="003768"/>
                </a:solidFill>
                <a:ea typeface="ＭＳ Ｐゴシック" pitchFamily="29" charset="-128"/>
                <a:cs typeface="ＭＳ Ｐゴシック" pitchFamily="29" charset="-128"/>
              </a:rPr>
              <a:t>4Q15</a:t>
            </a:r>
            <a:endParaRPr lang="en-US" sz="1400" dirty="0">
              <a:solidFill>
                <a:srgbClr val="003768"/>
              </a:solidFill>
              <a:ea typeface="ＭＳ Ｐゴシック" pitchFamily="29" charset="-128"/>
              <a:cs typeface="ＭＳ Ｐゴシック" pitchFamily="29" charset="-128"/>
            </a:endParaRPr>
          </a:p>
          <a:p>
            <a:pPr marL="742950" lvl="2" indent="-285750">
              <a:lnSpc>
                <a:spcPct val="80000"/>
              </a:lnSpc>
              <a:spcAft>
                <a:spcPct val="10000"/>
              </a:spcAft>
              <a:buClr>
                <a:srgbClr val="C00000"/>
              </a:buClr>
              <a:buSzPct val="80000"/>
              <a:buFont typeface="Wingdings" pitchFamily="2" charset="2"/>
              <a:buChar char="Ø"/>
              <a:defRPr/>
            </a:pPr>
            <a:r>
              <a:rPr lang="en-US" sz="1400" dirty="0">
                <a:solidFill>
                  <a:srgbClr val="003768"/>
                </a:solidFill>
                <a:ea typeface="ＭＳ Ｐゴシック" pitchFamily="29" charset="-128"/>
                <a:cs typeface="ＭＳ Ｐゴシック" pitchFamily="29" charset="-128"/>
              </a:rPr>
              <a:t>Terminal Funds Rate:  </a:t>
            </a:r>
            <a:r>
              <a:rPr lang="en-US" sz="1400" dirty="0" smtClean="0">
                <a:solidFill>
                  <a:srgbClr val="003768"/>
                </a:solidFill>
                <a:ea typeface="ＭＳ Ｐゴシック" pitchFamily="29" charset="-128"/>
                <a:cs typeface="ＭＳ Ｐゴシック" pitchFamily="29" charset="-128"/>
              </a:rPr>
              <a:t>2.0% 4Q17</a:t>
            </a:r>
            <a:endParaRPr lang="en-US" sz="1400" dirty="0">
              <a:solidFill>
                <a:srgbClr val="003768"/>
              </a:solidFill>
              <a:ea typeface="ＭＳ Ｐゴシック" pitchFamily="29" charset="-128"/>
              <a:cs typeface="ＭＳ Ｐゴシック" pitchFamily="29" charset="-128"/>
            </a:endParaRPr>
          </a:p>
          <a:p>
            <a:pPr marL="0" lvl="1">
              <a:lnSpc>
                <a:spcPct val="80000"/>
              </a:lnSpc>
              <a:spcAft>
                <a:spcPct val="10000"/>
              </a:spcAft>
              <a:buClr>
                <a:srgbClr val="C00000"/>
              </a:buClr>
              <a:buSzPct val="80000"/>
              <a:defRPr/>
            </a:pPr>
            <a:endParaRPr lang="en-US" sz="1400" dirty="0">
              <a:solidFill>
                <a:srgbClr val="003768"/>
              </a:solidFill>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r>
              <a:rPr lang="en-US" sz="1400" dirty="0" smtClean="0">
                <a:solidFill>
                  <a:srgbClr val="003768"/>
                </a:solidFill>
                <a:ea typeface="ＭＳ Ｐゴシック" pitchFamily="29" charset="-128"/>
                <a:cs typeface="ＭＳ Ｐゴシック" pitchFamily="29" charset="-128"/>
              </a:rPr>
              <a:t>Our projected path for the fed funds rate closely resembles the forward curve but sits well below the Fed’s “dot plot” forecast in 2016 and 2017.  We expect the Fed’s path to be downwardly revised again at the June FOMC meeting.  </a:t>
            </a:r>
          </a:p>
          <a:p>
            <a:pPr marL="0" lvl="1">
              <a:lnSpc>
                <a:spcPct val="80000"/>
              </a:lnSpc>
              <a:spcAft>
                <a:spcPct val="10000"/>
              </a:spcAft>
              <a:buClr>
                <a:srgbClr val="C00000"/>
              </a:buClr>
              <a:buSzPct val="80000"/>
              <a:defRPr/>
            </a:pPr>
            <a:endParaRPr lang="en-US" sz="1400" dirty="0" smtClean="0">
              <a:solidFill>
                <a:srgbClr val="003768"/>
              </a:solidFill>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r>
              <a:rPr lang="en-US" sz="1400" dirty="0" smtClean="0">
                <a:solidFill>
                  <a:srgbClr val="003768"/>
                </a:solidFill>
                <a:ea typeface="ＭＳ Ｐゴシック" pitchFamily="29" charset="-128"/>
                <a:cs typeface="ＭＳ Ｐゴシック" pitchFamily="29" charset="-128"/>
              </a:rPr>
              <a:t>Fed funds should finish 2015 no higher than 0.50%, compared to consensus expectations for a 0.75% year-end policy rate.     </a:t>
            </a:r>
          </a:p>
          <a:p>
            <a:pPr marL="0" lvl="1">
              <a:lnSpc>
                <a:spcPct val="80000"/>
              </a:lnSpc>
              <a:spcAft>
                <a:spcPct val="10000"/>
              </a:spcAft>
              <a:buClr>
                <a:srgbClr val="C00000"/>
              </a:buClr>
              <a:buSzPct val="80000"/>
              <a:defRPr/>
            </a:pPr>
            <a:endParaRPr lang="en-US" sz="1400" dirty="0">
              <a:solidFill>
                <a:srgbClr val="003768"/>
              </a:solidFill>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r>
              <a:rPr lang="en-US" sz="1400" dirty="0" smtClean="0">
                <a:solidFill>
                  <a:srgbClr val="003768"/>
                </a:solidFill>
                <a:ea typeface="ＭＳ Ｐゴシック" pitchFamily="29" charset="-128"/>
                <a:cs typeface="ＭＳ Ｐゴシック" pitchFamily="29" charset="-128"/>
              </a:rPr>
              <a:t>We expect the yield curve to continue to flatten throughout 2015, as short-term yields increase relative to long-term rates.      </a:t>
            </a:r>
          </a:p>
          <a:p>
            <a:pPr marL="259957" lvl="1" indent="-259957">
              <a:lnSpc>
                <a:spcPct val="80000"/>
              </a:lnSpc>
              <a:spcAft>
                <a:spcPct val="10000"/>
              </a:spcAft>
              <a:buClr>
                <a:srgbClr val="C00000"/>
              </a:buClr>
              <a:buSzPct val="80000"/>
              <a:buFont typeface="Wingdings" pitchFamily="2" charset="2"/>
              <a:buChar char="n"/>
              <a:defRPr/>
            </a:pPr>
            <a:endParaRPr lang="en-US" sz="1400" dirty="0">
              <a:solidFill>
                <a:srgbClr val="003768"/>
              </a:solidFill>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r>
              <a:rPr lang="en-US" sz="1400" dirty="0" smtClean="0">
                <a:solidFill>
                  <a:srgbClr val="003768"/>
                </a:solidFill>
                <a:ea typeface="ＭＳ Ｐゴシック" pitchFamily="29" charset="-128"/>
                <a:cs typeface="ＭＳ Ｐゴシック" pitchFamily="29" charset="-128"/>
              </a:rPr>
              <a:t>Long-term rates should remain well anchored, even as shorter-term yields move higher.  Relative to the consensus projection of 2.58%, we expect the 10-year Treasury yield to close 2015 at 2.25%.  </a:t>
            </a:r>
          </a:p>
          <a:p>
            <a:pPr marL="259957" lvl="1" indent="-259957">
              <a:lnSpc>
                <a:spcPct val="80000"/>
              </a:lnSpc>
              <a:spcAft>
                <a:spcPct val="10000"/>
              </a:spcAft>
              <a:buClr>
                <a:srgbClr val="C00000"/>
              </a:buClr>
              <a:buSzPct val="80000"/>
              <a:buFont typeface="Wingdings" pitchFamily="2" charset="2"/>
              <a:buChar char="n"/>
              <a:defRPr/>
            </a:pPr>
            <a:endParaRPr lang="en-US" sz="1400" dirty="0">
              <a:solidFill>
                <a:srgbClr val="003768"/>
              </a:solidFill>
              <a:ea typeface="ＭＳ Ｐゴシック" pitchFamily="29" charset="-128"/>
              <a:cs typeface="ＭＳ Ｐゴシック" pitchFamily="29" charset="-128"/>
            </a:endParaRPr>
          </a:p>
          <a:p>
            <a:pPr marL="0" lvl="1">
              <a:lnSpc>
                <a:spcPct val="80000"/>
              </a:lnSpc>
              <a:spcAft>
                <a:spcPct val="10000"/>
              </a:spcAft>
              <a:buClr>
                <a:srgbClr val="C00000"/>
              </a:buClr>
              <a:buSzPct val="80000"/>
              <a:defRPr/>
            </a:pPr>
            <a:endParaRPr lang="en-US" sz="1400" dirty="0" smtClean="0">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endParaRPr lang="en-US" sz="1400" dirty="0">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endParaRPr lang="en-US" sz="1400" dirty="0" smtClean="0">
              <a:ea typeface="ＭＳ Ｐゴシック" pitchFamily="29" charset="-128"/>
              <a:cs typeface="ＭＳ Ｐゴシック" pitchFamily="29" charset="-128"/>
            </a:endParaRPr>
          </a:p>
          <a:p>
            <a:pPr marL="0" lvl="1">
              <a:lnSpc>
                <a:spcPct val="80000"/>
              </a:lnSpc>
              <a:spcAft>
                <a:spcPct val="10000"/>
              </a:spcAft>
              <a:buClr>
                <a:srgbClr val="C00000"/>
              </a:buClr>
              <a:buSzPct val="80000"/>
              <a:defRPr/>
            </a:pPr>
            <a:endParaRPr lang="en-US" sz="1600" dirty="0">
              <a:solidFill>
                <a:srgbClr val="003768"/>
              </a:solidFill>
              <a:ea typeface="ＭＳ Ｐゴシック" pitchFamily="29" charset="-128"/>
              <a:cs typeface="ＭＳ Ｐゴシック" pitchFamily="29" charset="-128"/>
            </a:endParaRPr>
          </a:p>
          <a:p>
            <a:pPr marL="0" lvl="1">
              <a:lnSpc>
                <a:spcPct val="80000"/>
              </a:lnSpc>
              <a:spcAft>
                <a:spcPct val="10000"/>
              </a:spcAft>
              <a:buClr>
                <a:srgbClr val="C00000"/>
              </a:buClr>
              <a:buSzPct val="80000"/>
              <a:defRPr/>
            </a:pPr>
            <a:endParaRPr lang="en-US" sz="1400" dirty="0" smtClean="0">
              <a:solidFill>
                <a:srgbClr val="003768"/>
              </a:solidFill>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endParaRPr lang="en-US" sz="1400" dirty="0">
              <a:solidFill>
                <a:srgbClr val="003768"/>
              </a:solidFill>
              <a:ea typeface="ＭＳ Ｐゴシック" pitchFamily="29" charset="-128"/>
              <a:cs typeface="ＭＳ Ｐゴシック" pitchFamily="29" charset="-128"/>
            </a:endParaRPr>
          </a:p>
          <a:p>
            <a:pPr marL="0" lvl="1">
              <a:lnSpc>
                <a:spcPct val="80000"/>
              </a:lnSpc>
              <a:spcAft>
                <a:spcPct val="10000"/>
              </a:spcAft>
              <a:buClr>
                <a:srgbClr val="C00000"/>
              </a:buClr>
              <a:buSzPct val="80000"/>
              <a:defRPr/>
            </a:pPr>
            <a:endParaRPr lang="en-US" sz="1400" dirty="0">
              <a:solidFill>
                <a:srgbClr val="003768"/>
              </a:solidFill>
              <a:ea typeface="ＭＳ Ｐゴシック" pitchFamily="29" charset="-128"/>
              <a:cs typeface="ＭＳ Ｐゴシック" pitchFamily="29" charset="-128"/>
            </a:endParaRPr>
          </a:p>
          <a:p>
            <a:pPr marL="259957" lvl="1" indent="-259957">
              <a:lnSpc>
                <a:spcPct val="80000"/>
              </a:lnSpc>
              <a:spcAft>
                <a:spcPct val="10000"/>
              </a:spcAft>
              <a:buClr>
                <a:srgbClr val="C00000"/>
              </a:buClr>
              <a:buSzPct val="80000"/>
              <a:buFont typeface="Wingdings" pitchFamily="2" charset="2"/>
              <a:buChar char="n"/>
              <a:defRPr/>
            </a:pPr>
            <a:endParaRPr lang="en-US" sz="1400" dirty="0" smtClean="0">
              <a:solidFill>
                <a:srgbClr val="003768"/>
              </a:solidFill>
              <a:ea typeface="ＭＳ Ｐゴシック" pitchFamily="29" charset="-128"/>
              <a:cs typeface="ＭＳ Ｐゴシック" pitchFamily="29" charset="-128"/>
            </a:endParaRPr>
          </a:p>
          <a:p>
            <a:pPr marL="717157" lvl="2" indent="-259957">
              <a:lnSpc>
                <a:spcPct val="80000"/>
              </a:lnSpc>
              <a:spcAft>
                <a:spcPct val="10000"/>
              </a:spcAft>
              <a:buClr>
                <a:srgbClr val="C00000"/>
              </a:buClr>
              <a:buSzPct val="80000"/>
              <a:buFont typeface="Wingdings" pitchFamily="2" charset="2"/>
              <a:buChar char="n"/>
              <a:defRPr/>
            </a:pPr>
            <a:endParaRPr lang="en-US" sz="1400" dirty="0">
              <a:solidFill>
                <a:srgbClr val="003768"/>
              </a:solidFill>
              <a:ea typeface="ＭＳ Ｐゴシック" pitchFamily="29" charset="-128"/>
              <a:cs typeface="ＭＳ Ｐゴシック" pitchFamily="29" charset="-128"/>
            </a:endParaRPr>
          </a:p>
          <a:p>
            <a:pPr marL="457200" lvl="2">
              <a:lnSpc>
                <a:spcPct val="80000"/>
              </a:lnSpc>
              <a:spcAft>
                <a:spcPct val="10000"/>
              </a:spcAft>
              <a:buClr>
                <a:srgbClr val="C00000"/>
              </a:buClr>
              <a:buSzPct val="80000"/>
              <a:defRPr/>
            </a:pPr>
            <a:endParaRPr lang="en-US" sz="1400" dirty="0" smtClean="0">
              <a:solidFill>
                <a:srgbClr val="003768"/>
              </a:solidFill>
              <a:ea typeface="ＭＳ Ｐゴシック" pitchFamily="29" charset="-128"/>
              <a:cs typeface="ＭＳ Ｐゴシック" pitchFamily="29"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886" y="4273528"/>
            <a:ext cx="3899094" cy="211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1104235"/>
            <a:ext cx="4433777" cy="298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77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384" y="1362011"/>
            <a:ext cx="8585860" cy="2954655"/>
          </a:xfrm>
          <a:prstGeom prst="rect">
            <a:avLst/>
          </a:prstGeom>
          <a:noFill/>
        </p:spPr>
        <p:txBody>
          <a:bodyPr wrap="square" rtlCol="0">
            <a:spAutoFit/>
          </a:bodyPr>
          <a:lstStyle/>
          <a:p>
            <a:pPr algn="ctr"/>
            <a:endParaRPr lang="en-US" sz="1800" b="1" dirty="0" smtClean="0">
              <a:solidFill>
                <a:srgbClr val="00487A"/>
              </a:solidFill>
            </a:endParaRPr>
          </a:p>
          <a:p>
            <a:endParaRPr lang="en-US" dirty="0"/>
          </a:p>
          <a:p>
            <a:endParaRPr lang="en-US" dirty="0"/>
          </a:p>
          <a:p>
            <a:pPr marL="285750" indent="-285750">
              <a:buClr>
                <a:srgbClr val="C00000"/>
              </a:buClr>
              <a:buFont typeface="Wingdings" pitchFamily="2" charset="2"/>
              <a:buChar char="§"/>
            </a:pPr>
            <a:r>
              <a:rPr lang="en-US" sz="2400" dirty="0" smtClean="0">
                <a:solidFill>
                  <a:srgbClr val="003768"/>
                </a:solidFill>
              </a:rPr>
              <a:t>Heightened interest rate and spread volatility </a:t>
            </a:r>
          </a:p>
          <a:p>
            <a:pPr marL="285750" indent="-285750">
              <a:buClr>
                <a:srgbClr val="C00000"/>
              </a:buClr>
              <a:buFont typeface="Wingdings" pitchFamily="2" charset="2"/>
              <a:buChar char="§"/>
            </a:pPr>
            <a:endParaRPr lang="en-US" sz="2400" dirty="0" smtClean="0">
              <a:solidFill>
                <a:srgbClr val="003768"/>
              </a:solidFill>
            </a:endParaRPr>
          </a:p>
          <a:p>
            <a:pPr marL="285750" indent="-285750">
              <a:buClr>
                <a:srgbClr val="C00000"/>
              </a:buClr>
              <a:buFont typeface="Wingdings" pitchFamily="2" charset="2"/>
              <a:buChar char="§"/>
            </a:pPr>
            <a:r>
              <a:rPr lang="en-US" sz="2400" dirty="0" smtClean="0">
                <a:solidFill>
                  <a:srgbClr val="003768"/>
                </a:solidFill>
              </a:rPr>
              <a:t>Increased importance of individual security selection   </a:t>
            </a:r>
          </a:p>
          <a:p>
            <a:pPr marL="285750" indent="-285750">
              <a:buClr>
                <a:srgbClr val="C00000"/>
              </a:buClr>
              <a:buFont typeface="Wingdings" pitchFamily="2" charset="2"/>
              <a:buChar char="§"/>
            </a:pPr>
            <a:endParaRPr lang="en-US" sz="2400" dirty="0" smtClean="0">
              <a:solidFill>
                <a:srgbClr val="003768"/>
              </a:solidFill>
            </a:endParaRPr>
          </a:p>
          <a:p>
            <a:pPr marL="285750" indent="-285750">
              <a:buClr>
                <a:srgbClr val="C00000"/>
              </a:buClr>
              <a:buFont typeface="Wingdings" pitchFamily="2" charset="2"/>
              <a:buChar char="§"/>
            </a:pPr>
            <a:r>
              <a:rPr lang="en-US" sz="2400" dirty="0" smtClean="0">
                <a:solidFill>
                  <a:srgbClr val="003768"/>
                </a:solidFill>
              </a:rPr>
              <a:t>Barbell strategy outperformance as curve flattens </a:t>
            </a:r>
          </a:p>
          <a:p>
            <a:endParaRPr lang="en-US" dirty="0" smtClean="0"/>
          </a:p>
          <a:p>
            <a:pPr marL="171450" indent="-171450">
              <a:buFont typeface="Arial" pitchFamily="34" charset="0"/>
              <a:buChar char="•"/>
            </a:pPr>
            <a:endParaRPr lang="en-US" dirty="0"/>
          </a:p>
        </p:txBody>
      </p:sp>
      <p:sp>
        <p:nvSpPr>
          <p:cNvPr id="3" name="Rectangle 2"/>
          <p:cNvSpPr/>
          <p:nvPr/>
        </p:nvSpPr>
        <p:spPr>
          <a:xfrm>
            <a:off x="344384" y="961901"/>
            <a:ext cx="8585860" cy="523220"/>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800" b="1" dirty="0" smtClean="0">
                <a:solidFill>
                  <a:srgbClr val="00487A"/>
                </a:solidFill>
              </a:rPr>
              <a:t>Fixed Income Strategy Themes for 2015</a:t>
            </a:r>
            <a:endParaRPr lang="en-US" sz="2800" b="1" dirty="0">
              <a:solidFill>
                <a:srgbClr val="00487A"/>
              </a:solidFill>
            </a:endParaRPr>
          </a:p>
        </p:txBody>
      </p:sp>
    </p:spTree>
    <p:extLst>
      <p:ext uri="{BB962C8B-B14F-4D97-AF65-F5344CB8AC3E}">
        <p14:creationId xmlns:p14="http://schemas.microsoft.com/office/powerpoint/2010/main" val="1586619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880" y="4263232"/>
            <a:ext cx="8621489" cy="2303708"/>
          </a:xfrm>
          <a:prstGeom prst="rect">
            <a:avLst/>
          </a:prstGeom>
        </p:spPr>
        <p:txBody>
          <a:bodyPr wrap="square">
            <a:spAutoFit/>
          </a:bodyPr>
          <a:lstStyle/>
          <a:p>
            <a:pPr>
              <a:lnSpc>
                <a:spcPct val="80000"/>
              </a:lnSpc>
              <a:spcAft>
                <a:spcPct val="10000"/>
              </a:spcAft>
              <a:buClr>
                <a:srgbClr val="C00000"/>
              </a:buClr>
              <a:buSzPct val="80000"/>
              <a:defRPr/>
            </a:pPr>
            <a:endParaRPr lang="en-US" sz="1300"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dirty="0" smtClean="0">
                <a:solidFill>
                  <a:srgbClr val="003768"/>
                </a:solidFill>
                <a:ea typeface="ＭＳ Ｐゴシック" pitchFamily="29" charset="-128"/>
                <a:cs typeface="ＭＳ Ｐゴシック" pitchFamily="29" charset="-128"/>
              </a:rPr>
              <a:t>Barbell strategies with a 3-year average duration remain our preferred approach to position portfolios for further yield curve flattening.             </a:t>
            </a:r>
            <a:endParaRPr lang="en-US"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endParaRPr lang="en-US"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dirty="0" smtClean="0">
                <a:solidFill>
                  <a:srgbClr val="003768"/>
                </a:solidFill>
                <a:ea typeface="ＭＳ Ｐゴシック" pitchFamily="29" charset="-128"/>
                <a:cs typeface="ＭＳ Ｐゴシック" pitchFamily="29" charset="-128"/>
              </a:rPr>
              <a:t>The long-term component of the barbell (10-years+) provides income protection and capital appreciation potential if rates move sideways or decline further.  Well-structured, call-protected securities such as Treasuries, Municipals, Corporates, and CMBS are attractive candidates for the long-end of the barbell.    </a:t>
            </a:r>
          </a:p>
          <a:p>
            <a:pPr marL="259957" indent="-259957">
              <a:lnSpc>
                <a:spcPct val="80000"/>
              </a:lnSpc>
              <a:spcAft>
                <a:spcPct val="10000"/>
              </a:spcAft>
              <a:buClr>
                <a:srgbClr val="C00000"/>
              </a:buClr>
              <a:buSzPct val="80000"/>
              <a:buFont typeface="Wingdings" pitchFamily="2" charset="2"/>
              <a:buChar char="§"/>
              <a:defRPr/>
            </a:pPr>
            <a:endParaRPr lang="en-US"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dirty="0" smtClean="0">
                <a:solidFill>
                  <a:srgbClr val="003768"/>
                </a:solidFill>
                <a:ea typeface="ＭＳ Ｐゴシック" pitchFamily="29" charset="-128"/>
                <a:cs typeface="ＭＳ Ｐゴシック" pitchFamily="29" charset="-128"/>
              </a:rPr>
              <a:t>The short-term component of the barbell provides cash flow for reinvestment once short-term yields eventually rise and helps to maintain overall portfolio duration and price sensitivity at  reasonable levels.  MBS, Agencies, ABS and CLOs work well for the front-end of the barbell.    </a:t>
            </a:r>
          </a:p>
          <a:p>
            <a:pPr marL="259957" indent="-259957">
              <a:lnSpc>
                <a:spcPct val="80000"/>
              </a:lnSpc>
              <a:spcAft>
                <a:spcPct val="10000"/>
              </a:spcAft>
              <a:buClr>
                <a:srgbClr val="C00000"/>
              </a:buClr>
              <a:buSzPct val="80000"/>
              <a:buFont typeface="Wingdings" pitchFamily="2" charset="2"/>
              <a:buChar char="§"/>
              <a:defRPr/>
            </a:pPr>
            <a:endParaRPr lang="en-US" dirty="0">
              <a:solidFill>
                <a:srgbClr val="003768"/>
              </a:solidFill>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dirty="0" smtClean="0">
                <a:solidFill>
                  <a:srgbClr val="003768"/>
                </a:solidFill>
                <a:ea typeface="ＭＳ Ｐゴシック" pitchFamily="29" charset="-128"/>
                <a:cs typeface="ＭＳ Ｐゴシック" pitchFamily="29" charset="-128"/>
              </a:rPr>
              <a:t>Our back-testing results in the table above show that a 3-year duration barbell would have produced a positive quarterly total return 90% of the time over the past 25 years.               </a:t>
            </a:r>
            <a:endParaRPr lang="en-US" dirty="0">
              <a:solidFill>
                <a:srgbClr val="003768"/>
              </a:solidFill>
              <a:ea typeface="ＭＳ Ｐゴシック" pitchFamily="29" charset="-128"/>
              <a:cs typeface="ＭＳ Ｐゴシック" pitchFamily="29" charset="-128"/>
            </a:endParaRPr>
          </a:p>
        </p:txBody>
      </p:sp>
      <p:sp>
        <p:nvSpPr>
          <p:cNvPr id="10" name="TextBox 9"/>
          <p:cNvSpPr txBox="1"/>
          <p:nvPr/>
        </p:nvSpPr>
        <p:spPr>
          <a:xfrm>
            <a:off x="6653658" y="3876414"/>
            <a:ext cx="2111628" cy="523220"/>
          </a:xfrm>
          <a:prstGeom prst="rect">
            <a:avLst/>
          </a:prstGeom>
          <a:noFill/>
        </p:spPr>
        <p:txBody>
          <a:bodyPr wrap="square" rtlCol="0">
            <a:spAutoFit/>
          </a:bodyPr>
          <a:lstStyle/>
          <a:p>
            <a:r>
              <a:rPr lang="en-US" sz="700" dirty="0" smtClean="0"/>
              <a:t>1.) Source</a:t>
            </a:r>
            <a:r>
              <a:rPr lang="en-US" sz="700" dirty="0"/>
              <a:t>: BAML Index Data, Stifel Calculations</a:t>
            </a:r>
          </a:p>
          <a:p>
            <a:r>
              <a:rPr lang="en-US" sz="700" dirty="0" smtClean="0"/>
              <a:t>2.) The </a:t>
            </a:r>
            <a:r>
              <a:rPr lang="en-US" sz="700" dirty="0"/>
              <a:t>barbell is a 3.2 average duration combination of the 7 – 12 year Municipals Index and the 1-3 year </a:t>
            </a:r>
            <a:r>
              <a:rPr lang="en-US" sz="700" dirty="0" err="1"/>
              <a:t>Tsy</a:t>
            </a:r>
            <a:r>
              <a:rPr lang="en-US" sz="700" dirty="0"/>
              <a:t>/</a:t>
            </a:r>
            <a:r>
              <a:rPr lang="en-US" sz="700" dirty="0" err="1"/>
              <a:t>Agcy</a:t>
            </a:r>
            <a:r>
              <a:rPr lang="en-US" sz="700" dirty="0"/>
              <a:t> Index</a:t>
            </a:r>
          </a:p>
        </p:txBody>
      </p:sp>
      <p:sp>
        <p:nvSpPr>
          <p:cNvPr id="11" name="TextBox 10"/>
          <p:cNvSpPr txBox="1"/>
          <p:nvPr/>
        </p:nvSpPr>
        <p:spPr>
          <a:xfrm>
            <a:off x="2143776" y="835994"/>
            <a:ext cx="4382491" cy="338554"/>
          </a:xfrm>
          <a:prstGeom prst="rect">
            <a:avLst/>
          </a:prstGeom>
          <a:noFill/>
        </p:spPr>
        <p:txBody>
          <a:bodyPr wrap="square" rtlCol="0">
            <a:spAutoFit/>
          </a:bodyPr>
          <a:lstStyle/>
          <a:p>
            <a:pPr algn="ctr"/>
            <a:r>
              <a:rPr lang="en-US" sz="1600" b="1" dirty="0">
                <a:solidFill>
                  <a:srgbClr val="003768"/>
                </a:solidFill>
              </a:rPr>
              <a:t>Barbell Strategy Historical Total Returns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384" y="1115574"/>
            <a:ext cx="4637274" cy="330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0926" y="196427"/>
            <a:ext cx="3725700" cy="461665"/>
          </a:xfrm>
          <a:prstGeom prst="rect">
            <a:avLst/>
          </a:prstGeom>
        </p:spPr>
        <p:txBody>
          <a:bodyPr wrap="none">
            <a:spAutoFit/>
          </a:bodyPr>
          <a:lstStyle/>
          <a:p>
            <a:pPr algn="ctr"/>
            <a:r>
              <a:rPr lang="en-US" sz="2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Bond Portfolio Strategies</a:t>
            </a:r>
          </a:p>
        </p:txBody>
      </p:sp>
    </p:spTree>
    <p:extLst>
      <p:ext uri="{BB962C8B-B14F-4D97-AF65-F5344CB8AC3E}">
        <p14:creationId xmlns:p14="http://schemas.microsoft.com/office/powerpoint/2010/main" val="153086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837" y="238125"/>
            <a:ext cx="5210563" cy="461665"/>
          </a:xfrm>
          <a:prstGeom prst="rect">
            <a:avLst/>
          </a:prstGeom>
        </p:spPr>
        <p:txBody>
          <a:bodyPr wrap="square">
            <a:spAutoFit/>
          </a:bodyPr>
          <a:lstStyle/>
          <a:p>
            <a:r>
              <a:rPr lang="en-US" sz="24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Depository Balance Sheet Strategies</a:t>
            </a:r>
          </a:p>
        </p:txBody>
      </p:sp>
      <p:sp>
        <p:nvSpPr>
          <p:cNvPr id="3" name="Rectangle 2"/>
          <p:cNvSpPr/>
          <p:nvPr/>
        </p:nvSpPr>
        <p:spPr>
          <a:xfrm>
            <a:off x="192024" y="2980944"/>
            <a:ext cx="4315968" cy="274320"/>
          </a:xfrm>
          <a:prstGeom prst="rect">
            <a:avLst/>
          </a:prstGeom>
          <a:solidFill>
            <a:srgbClr val="0037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latin typeface="Arial" pitchFamily="34" charset="0"/>
              </a:rPr>
              <a:t>Assets</a:t>
            </a:r>
          </a:p>
        </p:txBody>
      </p:sp>
      <p:sp>
        <p:nvSpPr>
          <p:cNvPr id="4" name="Rectangle 3"/>
          <p:cNvSpPr/>
          <p:nvPr/>
        </p:nvSpPr>
        <p:spPr>
          <a:xfrm>
            <a:off x="4572000" y="2980944"/>
            <a:ext cx="4315968" cy="274320"/>
          </a:xfrm>
          <a:prstGeom prst="rect">
            <a:avLst/>
          </a:prstGeom>
          <a:solidFill>
            <a:srgbClr val="00376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1"/>
                </a:solidFill>
                <a:latin typeface="Arial" pitchFamily="34" charset="0"/>
              </a:rPr>
              <a:t>Liabilities</a:t>
            </a:r>
          </a:p>
        </p:txBody>
      </p:sp>
      <p:sp>
        <p:nvSpPr>
          <p:cNvPr id="5" name="Rectangle 3"/>
          <p:cNvSpPr txBox="1">
            <a:spLocks noChangeArrowheads="1"/>
          </p:cNvSpPr>
          <p:nvPr/>
        </p:nvSpPr>
        <p:spPr>
          <a:xfrm>
            <a:off x="192024" y="3324225"/>
            <a:ext cx="4315968" cy="2743200"/>
          </a:xfrm>
          <a:prstGeom prst="rect">
            <a:avLst/>
          </a:prstGeom>
          <a:noFill/>
          <a:ln/>
        </p:spPr>
        <p:txBody>
          <a:bodyPr/>
          <a:lstStyle/>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Supplement organic loan demand with loan purchases and participations.</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Evaluate non-core, credit-sensitive sectors in the securities portfolio to enhance returns.</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Utilize a barbell structure for portfolio composition.</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Manage extension risk and price volatility via bond swap opportunities.</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Employ a variety of coupon rates, collateral types, and cash flow structures.</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endParaRPr lang="en-US" sz="1300" dirty="0" smtClean="0">
              <a:solidFill>
                <a:srgbClr val="003768"/>
              </a:solidFill>
            </a:endParaRPr>
          </a:p>
        </p:txBody>
      </p:sp>
      <p:sp>
        <p:nvSpPr>
          <p:cNvPr id="6" name="Rectangle 3"/>
          <p:cNvSpPr txBox="1">
            <a:spLocks noChangeArrowheads="1"/>
          </p:cNvSpPr>
          <p:nvPr/>
        </p:nvSpPr>
        <p:spPr>
          <a:xfrm>
            <a:off x="4572000" y="3324225"/>
            <a:ext cx="4315968" cy="2743200"/>
          </a:xfrm>
          <a:prstGeom prst="rect">
            <a:avLst/>
          </a:prstGeom>
          <a:noFill/>
          <a:ln/>
        </p:spPr>
        <p:txBody>
          <a:bodyPr/>
          <a:lstStyle/>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Utilize interest rate derivatives such as swaps and caps to manage IRR profile and funding cost.</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“Blend &amp; Extend” existing FHLB borrowings to lower rate and extend duration.</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Utilize term borrowings vs. overnight.</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Issue fixed rate debt and brokered CDs.</a:t>
            </a:r>
          </a:p>
          <a:p>
            <a:pPr marL="233363" marR="0" lvl="1" indent="-233363" defTabSz="914400" eaLnBrk="0" latinLnBrk="0" hangingPunct="0">
              <a:lnSpc>
                <a:spcPct val="110000"/>
              </a:lnSpc>
              <a:spcBef>
                <a:spcPct val="0"/>
              </a:spcBef>
              <a:spcAft>
                <a:spcPct val="25000"/>
              </a:spcAft>
              <a:buClr>
                <a:srgbClr val="C00000"/>
              </a:buClr>
              <a:buSzPct val="125000"/>
              <a:buFont typeface="Wingdings" pitchFamily="2" charset="2"/>
              <a:buChar char="§"/>
              <a:tabLst/>
              <a:defRPr/>
            </a:pPr>
            <a:r>
              <a:rPr lang="en-US" sz="1300" dirty="0" smtClean="0">
                <a:solidFill>
                  <a:srgbClr val="003768"/>
                </a:solidFill>
              </a:rPr>
              <a:t>Pay up for longer time deposits.</a:t>
            </a:r>
          </a:p>
          <a:p>
            <a:pPr marL="233363" lvl="1" indent="-233363" eaLnBrk="0" hangingPunct="0">
              <a:lnSpc>
                <a:spcPct val="110000"/>
              </a:lnSpc>
              <a:spcAft>
                <a:spcPct val="25000"/>
              </a:spcAft>
              <a:buClr>
                <a:srgbClr val="C00000"/>
              </a:buClr>
              <a:buSzPct val="125000"/>
              <a:buFont typeface="Wingdings" pitchFamily="2" charset="2"/>
              <a:buChar char="§"/>
              <a:defRPr/>
            </a:pPr>
            <a:r>
              <a:rPr lang="en-US" sz="1300" dirty="0">
                <a:solidFill>
                  <a:srgbClr val="003768"/>
                </a:solidFill>
              </a:rPr>
              <a:t>Mitigate income-reducing transactions with duration-matched leverage strategies</a:t>
            </a:r>
            <a:r>
              <a:rPr lang="en-US" sz="1300" dirty="0" smtClean="0">
                <a:solidFill>
                  <a:srgbClr val="003768"/>
                </a:solidFill>
              </a:rPr>
              <a:t>.</a:t>
            </a:r>
            <a:endParaRPr lang="en-US" sz="1300" dirty="0">
              <a:solidFill>
                <a:srgbClr val="003768"/>
              </a:solidFill>
            </a:endParaRPr>
          </a:p>
        </p:txBody>
      </p:sp>
      <p:sp>
        <p:nvSpPr>
          <p:cNvPr id="7" name="Rectangle 3"/>
          <p:cNvSpPr txBox="1">
            <a:spLocks noChangeArrowheads="1"/>
          </p:cNvSpPr>
          <p:nvPr/>
        </p:nvSpPr>
        <p:spPr>
          <a:xfrm>
            <a:off x="259394" y="962025"/>
            <a:ext cx="8722681" cy="1828800"/>
          </a:xfrm>
          <a:prstGeom prst="rect">
            <a:avLst/>
          </a:prstGeom>
          <a:noFill/>
          <a:ln/>
        </p:spPr>
        <p:txBody>
          <a:bodyPr/>
          <a:lstStyle/>
          <a:p>
            <a:pPr marL="233363" marR="0" lvl="1" indent="-233363" defTabSz="914400" eaLnBrk="0" latinLnBrk="0" hangingPunct="0">
              <a:spcBef>
                <a:spcPct val="0"/>
              </a:spcBef>
              <a:spcAft>
                <a:spcPct val="25000"/>
              </a:spcAft>
              <a:buClr>
                <a:srgbClr val="C00000"/>
              </a:buClr>
              <a:buSzPct val="125000"/>
              <a:buFont typeface="Wingdings" pitchFamily="2" charset="2"/>
              <a:buChar char="§"/>
              <a:tabLst/>
              <a:defRPr/>
            </a:pPr>
            <a:r>
              <a:rPr lang="en-US" sz="1400" dirty="0" smtClean="0">
                <a:solidFill>
                  <a:srgbClr val="003768"/>
                </a:solidFill>
              </a:rPr>
              <a:t>With 2015 potentially representing a turning point for interest rates and the economy, regulatory focus is likely to shift from Capital and Asset Quality to Interest Rate Risk (IRR).</a:t>
            </a:r>
          </a:p>
          <a:p>
            <a:pPr marL="568325" marR="0" lvl="1" indent="-220663" defTabSz="914400" eaLnBrk="0" latinLnBrk="0" hangingPunct="0">
              <a:lnSpc>
                <a:spcPct val="80000"/>
              </a:lnSpc>
              <a:spcBef>
                <a:spcPct val="0"/>
              </a:spcBef>
              <a:spcAft>
                <a:spcPct val="25000"/>
              </a:spcAft>
              <a:buClr>
                <a:srgbClr val="C00000"/>
              </a:buClr>
              <a:buSzPct val="100000"/>
              <a:buFont typeface="Wingdings" pitchFamily="2" charset="2"/>
              <a:buChar char="§"/>
              <a:tabLst/>
              <a:defRPr/>
            </a:pPr>
            <a:r>
              <a:rPr lang="en-US" dirty="0" smtClean="0">
                <a:solidFill>
                  <a:srgbClr val="003768"/>
                </a:solidFill>
              </a:rPr>
              <a:t>As an example, the Winter 2014 edition of the FDIC’s </a:t>
            </a:r>
            <a:r>
              <a:rPr lang="en-US" i="1" dirty="0" smtClean="0">
                <a:solidFill>
                  <a:srgbClr val="003768"/>
                </a:solidFill>
              </a:rPr>
              <a:t>Supervisory Insights</a:t>
            </a:r>
            <a:r>
              <a:rPr lang="en-US" dirty="0" smtClean="0">
                <a:solidFill>
                  <a:srgbClr val="003768"/>
                </a:solidFill>
              </a:rPr>
              <a:t> focused almost exclusively on IRR.</a:t>
            </a:r>
          </a:p>
          <a:p>
            <a:pPr marL="228600" indent="-228600" eaLnBrk="0" hangingPunct="0">
              <a:spcBef>
                <a:spcPts val="400"/>
              </a:spcBef>
              <a:spcAft>
                <a:spcPct val="25000"/>
              </a:spcAft>
              <a:buClr>
                <a:srgbClr val="C00000"/>
              </a:buClr>
              <a:buSzPct val="125000"/>
              <a:buFont typeface="Wingdings" pitchFamily="2" charset="2"/>
              <a:buChar char="§"/>
              <a:defRPr/>
            </a:pPr>
            <a:r>
              <a:rPr lang="en-US" sz="1400" dirty="0" smtClean="0">
                <a:solidFill>
                  <a:srgbClr val="003768"/>
                </a:solidFill>
              </a:rPr>
              <a:t>While supervisors have pledged not to criticize institutions for “temporary adverse consequences to earnings” coming from a IRR-driven</a:t>
            </a:r>
            <a:r>
              <a:rPr lang="en-US" sz="1400" dirty="0">
                <a:solidFill>
                  <a:srgbClr val="003768"/>
                </a:solidFill>
              </a:rPr>
              <a:t> </a:t>
            </a:r>
            <a:r>
              <a:rPr lang="en-US" sz="1400" dirty="0" smtClean="0">
                <a:solidFill>
                  <a:srgbClr val="003768"/>
                </a:solidFill>
              </a:rPr>
              <a:t>repositioning, maintaining profitability is a key management focus.</a:t>
            </a:r>
          </a:p>
          <a:p>
            <a:pPr marL="228600" indent="-228600" eaLnBrk="0" hangingPunct="0">
              <a:spcBef>
                <a:spcPts val="400"/>
              </a:spcBef>
              <a:spcAft>
                <a:spcPct val="25000"/>
              </a:spcAft>
              <a:buClr>
                <a:srgbClr val="C00000"/>
              </a:buClr>
              <a:buSzPct val="125000"/>
              <a:buFont typeface="Wingdings" pitchFamily="2" charset="2"/>
              <a:buChar char="§"/>
              <a:defRPr/>
            </a:pPr>
            <a:r>
              <a:rPr lang="en-US" sz="1400" dirty="0" smtClean="0">
                <a:solidFill>
                  <a:srgbClr val="003768"/>
                </a:solidFill>
              </a:rPr>
              <a:t>Careful planning and consideration </a:t>
            </a:r>
            <a:r>
              <a:rPr lang="en-US" sz="1400" b="1" u="sng" dirty="0" smtClean="0">
                <a:solidFill>
                  <a:srgbClr val="003768"/>
                </a:solidFill>
              </a:rPr>
              <a:t>on both sides of the Balance Sheet</a:t>
            </a:r>
            <a:r>
              <a:rPr lang="en-US" sz="1400" dirty="0" smtClean="0">
                <a:solidFill>
                  <a:srgbClr val="003768"/>
                </a:solidFill>
              </a:rPr>
              <a:t> should allow institutions to effectively manage IRR without sacrificing profitability objectives.</a:t>
            </a:r>
            <a:endParaRPr lang="en-US" sz="1600" dirty="0" smtClean="0">
              <a:solidFill>
                <a:srgbClr val="003768"/>
              </a:solidFill>
            </a:endParaRPr>
          </a:p>
        </p:txBody>
      </p:sp>
    </p:spTree>
    <p:extLst>
      <p:ext uri="{BB962C8B-B14F-4D97-AF65-F5344CB8AC3E}">
        <p14:creationId xmlns:p14="http://schemas.microsoft.com/office/powerpoint/2010/main" val="1887806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186015"/>
            <a:ext cx="5958884" cy="461665"/>
          </a:xfrm>
          <a:prstGeom prst="rect">
            <a:avLst/>
          </a:prstGeom>
        </p:spPr>
        <p:txBody>
          <a:bodyPr wrap="square">
            <a:spAutoFit/>
          </a:bodyPr>
          <a:lstStyle/>
          <a:p>
            <a:r>
              <a:rPr lang="en-US" sz="2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Bond </a:t>
            </a:r>
            <a:r>
              <a:rPr lang="en-US" sz="24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Market Total Returns by Sector</a:t>
            </a:r>
            <a:endParaRPr lang="en-US" sz="2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endParaRPr>
          </a:p>
        </p:txBody>
      </p:sp>
      <p:sp>
        <p:nvSpPr>
          <p:cNvPr id="6" name="Rectangle 5"/>
          <p:cNvSpPr/>
          <p:nvPr/>
        </p:nvSpPr>
        <p:spPr>
          <a:xfrm>
            <a:off x="611169" y="4664219"/>
            <a:ext cx="7852345" cy="1766637"/>
          </a:xfrm>
          <a:prstGeom prst="rect">
            <a:avLst/>
          </a:prstGeom>
        </p:spPr>
        <p:txBody>
          <a:bodyPr wrap="square">
            <a:spAutoFit/>
          </a:bodyPr>
          <a:lstStyle/>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endParaRPr lang="en-US" dirty="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endParaRPr lang="en-US" sz="1400" dirty="0" smtClean="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r>
              <a:rPr lang="en-US" sz="1400" dirty="0" smtClean="0">
                <a:solidFill>
                  <a:srgbClr val="003768"/>
                </a:solidFill>
                <a:ea typeface="ＭＳ Ｐゴシック" pitchFamily="29" charset="-128"/>
                <a:cs typeface="ＭＳ Ｐゴシック" pitchFamily="29" charset="-128"/>
              </a:rPr>
              <a:t>In contrast to last year’s robust performance, we expect the major investment-grade sectors to produce low single-digit total returns in 2015.            </a:t>
            </a:r>
            <a:endParaRPr lang="en-US" sz="1400" dirty="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endParaRPr lang="en-US" sz="1400" dirty="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r>
              <a:rPr lang="en-US" sz="1400" dirty="0" smtClean="0">
                <a:solidFill>
                  <a:srgbClr val="003768"/>
                </a:solidFill>
                <a:ea typeface="ＭＳ Ｐゴシック" pitchFamily="29" charset="-128"/>
                <a:cs typeface="ＭＳ Ｐゴシック" pitchFamily="29" charset="-128"/>
              </a:rPr>
              <a:t>Credit spreads have retraced approximately 50% of their October – January widening.        </a:t>
            </a:r>
            <a:endParaRPr lang="en-US" sz="1400" dirty="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tabLst/>
              <a:defRPr/>
            </a:pPr>
            <a:endParaRPr lang="en-US" sz="1400" dirty="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r>
              <a:rPr lang="en-US" sz="1400" dirty="0" smtClean="0">
                <a:solidFill>
                  <a:srgbClr val="003768"/>
                </a:solidFill>
                <a:ea typeface="ＭＳ Ｐゴシック" pitchFamily="29" charset="-128"/>
                <a:cs typeface="ＭＳ Ｐゴシック" pitchFamily="29" charset="-128"/>
              </a:rPr>
              <a:t>The municipal sector has the potential to repeat its top excess return ranking  in 2015 .       </a:t>
            </a:r>
          </a:p>
          <a:p>
            <a:pPr marR="0" lvl="0" defTabSz="914400" eaLnBrk="1" latinLnBrk="0" hangingPunct="1">
              <a:lnSpc>
                <a:spcPct val="80000"/>
              </a:lnSpc>
              <a:spcAft>
                <a:spcPct val="10000"/>
              </a:spcAft>
              <a:buClr>
                <a:srgbClr val="C00000"/>
              </a:buClr>
              <a:buSzPct val="80000"/>
              <a:tabLst/>
              <a:defRPr/>
            </a:pPr>
            <a:endParaRPr lang="en-US" sz="1400" dirty="0">
              <a:solidFill>
                <a:srgbClr val="003768"/>
              </a:solidFill>
              <a:ea typeface="ＭＳ Ｐゴシック" pitchFamily="29" charset="-128"/>
              <a:cs typeface="ＭＳ Ｐゴシック" pitchFamily="29" charset="-12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865" y="946225"/>
            <a:ext cx="6517758" cy="391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593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254" y="239654"/>
            <a:ext cx="8585860" cy="584775"/>
          </a:xfrm>
          <a:prstGeom prst="rect">
            <a:avLst/>
          </a:prstGeom>
          <a:effectLst>
            <a:outerShdw blurRad="50800" dist="38100" dir="2700000" algn="tl" rotWithShape="0">
              <a:prstClr val="black">
                <a:alpha val="40000"/>
              </a:prstClr>
            </a:outerShdw>
          </a:effectLst>
        </p:spPr>
        <p:txBody>
          <a:bodyPr wrap="square">
            <a:spAutoFit/>
          </a:bodyPr>
          <a:lstStyle/>
          <a:p>
            <a:r>
              <a:rPr lang="en-US" sz="3200" b="1" dirty="0" smtClean="0">
                <a:solidFill>
                  <a:srgbClr val="00487A"/>
                </a:solidFill>
              </a:rPr>
              <a:t>Muni-to-Treasury </a:t>
            </a:r>
            <a:r>
              <a:rPr lang="en-US" sz="3200" b="1" dirty="0">
                <a:solidFill>
                  <a:srgbClr val="00487A"/>
                </a:solidFill>
              </a:rPr>
              <a:t>Ratios</a:t>
            </a:r>
          </a:p>
        </p:txBody>
      </p:sp>
      <p:sp>
        <p:nvSpPr>
          <p:cNvPr id="6" name="Text Box 6"/>
          <p:cNvSpPr txBox="1">
            <a:spLocks noChangeArrowheads="1"/>
          </p:cNvSpPr>
          <p:nvPr>
            <p:custDataLst>
              <p:tags r:id="rId1"/>
            </p:custDataLst>
          </p:nvPr>
        </p:nvSpPr>
        <p:spPr bwMode="auto">
          <a:xfrm>
            <a:off x="6889898" y="6347097"/>
            <a:ext cx="2254102" cy="191926"/>
          </a:xfrm>
          <a:prstGeom prst="rect">
            <a:avLst/>
          </a:prstGeom>
          <a:noFill/>
          <a:ln w="6350">
            <a:noFill/>
            <a:miter lim="800000"/>
            <a:headEnd/>
            <a:tailEnd/>
          </a:ln>
        </p:spPr>
        <p:txBody>
          <a:bodyPr lIns="0" tIns="0" rIns="0" bIns="0"/>
          <a:lstStyle/>
          <a:p>
            <a:pPr marL="392113" indent="-342900" algn="l" defTabSz="831850" eaLnBrk="0" hangingPunct="0">
              <a:spcBef>
                <a:spcPct val="0"/>
              </a:spcBef>
              <a:tabLst>
                <a:tab pos="317500" algn="l"/>
              </a:tabLst>
            </a:pPr>
            <a:r>
              <a:rPr lang="en-US" sz="800" dirty="0" smtClean="0">
                <a:solidFill>
                  <a:srgbClr val="000000"/>
                </a:solidFill>
                <a:latin typeface="+mn-lt"/>
                <a:ea typeface="LF_Kai"/>
                <a:cs typeface="LF_Kai"/>
              </a:rPr>
              <a:t>Source: Stifel, Bond Buyer</a:t>
            </a:r>
          </a:p>
        </p:txBody>
      </p:sp>
      <p:sp>
        <p:nvSpPr>
          <p:cNvPr id="20" name="TextBox 19"/>
          <p:cNvSpPr txBox="1"/>
          <p:nvPr/>
        </p:nvSpPr>
        <p:spPr>
          <a:xfrm>
            <a:off x="344384" y="1362011"/>
            <a:ext cx="8585860" cy="461665"/>
          </a:xfrm>
          <a:prstGeom prst="rect">
            <a:avLst/>
          </a:prstGeom>
          <a:noFill/>
        </p:spPr>
        <p:txBody>
          <a:bodyPr wrap="square" rtlCol="0">
            <a:spAutoFit/>
          </a:bodyPr>
          <a:lstStyle/>
          <a:p>
            <a:endParaRPr lang="en-US" dirty="0" smtClean="0"/>
          </a:p>
          <a:p>
            <a:pPr marL="171450" indent="-171450">
              <a:buFont typeface="Arial" pitchFamily="34" charset="0"/>
              <a:buChar char="•"/>
            </a:pPr>
            <a:endParaRPr lang="en-US" dirty="0"/>
          </a:p>
        </p:txBody>
      </p:sp>
      <p:sp>
        <p:nvSpPr>
          <p:cNvPr id="23" name="TextBox 22"/>
          <p:cNvSpPr txBox="1"/>
          <p:nvPr/>
        </p:nvSpPr>
        <p:spPr>
          <a:xfrm>
            <a:off x="304800" y="3761601"/>
            <a:ext cx="4175380" cy="276999"/>
          </a:xfrm>
          <a:prstGeom prst="rect">
            <a:avLst/>
          </a:prstGeom>
          <a:solidFill>
            <a:srgbClr val="003768"/>
          </a:solidFill>
        </p:spPr>
        <p:txBody>
          <a:bodyPr wrap="square" rtlCol="0">
            <a:spAutoFit/>
          </a:bodyPr>
          <a:lstStyle/>
          <a:p>
            <a:pPr algn="ctr"/>
            <a:r>
              <a:rPr lang="en-US" b="1" dirty="0" smtClean="0">
                <a:solidFill>
                  <a:schemeClr val="bg1"/>
                </a:solidFill>
              </a:rPr>
              <a:t>10-Yr ‘AAA’ Municipal as a % of 10-Yr UST</a:t>
            </a:r>
            <a:endParaRPr lang="en-US" b="1" dirty="0">
              <a:solidFill>
                <a:schemeClr val="bg1"/>
              </a:solidFill>
            </a:endParaRPr>
          </a:p>
        </p:txBody>
      </p:sp>
      <p:sp>
        <p:nvSpPr>
          <p:cNvPr id="27" name="TextBox 26"/>
          <p:cNvSpPr txBox="1"/>
          <p:nvPr/>
        </p:nvSpPr>
        <p:spPr>
          <a:xfrm>
            <a:off x="2011325" y="1635344"/>
            <a:ext cx="1407058" cy="230832"/>
          </a:xfrm>
          <a:prstGeom prst="rect">
            <a:avLst/>
          </a:prstGeom>
          <a:noFill/>
          <a:ln>
            <a:noFill/>
          </a:ln>
        </p:spPr>
        <p:txBody>
          <a:bodyPr wrap="square" rtlCol="0">
            <a:spAutoFit/>
          </a:bodyPr>
          <a:lstStyle/>
          <a:p>
            <a:r>
              <a:rPr lang="en-US" sz="900" b="1" dirty="0" smtClean="0">
                <a:solidFill>
                  <a:srgbClr val="FEB500"/>
                </a:solidFill>
              </a:rPr>
              <a:t>10 Yr Average</a:t>
            </a:r>
            <a:r>
              <a:rPr lang="en-US" sz="800" b="1" dirty="0" smtClean="0">
                <a:solidFill>
                  <a:srgbClr val="FEB500"/>
                </a:solidFill>
              </a:rPr>
              <a:t> =  97%</a:t>
            </a:r>
            <a:endParaRPr lang="en-US" sz="800" b="1" dirty="0">
              <a:solidFill>
                <a:srgbClr val="FEB500"/>
              </a:solidFill>
            </a:endParaRPr>
          </a:p>
        </p:txBody>
      </p:sp>
      <p:sp>
        <p:nvSpPr>
          <p:cNvPr id="28" name="TextBox 27"/>
          <p:cNvSpPr txBox="1"/>
          <p:nvPr/>
        </p:nvSpPr>
        <p:spPr>
          <a:xfrm>
            <a:off x="4714874" y="3739829"/>
            <a:ext cx="4175380" cy="276999"/>
          </a:xfrm>
          <a:prstGeom prst="rect">
            <a:avLst/>
          </a:prstGeom>
          <a:solidFill>
            <a:srgbClr val="003768"/>
          </a:solidFill>
        </p:spPr>
        <p:txBody>
          <a:bodyPr wrap="square" rtlCol="0">
            <a:spAutoFit/>
          </a:bodyPr>
          <a:lstStyle/>
          <a:p>
            <a:pPr algn="ctr"/>
            <a:r>
              <a:rPr lang="en-US" b="1" dirty="0" smtClean="0">
                <a:solidFill>
                  <a:schemeClr val="bg1"/>
                </a:solidFill>
              </a:rPr>
              <a:t>30-Yr ‘AAA’ Municipal as a % of 30-Yr UST</a:t>
            </a:r>
            <a:endParaRPr lang="en-US" b="1" dirty="0">
              <a:solidFill>
                <a:schemeClr val="bg1"/>
              </a:solidFill>
            </a:endParaRPr>
          </a:p>
        </p:txBody>
      </p:sp>
      <p:graphicFrame>
        <p:nvGraphicFramePr>
          <p:cNvPr id="16" name="Chart 15"/>
          <p:cNvGraphicFramePr/>
          <p:nvPr>
            <p:extLst>
              <p:ext uri="{D42A27DB-BD31-4B8C-83A1-F6EECF244321}">
                <p14:modId xmlns:p14="http://schemas.microsoft.com/office/powerpoint/2010/main" val="2496434073"/>
              </p:ext>
            </p:extLst>
          </p:nvPr>
        </p:nvGraphicFramePr>
        <p:xfrm>
          <a:off x="379047" y="1419999"/>
          <a:ext cx="4026885" cy="231123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309968" y="1143000"/>
            <a:ext cx="4175380" cy="276999"/>
          </a:xfrm>
          <a:prstGeom prst="rect">
            <a:avLst/>
          </a:prstGeom>
          <a:solidFill>
            <a:srgbClr val="003768"/>
          </a:solidFill>
        </p:spPr>
        <p:txBody>
          <a:bodyPr wrap="square" rtlCol="0">
            <a:spAutoFit/>
          </a:bodyPr>
          <a:lstStyle/>
          <a:p>
            <a:pPr algn="ctr" fontAlgn="base">
              <a:spcBef>
                <a:spcPct val="0"/>
              </a:spcBef>
              <a:spcAft>
                <a:spcPct val="0"/>
              </a:spcAft>
            </a:pPr>
            <a:r>
              <a:rPr lang="en-US" sz="1200" b="1" dirty="0">
                <a:solidFill>
                  <a:srgbClr val="FFFFFF"/>
                </a:solidFill>
                <a:latin typeface="Book Antiqua" pitchFamily="18" charset="0"/>
              </a:rPr>
              <a:t>2-Yr ‘AAA’ Municipal as a % of 2-Yr UST</a:t>
            </a:r>
          </a:p>
        </p:txBody>
      </p:sp>
      <p:sp>
        <p:nvSpPr>
          <p:cNvPr id="18" name="TextBox 17"/>
          <p:cNvSpPr txBox="1"/>
          <p:nvPr/>
        </p:nvSpPr>
        <p:spPr>
          <a:xfrm>
            <a:off x="4714874" y="1143000"/>
            <a:ext cx="4169664" cy="276999"/>
          </a:xfrm>
          <a:prstGeom prst="rect">
            <a:avLst/>
          </a:prstGeom>
          <a:solidFill>
            <a:srgbClr val="003768"/>
          </a:solidFill>
        </p:spPr>
        <p:txBody>
          <a:bodyPr wrap="square" rtlCol="0">
            <a:spAutoFit/>
          </a:bodyPr>
          <a:lstStyle/>
          <a:p>
            <a:pPr algn="ctr" fontAlgn="base">
              <a:spcBef>
                <a:spcPct val="0"/>
              </a:spcBef>
              <a:spcAft>
                <a:spcPct val="0"/>
              </a:spcAft>
            </a:pPr>
            <a:r>
              <a:rPr lang="en-US" sz="1200" b="1" dirty="0">
                <a:solidFill>
                  <a:srgbClr val="FFFFFF"/>
                </a:solidFill>
                <a:latin typeface="Book Antiqua" pitchFamily="18" charset="0"/>
              </a:rPr>
              <a:t>5-Yr ‘AAA’ Municipal as a % of 5-Yr UST</a:t>
            </a:r>
          </a:p>
        </p:txBody>
      </p:sp>
      <p:sp>
        <p:nvSpPr>
          <p:cNvPr id="30" name="TextBox 29"/>
          <p:cNvSpPr txBox="1"/>
          <p:nvPr/>
        </p:nvSpPr>
        <p:spPr>
          <a:xfrm>
            <a:off x="304800" y="3761601"/>
            <a:ext cx="4175380" cy="276999"/>
          </a:xfrm>
          <a:prstGeom prst="rect">
            <a:avLst/>
          </a:prstGeom>
          <a:solidFill>
            <a:srgbClr val="003768"/>
          </a:solidFill>
        </p:spPr>
        <p:txBody>
          <a:bodyPr wrap="square" rtlCol="0">
            <a:spAutoFit/>
          </a:bodyPr>
          <a:lstStyle/>
          <a:p>
            <a:pPr algn="ctr" fontAlgn="base">
              <a:spcBef>
                <a:spcPct val="0"/>
              </a:spcBef>
              <a:spcAft>
                <a:spcPct val="0"/>
              </a:spcAft>
            </a:pPr>
            <a:r>
              <a:rPr lang="en-US" sz="1200" b="1" dirty="0">
                <a:solidFill>
                  <a:srgbClr val="FFFFFF"/>
                </a:solidFill>
                <a:latin typeface="Book Antiqua" pitchFamily="18" charset="0"/>
              </a:rPr>
              <a:t>10-Yr ‘AAA’ Municipal as a % of 10-Yr UST</a:t>
            </a:r>
          </a:p>
        </p:txBody>
      </p:sp>
      <p:graphicFrame>
        <p:nvGraphicFramePr>
          <p:cNvPr id="31" name="Chart 30"/>
          <p:cNvGraphicFramePr/>
          <p:nvPr>
            <p:extLst>
              <p:ext uri="{D42A27DB-BD31-4B8C-83A1-F6EECF244321}">
                <p14:modId xmlns:p14="http://schemas.microsoft.com/office/powerpoint/2010/main" val="3658564177"/>
              </p:ext>
            </p:extLst>
          </p:nvPr>
        </p:nvGraphicFramePr>
        <p:xfrm>
          <a:off x="4781095" y="1419999"/>
          <a:ext cx="4026885" cy="2311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p:cNvGraphicFramePr/>
          <p:nvPr>
            <p:extLst>
              <p:ext uri="{D42A27DB-BD31-4B8C-83A1-F6EECF244321}">
                <p14:modId xmlns:p14="http://schemas.microsoft.com/office/powerpoint/2010/main" val="3870903662"/>
              </p:ext>
            </p:extLst>
          </p:nvPr>
        </p:nvGraphicFramePr>
        <p:xfrm>
          <a:off x="384215" y="4038600"/>
          <a:ext cx="4026885" cy="2311232"/>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 Box 6"/>
          <p:cNvSpPr txBox="1">
            <a:spLocks noChangeArrowheads="1"/>
          </p:cNvSpPr>
          <p:nvPr>
            <p:custDataLst>
              <p:tags r:id="rId2"/>
            </p:custDataLst>
          </p:nvPr>
        </p:nvSpPr>
        <p:spPr bwMode="auto">
          <a:xfrm>
            <a:off x="242254" y="6498383"/>
            <a:ext cx="6605143" cy="81280"/>
          </a:xfrm>
          <a:prstGeom prst="rect">
            <a:avLst/>
          </a:prstGeom>
          <a:noFill/>
          <a:ln w="6350">
            <a:noFill/>
            <a:miter lim="800000"/>
            <a:headEnd/>
            <a:tailEnd/>
          </a:ln>
        </p:spPr>
        <p:txBody>
          <a:bodyPr lIns="0" tIns="0" rIns="0" bIns="0"/>
          <a:lstStyle/>
          <a:p>
            <a:pPr marL="392113" indent="-342900" defTabSz="831850" eaLnBrk="0" fontAlgn="base" hangingPunct="0">
              <a:spcBef>
                <a:spcPct val="0"/>
              </a:spcBef>
              <a:spcAft>
                <a:spcPct val="0"/>
              </a:spcAft>
              <a:tabLst>
                <a:tab pos="317500" algn="l"/>
              </a:tabLst>
            </a:pPr>
            <a:r>
              <a:rPr lang="en-US" sz="800" dirty="0">
                <a:solidFill>
                  <a:srgbClr val="000000"/>
                </a:solidFill>
                <a:latin typeface="Book Antiqua" pitchFamily="18" charset="0"/>
                <a:ea typeface="LF_Kai"/>
                <a:cs typeface="LF_Kai"/>
              </a:rPr>
              <a:t>Source: Stifel, MMD; as of 3</a:t>
            </a:r>
            <a:r>
              <a:rPr lang="en-US" sz="800" dirty="0" smtClean="0">
                <a:solidFill>
                  <a:srgbClr val="000000"/>
                </a:solidFill>
                <a:latin typeface="Book Antiqua" pitchFamily="18" charset="0"/>
                <a:ea typeface="LF_Kai"/>
                <a:cs typeface="LF_Kai"/>
              </a:rPr>
              <a:t>/19/15</a:t>
            </a:r>
            <a:endParaRPr lang="en-US" sz="800" dirty="0">
              <a:solidFill>
                <a:srgbClr val="000000"/>
              </a:solidFill>
              <a:latin typeface="Book Antiqua" pitchFamily="18" charset="0"/>
              <a:ea typeface="LF_Kai"/>
              <a:cs typeface="LF_Kai"/>
            </a:endParaRPr>
          </a:p>
        </p:txBody>
      </p:sp>
      <p:sp>
        <p:nvSpPr>
          <p:cNvPr id="34" name="TextBox 33"/>
          <p:cNvSpPr txBox="1"/>
          <p:nvPr/>
        </p:nvSpPr>
        <p:spPr>
          <a:xfrm>
            <a:off x="4714874" y="3739829"/>
            <a:ext cx="4175380" cy="276999"/>
          </a:xfrm>
          <a:prstGeom prst="rect">
            <a:avLst/>
          </a:prstGeom>
          <a:solidFill>
            <a:srgbClr val="003768"/>
          </a:solidFill>
        </p:spPr>
        <p:txBody>
          <a:bodyPr wrap="square" rtlCol="0">
            <a:spAutoFit/>
          </a:bodyPr>
          <a:lstStyle/>
          <a:p>
            <a:pPr algn="ctr" fontAlgn="base">
              <a:spcBef>
                <a:spcPct val="0"/>
              </a:spcBef>
              <a:spcAft>
                <a:spcPct val="0"/>
              </a:spcAft>
            </a:pPr>
            <a:r>
              <a:rPr lang="en-US" sz="1200" b="1" dirty="0">
                <a:solidFill>
                  <a:srgbClr val="FFFFFF"/>
                </a:solidFill>
                <a:latin typeface="Book Antiqua" pitchFamily="18" charset="0"/>
              </a:rPr>
              <a:t>30-Yr ‘AAA’ Municipal as a % of 30-Yr UST</a:t>
            </a:r>
          </a:p>
        </p:txBody>
      </p:sp>
      <p:graphicFrame>
        <p:nvGraphicFramePr>
          <p:cNvPr id="19" name="Chart 18"/>
          <p:cNvGraphicFramePr/>
          <p:nvPr>
            <p:extLst>
              <p:ext uri="{D42A27DB-BD31-4B8C-83A1-F6EECF244321}">
                <p14:modId xmlns:p14="http://schemas.microsoft.com/office/powerpoint/2010/main" val="795756932"/>
              </p:ext>
            </p:extLst>
          </p:nvPr>
        </p:nvGraphicFramePr>
        <p:xfrm>
          <a:off x="4801229" y="4081651"/>
          <a:ext cx="4026885" cy="231123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44480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837" y="238125"/>
            <a:ext cx="4678935" cy="461665"/>
          </a:xfrm>
          <a:prstGeom prst="rect">
            <a:avLst/>
          </a:prstGeom>
        </p:spPr>
        <p:txBody>
          <a:bodyPr wrap="square">
            <a:spAutoFit/>
          </a:bodyPr>
          <a:lstStyle/>
          <a:p>
            <a:r>
              <a:rPr lang="en-US" sz="24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Forecast Overview </a:t>
            </a:r>
          </a:p>
        </p:txBody>
      </p:sp>
      <p:sp>
        <p:nvSpPr>
          <p:cNvPr id="3" name="Rectangle 3"/>
          <p:cNvSpPr txBox="1">
            <a:spLocks noChangeArrowheads="1"/>
          </p:cNvSpPr>
          <p:nvPr/>
        </p:nvSpPr>
        <p:spPr>
          <a:xfrm>
            <a:off x="259394" y="962025"/>
            <a:ext cx="8722681" cy="5362576"/>
          </a:xfrm>
          <a:prstGeom prst="rect">
            <a:avLst/>
          </a:prstGeom>
          <a:noFill/>
          <a:ln/>
        </p:spPr>
        <p:txBody>
          <a:bodyPr/>
          <a:lstStyle/>
          <a:p>
            <a:pPr marL="233363" marR="0" lvl="1" indent="-233363" defTabSz="914400" eaLnBrk="0" latinLnBrk="0" hangingPunct="0">
              <a:lnSpc>
                <a:spcPct val="80000"/>
              </a:lnSpc>
              <a:spcBef>
                <a:spcPct val="0"/>
              </a:spcBef>
              <a:spcAft>
                <a:spcPct val="25000"/>
              </a:spcAft>
              <a:buClr>
                <a:srgbClr val="C00000"/>
              </a:buClr>
              <a:buSzPct val="125000"/>
              <a:buFont typeface="Wingdings" pitchFamily="2" charset="2"/>
              <a:buChar char="§"/>
              <a:tabLst/>
              <a:defRPr/>
            </a:pPr>
            <a:r>
              <a:rPr lang="en-US" sz="1600" b="1" dirty="0" smtClean="0">
                <a:solidFill>
                  <a:srgbClr val="003768"/>
                </a:solidFill>
              </a:rPr>
              <a:t>Economy:     </a:t>
            </a:r>
          </a:p>
          <a:p>
            <a:pPr marL="568325" lvl="1" indent="-220663" eaLnBrk="0" hangingPunct="0">
              <a:lnSpc>
                <a:spcPct val="80000"/>
              </a:lnSpc>
              <a:spcAft>
                <a:spcPct val="25000"/>
              </a:spcAft>
              <a:buClr>
                <a:srgbClr val="C00000"/>
              </a:buClr>
              <a:buSzPct val="100000"/>
              <a:buFont typeface="Wingdings" pitchFamily="2" charset="2"/>
              <a:buChar char="§"/>
              <a:defRPr/>
            </a:pPr>
            <a:r>
              <a:rPr lang="en-US" sz="1600" dirty="0" smtClean="0">
                <a:solidFill>
                  <a:srgbClr val="003768"/>
                </a:solidFill>
              </a:rPr>
              <a:t>The U. S. economy should continue to expand at a moderate pace in 2015, with GDP growth of 2.7%.   </a:t>
            </a:r>
            <a:endParaRPr lang="en-US" sz="1600" dirty="0">
              <a:solidFill>
                <a:srgbClr val="003768"/>
              </a:solidFill>
            </a:endParaRPr>
          </a:p>
          <a:p>
            <a:pPr marL="568325" marR="0" lvl="1" indent="-220663" defTabSz="914400" eaLnBrk="0" latinLnBrk="0" hangingPunct="0">
              <a:lnSpc>
                <a:spcPct val="80000"/>
              </a:lnSpc>
              <a:spcBef>
                <a:spcPct val="0"/>
              </a:spcBef>
              <a:spcAft>
                <a:spcPct val="25000"/>
              </a:spcAft>
              <a:buClr>
                <a:srgbClr val="C00000"/>
              </a:buClr>
              <a:buSzPct val="100000"/>
              <a:buFont typeface="Wingdings" pitchFamily="2" charset="2"/>
              <a:buChar char="§"/>
              <a:tabLst/>
              <a:defRPr/>
            </a:pPr>
            <a:r>
              <a:rPr lang="en-US" sz="1600" dirty="0" smtClean="0">
                <a:solidFill>
                  <a:srgbClr val="003768"/>
                </a:solidFill>
              </a:rPr>
              <a:t>Consensus expectations for 2015 appear too optimistic and are vulnerable to downward revisions.    </a:t>
            </a:r>
          </a:p>
          <a:p>
            <a:pPr marL="568325" marR="0" lvl="1" indent="-220663" defTabSz="914400" eaLnBrk="0" latinLnBrk="0" hangingPunct="0">
              <a:lnSpc>
                <a:spcPct val="80000"/>
              </a:lnSpc>
              <a:spcBef>
                <a:spcPct val="0"/>
              </a:spcBef>
              <a:spcAft>
                <a:spcPct val="25000"/>
              </a:spcAft>
              <a:buClr>
                <a:schemeClr val="accent3">
                  <a:lumMod val="50000"/>
                </a:schemeClr>
              </a:buClr>
              <a:buSzPct val="100000"/>
              <a:buFont typeface="Wingdings" pitchFamily="2" charset="2"/>
              <a:buNone/>
              <a:tabLst/>
              <a:defRPr/>
            </a:pPr>
            <a:endParaRPr lang="en-US" sz="1600" b="1" dirty="0" smtClean="0">
              <a:solidFill>
                <a:srgbClr val="003768"/>
              </a:solidFill>
            </a:endParaRPr>
          </a:p>
          <a:p>
            <a:pPr marL="233363" marR="0" lvl="1" indent="-233363" defTabSz="914400" eaLnBrk="0" latinLnBrk="0" hangingPunct="0">
              <a:lnSpc>
                <a:spcPct val="80000"/>
              </a:lnSpc>
              <a:spcBef>
                <a:spcPct val="0"/>
              </a:spcBef>
              <a:spcAft>
                <a:spcPct val="25000"/>
              </a:spcAft>
              <a:buClr>
                <a:srgbClr val="C00000"/>
              </a:buClr>
              <a:buSzPct val="125000"/>
              <a:buFont typeface="Wingdings" pitchFamily="2" charset="2"/>
              <a:buChar char="§"/>
              <a:tabLst/>
              <a:defRPr/>
            </a:pPr>
            <a:r>
              <a:rPr lang="en-US" sz="1600" b="1" dirty="0" smtClean="0">
                <a:solidFill>
                  <a:srgbClr val="003768"/>
                </a:solidFill>
              </a:rPr>
              <a:t>Monetary Policy:</a:t>
            </a:r>
          </a:p>
          <a:p>
            <a:pPr marL="568325" marR="0" lvl="1" indent="-220663" defTabSz="914400" eaLnBrk="0" latinLnBrk="0" hangingPunct="0">
              <a:lnSpc>
                <a:spcPct val="80000"/>
              </a:lnSpc>
              <a:spcBef>
                <a:spcPct val="0"/>
              </a:spcBef>
              <a:spcAft>
                <a:spcPct val="25000"/>
              </a:spcAft>
              <a:buClr>
                <a:srgbClr val="C00000"/>
              </a:buClr>
              <a:buSzPct val="100000"/>
              <a:buFont typeface="Wingdings" pitchFamily="2" charset="2"/>
              <a:buChar char="§"/>
              <a:tabLst/>
              <a:defRPr/>
            </a:pPr>
            <a:r>
              <a:rPr lang="en-US" sz="1600" dirty="0" smtClean="0">
                <a:solidFill>
                  <a:srgbClr val="003768"/>
                </a:solidFill>
              </a:rPr>
              <a:t>Monetary policy should remain highly accommodative for the next several years.   The first rate hike will likely be delayed until the fourth quarter of 2015 and could be pushed into 2016.         </a:t>
            </a:r>
          </a:p>
          <a:p>
            <a:pPr marL="568325" marR="0" lvl="1" indent="-220663" defTabSz="914400" eaLnBrk="0" latinLnBrk="0" hangingPunct="0">
              <a:lnSpc>
                <a:spcPct val="80000"/>
              </a:lnSpc>
              <a:spcBef>
                <a:spcPct val="0"/>
              </a:spcBef>
              <a:spcAft>
                <a:spcPct val="25000"/>
              </a:spcAft>
              <a:buClr>
                <a:srgbClr val="C00000"/>
              </a:buClr>
              <a:buSzPct val="100000"/>
              <a:buFont typeface="Wingdings" pitchFamily="2" charset="2"/>
              <a:buChar char="§"/>
              <a:tabLst/>
              <a:defRPr/>
            </a:pPr>
            <a:r>
              <a:rPr lang="en-US" sz="1600" dirty="0" smtClean="0">
                <a:solidFill>
                  <a:srgbClr val="003768"/>
                </a:solidFill>
              </a:rPr>
              <a:t>QE has ended in the U. S., but the Fed’s $4+ trillion balance sheet and the ECB’s QE program will likely suppress long-term bond yields for some time to come. </a:t>
            </a:r>
          </a:p>
          <a:p>
            <a:pPr marL="347662" marR="0" lvl="1" defTabSz="914400" eaLnBrk="0" latinLnBrk="0" hangingPunct="0">
              <a:lnSpc>
                <a:spcPct val="80000"/>
              </a:lnSpc>
              <a:spcBef>
                <a:spcPct val="0"/>
              </a:spcBef>
              <a:spcAft>
                <a:spcPct val="25000"/>
              </a:spcAft>
              <a:buClr>
                <a:srgbClr val="C00000"/>
              </a:buClr>
              <a:buSzPct val="100000"/>
              <a:tabLst/>
              <a:defRPr/>
            </a:pPr>
            <a:endParaRPr lang="en-US" sz="1600" b="1" dirty="0" smtClean="0">
              <a:solidFill>
                <a:srgbClr val="003768"/>
              </a:solidFill>
            </a:endParaRPr>
          </a:p>
          <a:p>
            <a:pPr marL="233363" marR="0" lvl="1" indent="-233363" defTabSz="914400" eaLnBrk="0" latinLnBrk="0" hangingPunct="0">
              <a:lnSpc>
                <a:spcPct val="80000"/>
              </a:lnSpc>
              <a:spcBef>
                <a:spcPct val="0"/>
              </a:spcBef>
              <a:spcAft>
                <a:spcPct val="25000"/>
              </a:spcAft>
              <a:buClr>
                <a:srgbClr val="C00000"/>
              </a:buClr>
              <a:buSzPct val="125000"/>
              <a:buFont typeface="Wingdings" pitchFamily="2" charset="2"/>
              <a:buChar char="§"/>
              <a:tabLst/>
              <a:defRPr/>
            </a:pPr>
            <a:r>
              <a:rPr lang="en-US" sz="1600" b="1" dirty="0" smtClean="0">
                <a:solidFill>
                  <a:srgbClr val="003768"/>
                </a:solidFill>
              </a:rPr>
              <a:t>Treasury Yields:</a:t>
            </a:r>
          </a:p>
          <a:p>
            <a:pPr marL="568325" marR="0" lvl="1" indent="-220663" defTabSz="914400" eaLnBrk="0" latinLnBrk="0" hangingPunct="0">
              <a:lnSpc>
                <a:spcPct val="80000"/>
              </a:lnSpc>
              <a:spcBef>
                <a:spcPct val="0"/>
              </a:spcBef>
              <a:spcAft>
                <a:spcPct val="25000"/>
              </a:spcAft>
              <a:buClr>
                <a:srgbClr val="C00000"/>
              </a:buClr>
              <a:buSzPct val="100000"/>
              <a:buFont typeface="Wingdings" pitchFamily="2" charset="2"/>
              <a:buChar char="§"/>
              <a:tabLst/>
              <a:defRPr/>
            </a:pPr>
            <a:r>
              <a:rPr lang="en-US" sz="1600" dirty="0" smtClean="0">
                <a:solidFill>
                  <a:srgbClr val="003768"/>
                </a:solidFill>
              </a:rPr>
              <a:t>Interest rates should fluctuate in well-defined trading ranges through at least the middle of 2015.      </a:t>
            </a:r>
          </a:p>
          <a:p>
            <a:pPr marL="568325" marR="0" lvl="1" indent="-220663" defTabSz="914400" eaLnBrk="0" latinLnBrk="0" hangingPunct="0">
              <a:lnSpc>
                <a:spcPct val="80000"/>
              </a:lnSpc>
              <a:spcBef>
                <a:spcPct val="0"/>
              </a:spcBef>
              <a:spcAft>
                <a:spcPct val="25000"/>
              </a:spcAft>
              <a:buClr>
                <a:srgbClr val="C00000"/>
              </a:buClr>
              <a:buSzPct val="100000"/>
              <a:buFont typeface="Wingdings" pitchFamily="2" charset="2"/>
              <a:buChar char="§"/>
              <a:tabLst/>
              <a:defRPr/>
            </a:pPr>
            <a:r>
              <a:rPr lang="en-US" sz="1600" dirty="0" smtClean="0">
                <a:solidFill>
                  <a:srgbClr val="003768"/>
                </a:solidFill>
              </a:rPr>
              <a:t>During the second half of next year, the bond market will likely begin to anticipate Fed rate hikes, which could trigger a more pronounced bear flattening trend.    </a:t>
            </a:r>
          </a:p>
          <a:p>
            <a:pPr marL="347662" marR="0" lvl="1" defTabSz="914400" eaLnBrk="0" latinLnBrk="0" hangingPunct="0">
              <a:lnSpc>
                <a:spcPct val="80000"/>
              </a:lnSpc>
              <a:spcBef>
                <a:spcPct val="0"/>
              </a:spcBef>
              <a:spcAft>
                <a:spcPct val="25000"/>
              </a:spcAft>
              <a:buClr>
                <a:srgbClr val="C00000"/>
              </a:buClr>
              <a:buSzPct val="100000"/>
              <a:tabLst/>
              <a:defRPr/>
            </a:pPr>
            <a:endParaRPr lang="en-US" sz="1600" dirty="0">
              <a:solidFill>
                <a:srgbClr val="003768"/>
              </a:solidFill>
            </a:endParaRPr>
          </a:p>
          <a:p>
            <a:pPr marL="233363" lvl="1" indent="-233363" eaLnBrk="0" hangingPunct="0">
              <a:lnSpc>
                <a:spcPct val="80000"/>
              </a:lnSpc>
              <a:spcAft>
                <a:spcPct val="25000"/>
              </a:spcAft>
              <a:buClr>
                <a:srgbClr val="C00000"/>
              </a:buClr>
              <a:buSzPct val="125000"/>
              <a:buFont typeface="Wingdings" pitchFamily="2" charset="2"/>
              <a:buChar char="§"/>
              <a:defRPr/>
            </a:pPr>
            <a:r>
              <a:rPr lang="en-US" sz="1600" dirty="0" smtClean="0">
                <a:solidFill>
                  <a:srgbClr val="003768"/>
                </a:solidFill>
              </a:rPr>
              <a:t> </a:t>
            </a:r>
            <a:r>
              <a:rPr lang="en-US" sz="1600" b="1" dirty="0">
                <a:solidFill>
                  <a:srgbClr val="003768"/>
                </a:solidFill>
              </a:rPr>
              <a:t>Portfolio Strategies: </a:t>
            </a:r>
          </a:p>
          <a:p>
            <a:pPr marL="568325" lvl="1" indent="-220663" eaLnBrk="0" hangingPunct="0">
              <a:lnSpc>
                <a:spcPct val="80000"/>
              </a:lnSpc>
              <a:spcAft>
                <a:spcPct val="25000"/>
              </a:spcAft>
              <a:buClr>
                <a:srgbClr val="C00000"/>
              </a:buClr>
              <a:buSzPct val="100000"/>
              <a:buFont typeface="Wingdings" pitchFamily="2" charset="2"/>
              <a:buChar char="§"/>
              <a:defRPr/>
            </a:pPr>
            <a:r>
              <a:rPr lang="en-US" sz="1600" dirty="0">
                <a:solidFill>
                  <a:srgbClr val="003768"/>
                </a:solidFill>
              </a:rPr>
              <a:t>Achieving a reasonable balance between current income and future interest rate risk remains the key to out-performance in this highly challenging </a:t>
            </a:r>
            <a:r>
              <a:rPr lang="en-US" sz="1600" dirty="0" smtClean="0">
                <a:solidFill>
                  <a:srgbClr val="003768"/>
                </a:solidFill>
              </a:rPr>
              <a:t>low-yield </a:t>
            </a:r>
            <a:r>
              <a:rPr lang="en-US" sz="1600" dirty="0">
                <a:solidFill>
                  <a:srgbClr val="003768"/>
                </a:solidFill>
              </a:rPr>
              <a:t>environment. </a:t>
            </a:r>
          </a:p>
          <a:p>
            <a:pPr marL="347662" marR="0" lvl="1" defTabSz="914400" eaLnBrk="0" latinLnBrk="0" hangingPunct="0">
              <a:lnSpc>
                <a:spcPct val="80000"/>
              </a:lnSpc>
              <a:spcBef>
                <a:spcPct val="0"/>
              </a:spcBef>
              <a:spcAft>
                <a:spcPct val="25000"/>
              </a:spcAft>
              <a:buClr>
                <a:srgbClr val="C00000"/>
              </a:buClr>
              <a:buSzPct val="100000"/>
              <a:tabLst/>
              <a:defRPr/>
            </a:pPr>
            <a:endParaRPr lang="en-US" sz="1600" dirty="0" smtClean="0">
              <a:solidFill>
                <a:srgbClr val="003768"/>
              </a:solidFill>
            </a:endParaRPr>
          </a:p>
          <a:p>
            <a:pPr marL="568325" marR="0" lvl="1" indent="-220663" defTabSz="914400" eaLnBrk="0" latinLnBrk="0" hangingPunct="0">
              <a:lnSpc>
                <a:spcPct val="80000"/>
              </a:lnSpc>
              <a:spcBef>
                <a:spcPct val="0"/>
              </a:spcBef>
              <a:spcAft>
                <a:spcPct val="25000"/>
              </a:spcAft>
              <a:buClr>
                <a:srgbClr val="C00000"/>
              </a:buClr>
              <a:buSzPct val="100000"/>
              <a:buFont typeface="Wingdings" pitchFamily="2" charset="2"/>
              <a:buChar char="§"/>
              <a:tabLst/>
              <a:defRPr/>
            </a:pPr>
            <a:endParaRPr lang="en-US" sz="1500" b="1" dirty="0">
              <a:solidFill>
                <a:srgbClr val="003768"/>
              </a:solidFill>
            </a:endParaRPr>
          </a:p>
          <a:p>
            <a:pPr marL="347662" marR="0" lvl="1" defTabSz="914400" eaLnBrk="0" latinLnBrk="0" hangingPunct="0">
              <a:lnSpc>
                <a:spcPct val="80000"/>
              </a:lnSpc>
              <a:spcBef>
                <a:spcPct val="0"/>
              </a:spcBef>
              <a:spcAft>
                <a:spcPct val="25000"/>
              </a:spcAft>
              <a:buClr>
                <a:srgbClr val="C00000"/>
              </a:buClr>
              <a:buSzPct val="100000"/>
              <a:tabLst/>
              <a:defRPr/>
            </a:pPr>
            <a:r>
              <a:rPr lang="en-US" sz="1600" b="1" dirty="0" smtClean="0">
                <a:solidFill>
                  <a:srgbClr val="003768"/>
                </a:solidFill>
              </a:rPr>
              <a:t>     </a:t>
            </a:r>
          </a:p>
          <a:p>
            <a:pPr marL="0" marR="0" lvl="1" defTabSz="914400" eaLnBrk="0" latinLnBrk="0" hangingPunct="0">
              <a:lnSpc>
                <a:spcPct val="80000"/>
              </a:lnSpc>
              <a:spcBef>
                <a:spcPct val="0"/>
              </a:spcBef>
              <a:spcAft>
                <a:spcPct val="25000"/>
              </a:spcAft>
              <a:buClr>
                <a:srgbClr val="C00000"/>
              </a:buClr>
              <a:buSzPct val="125000"/>
              <a:tabLst/>
              <a:defRPr/>
            </a:pPr>
            <a:r>
              <a:rPr lang="en-US" sz="1500" dirty="0" smtClean="0">
                <a:solidFill>
                  <a:srgbClr val="003768"/>
                </a:solidFill>
              </a:rPr>
              <a:t>   </a:t>
            </a:r>
          </a:p>
          <a:p>
            <a:pPr marL="233363" marR="0" lvl="0" indent="-233363" algn="l" defTabSz="914400" rtl="0" eaLnBrk="0" fontAlgn="base" latinLnBrk="0" hangingPunct="0">
              <a:lnSpc>
                <a:spcPct val="80000"/>
              </a:lnSpc>
              <a:spcBef>
                <a:spcPct val="0"/>
              </a:spcBef>
              <a:spcAft>
                <a:spcPct val="25000"/>
              </a:spcAft>
              <a:buClr>
                <a:srgbClr val="C00000"/>
              </a:buClr>
              <a:buSzPct val="125000"/>
              <a:buFont typeface="Wingdings" pitchFamily="2" charset="2"/>
              <a:buNone/>
              <a:tabLst/>
              <a:defRPr/>
            </a:pPr>
            <a:r>
              <a:rPr kumimoji="0" lang="en-US" sz="1600" b="0" i="0" u="none" strike="noStrike" kern="0" cap="none" spc="0" normalizeH="0" baseline="0" noProof="0" dirty="0" smtClean="0">
                <a:ln>
                  <a:noFill/>
                </a:ln>
                <a:solidFill>
                  <a:schemeClr val="tx2">
                    <a:lumMod val="50000"/>
                  </a:schemeClr>
                </a:solidFill>
                <a:effectLst/>
                <a:uLnTx/>
                <a:uFillTx/>
                <a:latin typeface="Book Antiqua" pitchFamily="18" charset="0"/>
                <a:ea typeface="+mn-ea"/>
                <a:cs typeface="+mn-cs"/>
              </a:rPr>
              <a:t>          </a:t>
            </a:r>
          </a:p>
          <a:p>
            <a:pPr marL="568325" marR="0" lvl="1" indent="-220663" algn="l" defTabSz="914400" rtl="0" eaLnBrk="0" fontAlgn="base" latinLnBrk="0" hangingPunct="0">
              <a:lnSpc>
                <a:spcPct val="80000"/>
              </a:lnSpc>
              <a:spcBef>
                <a:spcPct val="0"/>
              </a:spcBef>
              <a:spcAft>
                <a:spcPct val="25000"/>
              </a:spcAft>
              <a:buClr>
                <a:srgbClr val="C00000"/>
              </a:buClr>
              <a:buSzPct val="100000"/>
              <a:buFont typeface="Wingdings" pitchFamily="2" charset="2"/>
              <a:buNone/>
              <a:tabLst/>
              <a:defRPr/>
            </a:pPr>
            <a:endParaRPr kumimoji="0" lang="en-US" sz="1800" b="0" i="0" u="none" strike="noStrike" kern="0" cap="none" spc="0" normalizeH="0" baseline="0" noProof="0" dirty="0" smtClean="0">
              <a:ln>
                <a:noFill/>
              </a:ln>
              <a:solidFill>
                <a:schemeClr val="tx2">
                  <a:lumMod val="50000"/>
                </a:schemeClr>
              </a:solidFill>
              <a:effectLst/>
              <a:uLnTx/>
              <a:uFillTx/>
              <a:latin typeface="Book Antiqua" pitchFamily="18" charset="0"/>
            </a:endParaRPr>
          </a:p>
          <a:p>
            <a:pPr marL="568325" marR="0" lvl="1" indent="-220663" algn="l" defTabSz="914400" rtl="0" eaLnBrk="0" fontAlgn="base" latinLnBrk="0" hangingPunct="0">
              <a:lnSpc>
                <a:spcPct val="80000"/>
              </a:lnSpc>
              <a:spcBef>
                <a:spcPct val="0"/>
              </a:spcBef>
              <a:spcAft>
                <a:spcPct val="25000"/>
              </a:spcAft>
              <a:buClr>
                <a:schemeClr val="accent3">
                  <a:lumMod val="50000"/>
                </a:schemeClr>
              </a:buClr>
              <a:buSzPct val="100000"/>
              <a:buFont typeface="Wingdings" pitchFamily="2" charset="2"/>
              <a:buNone/>
              <a:tabLst/>
              <a:defRPr/>
            </a:pPr>
            <a:r>
              <a:rPr kumimoji="0" lang="en-US" sz="1800" b="0" i="0" u="none" strike="noStrike" kern="0" cap="none" spc="0" normalizeH="0" baseline="0" noProof="0" dirty="0" smtClean="0">
                <a:ln>
                  <a:noFill/>
                </a:ln>
                <a:solidFill>
                  <a:schemeClr val="tx2">
                    <a:lumMod val="50000"/>
                  </a:schemeClr>
                </a:solidFill>
                <a:effectLst>
                  <a:outerShdw blurRad="38100" dist="38100" dir="2700000" algn="tl">
                    <a:srgbClr val="C0C0C0"/>
                  </a:outerShdw>
                </a:effectLst>
                <a:uLnTx/>
                <a:uFillTx/>
                <a:latin typeface="Book Antiqua" pitchFamily="18" charset="0"/>
              </a:rPr>
              <a:t>    </a:t>
            </a:r>
            <a:endParaRPr kumimoji="0" lang="en-US" sz="1800" b="0" i="0" u="none" strike="noStrike" kern="0" cap="none" spc="0" normalizeH="0" baseline="0" noProof="0" dirty="0" smtClean="0">
              <a:ln>
                <a:noFill/>
              </a:ln>
              <a:solidFill>
                <a:schemeClr val="tx2">
                  <a:lumMod val="50000"/>
                </a:schemeClr>
              </a:solidFill>
              <a:effectLst>
                <a:outerShdw blurRad="38100" dist="38100" dir="2700000" algn="tl">
                  <a:srgbClr val="C0C0C0"/>
                </a:outerShdw>
              </a:effectLst>
              <a:uLnTx/>
              <a:uFillTx/>
              <a:latin typeface="+mj-lt"/>
            </a:endParaRPr>
          </a:p>
          <a:p>
            <a:pPr marL="233363" marR="0" lvl="0" indent="-233363" algn="l" defTabSz="914400" rtl="0" eaLnBrk="0" fontAlgn="base" latinLnBrk="0" hangingPunct="0">
              <a:lnSpc>
                <a:spcPct val="80000"/>
              </a:lnSpc>
              <a:spcBef>
                <a:spcPct val="0"/>
              </a:spcBef>
              <a:spcAft>
                <a:spcPct val="25000"/>
              </a:spcAft>
              <a:buClr>
                <a:srgbClr val="80020E"/>
              </a:buClr>
              <a:buSzPct val="125000"/>
              <a:buFont typeface="Wingdings" pitchFamily="2" charset="2"/>
              <a:buNone/>
              <a:tabLst/>
              <a:defRPr/>
            </a:pPr>
            <a:endParaRPr kumimoji="0" lang="en-US" sz="2200" b="0" i="0" u="none" strike="noStrike" kern="0" cap="none" spc="0" normalizeH="0" baseline="0" noProof="0" dirty="0" smtClean="0">
              <a:ln>
                <a:noFill/>
              </a:ln>
              <a:solidFill>
                <a:srgbClr val="0C015F"/>
              </a:solidFill>
              <a:effectLst>
                <a:outerShdw blurRad="38100" dist="38100" dir="2700000" algn="tl">
                  <a:srgbClr val="C0C0C0"/>
                </a:outerShdw>
              </a:effectLst>
              <a:uLnTx/>
              <a:uFillTx/>
              <a:latin typeface="+mj-lt"/>
              <a:ea typeface="+mn-ea"/>
              <a:cs typeface="+mn-cs"/>
            </a:endParaRPr>
          </a:p>
          <a:p>
            <a:pPr marL="233363" marR="0" lvl="0" indent="-233363" algn="l" defTabSz="914400" rtl="0" eaLnBrk="0" fontAlgn="base" latinLnBrk="0" hangingPunct="0">
              <a:lnSpc>
                <a:spcPct val="80000"/>
              </a:lnSpc>
              <a:spcBef>
                <a:spcPct val="0"/>
              </a:spcBef>
              <a:spcAft>
                <a:spcPct val="25000"/>
              </a:spcAft>
              <a:buClr>
                <a:srgbClr val="80020E"/>
              </a:buClr>
              <a:buSzPct val="125000"/>
              <a:buFont typeface="Wingdings" pitchFamily="2" charset="2"/>
              <a:buNone/>
              <a:tabLst/>
              <a:defRPr/>
            </a:pPr>
            <a:endParaRPr kumimoji="0" lang="en-US" sz="2200" b="0" i="0" u="none" strike="noStrike" kern="0" cap="none" spc="0" normalizeH="0" baseline="0" noProof="0" dirty="0" smtClean="0">
              <a:ln>
                <a:noFill/>
              </a:ln>
              <a:solidFill>
                <a:schemeClr val="tx2">
                  <a:lumMod val="50000"/>
                </a:schemeClr>
              </a:solidFill>
              <a:effectLst>
                <a:outerShdw blurRad="38100" dist="38100" dir="2700000" algn="tl">
                  <a:srgbClr val="C0C0C0"/>
                </a:outerShdw>
              </a:effectLst>
              <a:uLnTx/>
              <a:uFillTx/>
              <a:latin typeface="+mj-lt"/>
              <a:ea typeface="+mn-ea"/>
              <a:cs typeface="+mn-cs"/>
            </a:endParaRPr>
          </a:p>
          <a:p>
            <a:pPr marL="233363" marR="0" lvl="0" indent="-233363" algn="l" defTabSz="914400" rtl="0" eaLnBrk="0" fontAlgn="base" latinLnBrk="0" hangingPunct="0">
              <a:lnSpc>
                <a:spcPct val="80000"/>
              </a:lnSpc>
              <a:spcBef>
                <a:spcPct val="0"/>
              </a:spcBef>
              <a:spcAft>
                <a:spcPct val="25000"/>
              </a:spcAft>
              <a:buClr>
                <a:srgbClr val="80020E"/>
              </a:buClr>
              <a:buSzPct val="80000"/>
              <a:buFont typeface="Wingdings" pitchFamily="2" charset="2"/>
              <a:buChar char="n"/>
              <a:tabLst/>
              <a:defRPr/>
            </a:pPr>
            <a:endParaRPr kumimoji="0" lang="en-US" sz="2200" b="0" i="0" u="none" strike="noStrike" kern="0" cap="none" spc="0" normalizeH="0" baseline="0" noProof="0" dirty="0" smtClean="0">
              <a:ln>
                <a:noFill/>
              </a:ln>
              <a:solidFill>
                <a:srgbClr val="0C015F"/>
              </a:solidFill>
              <a:effectLst>
                <a:outerShdw blurRad="38100" dist="38100" dir="2700000" algn="tl">
                  <a:srgbClr val="C0C0C0"/>
                </a:outerShdw>
              </a:effectLst>
              <a:uLnTx/>
              <a:uFillTx/>
              <a:latin typeface="+mj-lt"/>
              <a:ea typeface="+mn-ea"/>
              <a:cs typeface="+mn-cs"/>
            </a:endParaRPr>
          </a:p>
          <a:p>
            <a:pPr marL="233363" marR="0" lvl="0" indent="-233363" algn="l" defTabSz="914400" rtl="0" eaLnBrk="0" fontAlgn="base" latinLnBrk="0" hangingPunct="0">
              <a:lnSpc>
                <a:spcPct val="80000"/>
              </a:lnSpc>
              <a:spcBef>
                <a:spcPct val="0"/>
              </a:spcBef>
              <a:spcAft>
                <a:spcPct val="25000"/>
              </a:spcAft>
              <a:buClr>
                <a:srgbClr val="80020E"/>
              </a:buClr>
              <a:buSzPct val="80000"/>
              <a:buFont typeface="Wingdings" pitchFamily="2" charset="2"/>
              <a:buChar char="n"/>
              <a:tabLst/>
              <a:defRPr/>
            </a:pPr>
            <a:endParaRPr kumimoji="0" lang="en-US" sz="2200" b="0" i="0" u="none" strike="noStrike" kern="0" cap="none" spc="0" normalizeH="0" baseline="0" noProof="0" dirty="0" smtClean="0">
              <a:ln>
                <a:noFill/>
              </a:ln>
              <a:solidFill>
                <a:srgbClr val="0C015F"/>
              </a:solidFill>
              <a:effectLst>
                <a:outerShdw blurRad="38100" dist="38100" dir="2700000" algn="tl">
                  <a:srgbClr val="C0C0C0"/>
                </a:outerShdw>
              </a:effectLst>
              <a:uLnTx/>
              <a:uFillTx/>
              <a:latin typeface="+mj-lt"/>
              <a:ea typeface="+mn-ea"/>
              <a:cs typeface="+mn-cs"/>
            </a:endParaRPr>
          </a:p>
          <a:p>
            <a:pPr marL="233363" marR="0" lvl="0" indent="-233363" algn="l" defTabSz="914400" rtl="0" eaLnBrk="0" fontAlgn="base" latinLnBrk="0" hangingPunct="0">
              <a:lnSpc>
                <a:spcPct val="80000"/>
              </a:lnSpc>
              <a:spcBef>
                <a:spcPct val="0"/>
              </a:spcBef>
              <a:spcAft>
                <a:spcPct val="25000"/>
              </a:spcAft>
              <a:buClr>
                <a:srgbClr val="80020E"/>
              </a:buClr>
              <a:buSzPct val="80000"/>
              <a:buFont typeface="Wingdings" pitchFamily="2" charset="2"/>
              <a:buNone/>
              <a:tabLst/>
              <a:defRPr/>
            </a:pPr>
            <a:endParaRPr kumimoji="0" lang="en-US" sz="2200" b="0" i="0" u="none" strike="noStrike" kern="0" cap="none" spc="0" normalizeH="0" baseline="0" noProof="0" dirty="0">
              <a:ln>
                <a:noFill/>
              </a:ln>
              <a:solidFill>
                <a:srgbClr val="0C015F"/>
              </a:solidFill>
              <a:effectLst>
                <a:outerShdw blurRad="38100" dist="38100" dir="2700000" algn="tl">
                  <a:srgbClr val="C0C0C0"/>
                </a:outerShdw>
              </a:effectLst>
              <a:uLnTx/>
              <a:uFillTx/>
              <a:latin typeface="+mj-lt"/>
              <a:ea typeface="+mn-ea"/>
              <a:cs typeface="+mn-cs"/>
            </a:endParaRPr>
          </a:p>
        </p:txBody>
      </p:sp>
    </p:spTree>
    <p:extLst>
      <p:ext uri="{BB962C8B-B14F-4D97-AF65-F5344CB8AC3E}">
        <p14:creationId xmlns:p14="http://schemas.microsoft.com/office/powerpoint/2010/main" val="102500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135" y="935126"/>
            <a:ext cx="8824355"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rgbClr val="00487A"/>
                </a:solidFill>
              </a:rPr>
              <a:t>The Recovery from the Great Recession Remains a Work in Progress</a:t>
            </a:r>
            <a:endParaRPr lang="en-US" sz="2000" b="1" dirty="0">
              <a:solidFill>
                <a:srgbClr val="00487A"/>
              </a:solidFill>
            </a:endParaRPr>
          </a:p>
        </p:txBody>
      </p:sp>
      <p:cxnSp>
        <p:nvCxnSpPr>
          <p:cNvPr id="9" name="Straight Arrow Connector 8"/>
          <p:cNvCxnSpPr/>
          <p:nvPr/>
        </p:nvCxnSpPr>
        <p:spPr bwMode="auto">
          <a:xfrm>
            <a:off x="5867172" y="2150382"/>
            <a:ext cx="0" cy="69860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bwMode="auto">
          <a:xfrm>
            <a:off x="7355547" y="2095922"/>
            <a:ext cx="0" cy="403762"/>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bwMode="auto">
          <a:xfrm>
            <a:off x="5899609" y="2125815"/>
            <a:ext cx="0" cy="69860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bwMode="auto">
          <a:xfrm>
            <a:off x="7387984" y="2071355"/>
            <a:ext cx="0" cy="403762"/>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5236"/>
            <a:ext cx="4638582" cy="442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8582" y="1335236"/>
            <a:ext cx="4402908" cy="442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bwMode="auto">
          <a:xfrm>
            <a:off x="5933590" y="2125815"/>
            <a:ext cx="0" cy="698604"/>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bwMode="auto">
          <a:xfrm>
            <a:off x="7421965" y="2071355"/>
            <a:ext cx="0" cy="403762"/>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8421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_Section_Name"/>
          <p:cNvSpPr>
            <a:spLocks noGrp="1" noChangeAspect="1" noChangeArrowheads="1"/>
          </p:cNvSpPr>
          <p:nvPr>
            <p:ph type="title" idx="4294967295"/>
            <p:custDataLst>
              <p:tags r:id="rId1"/>
            </p:custDataLst>
          </p:nvPr>
        </p:nvSpPr>
        <p:spPr>
          <a:xfrm>
            <a:off x="171450" y="411163"/>
            <a:ext cx="8593138" cy="381000"/>
          </a:xfrm>
          <a:noFill/>
        </p:spPr>
        <p:txBody>
          <a:bodyPr/>
          <a:lstStyle/>
          <a:p>
            <a:pPr eaLnBrk="1" hangingPunct="1"/>
            <a:r>
              <a:rPr lang="en-US" sz="1800" b="1" i="0" dirty="0" smtClean="0">
                <a:solidFill>
                  <a:srgbClr val="003768"/>
                </a:solidFill>
                <a:latin typeface="Book Antiqua" pitchFamily="18" charset="0"/>
              </a:rPr>
              <a:t>Disclosures</a:t>
            </a:r>
          </a:p>
        </p:txBody>
      </p:sp>
      <p:sp>
        <p:nvSpPr>
          <p:cNvPr id="13" name="TextBox 12"/>
          <p:cNvSpPr txBox="1"/>
          <p:nvPr/>
        </p:nvSpPr>
        <p:spPr>
          <a:xfrm>
            <a:off x="1095374" y="1057275"/>
            <a:ext cx="6981825" cy="1846659"/>
          </a:xfrm>
          <a:prstGeom prst="rect">
            <a:avLst/>
          </a:prstGeom>
          <a:noFill/>
          <a:ln>
            <a:solidFill>
              <a:schemeClr val="bg1"/>
            </a:solidFill>
          </a:ln>
        </p:spPr>
        <p:txBody>
          <a:bodyPr wrap="square" rtlCol="0">
            <a:spAutoFit/>
          </a:bodyPr>
          <a:lstStyle/>
          <a:p>
            <a:pPr algn="ctr"/>
            <a:endParaRPr lang="en-US" sz="800" u="sng" dirty="0" smtClean="0"/>
          </a:p>
          <a:p>
            <a:pPr algn="ctr"/>
            <a:endParaRPr lang="en-US" sz="800" u="sng" dirty="0" smtClean="0"/>
          </a:p>
          <a:p>
            <a:pPr algn="ctr"/>
            <a:endParaRPr lang="en-US" sz="800" dirty="0" smtClean="0"/>
          </a:p>
          <a:p>
            <a:pPr algn="ctr"/>
            <a:endParaRPr lang="en-US" sz="800" u="sng" dirty="0" smtClean="0"/>
          </a:p>
          <a:p>
            <a:pPr algn="ctr"/>
            <a:endParaRPr lang="en-US" sz="800" u="sng" dirty="0" smtClean="0"/>
          </a:p>
          <a:p>
            <a:pPr algn="ctr"/>
            <a:endParaRPr lang="en-US" sz="800" dirty="0" smtClean="0"/>
          </a:p>
          <a:p>
            <a:pPr algn="ctr"/>
            <a:endParaRPr lang="en-US" sz="800" dirty="0" smtClean="0"/>
          </a:p>
          <a:p>
            <a:pPr algn="ctr"/>
            <a:endParaRPr lang="en-US" sz="800" dirty="0" smtClean="0"/>
          </a:p>
          <a:p>
            <a:r>
              <a:rPr lang="en-US" sz="800" b="1" dirty="0" smtClean="0"/>
              <a:t> </a:t>
            </a:r>
            <a:endParaRPr lang="en-US" sz="800" dirty="0" smtClean="0"/>
          </a:p>
          <a:p>
            <a:endParaRPr lang="en-US" sz="1400" dirty="0" smtClean="0"/>
          </a:p>
          <a:p>
            <a:pPr lvl="1"/>
            <a:endParaRPr lang="en-US" sz="1400" b="1" dirty="0" smtClean="0"/>
          </a:p>
          <a:p>
            <a:pPr lvl="1"/>
            <a:endParaRPr lang="en-US" sz="1400" b="1" dirty="0" smtClean="0"/>
          </a:p>
        </p:txBody>
      </p:sp>
      <p:sp>
        <p:nvSpPr>
          <p:cNvPr id="7" name="Rectangle 6"/>
          <p:cNvSpPr/>
          <p:nvPr/>
        </p:nvSpPr>
        <p:spPr>
          <a:xfrm>
            <a:off x="352425" y="927408"/>
            <a:ext cx="8653352" cy="6047809"/>
          </a:xfrm>
          <a:prstGeom prst="rect">
            <a:avLst/>
          </a:prstGeom>
        </p:spPr>
        <p:txBody>
          <a:bodyPr wrap="square">
            <a:spAutoFit/>
          </a:bodyPr>
          <a:lstStyle/>
          <a:p>
            <a:pPr algn="ctr"/>
            <a:r>
              <a:rPr lang="en-US" sz="1000" b="1" dirty="0"/>
              <a:t>Disclosures and Disclaimers</a:t>
            </a:r>
            <a:endParaRPr lang="en-US" sz="1000" dirty="0"/>
          </a:p>
          <a:p>
            <a:pPr algn="ctr"/>
            <a:r>
              <a:rPr lang="en-US" sz="900" dirty="0" smtClean="0"/>
              <a:t>For </a:t>
            </a:r>
            <a:r>
              <a:rPr lang="en-US" sz="900" dirty="0"/>
              <a:t>distribution to institutional clients only</a:t>
            </a:r>
          </a:p>
          <a:p>
            <a:endParaRPr lang="en-US" sz="800" dirty="0" smtClean="0"/>
          </a:p>
          <a:p>
            <a:r>
              <a:rPr lang="en-US" sz="900" i="1" dirty="0" smtClean="0">
                <a:solidFill>
                  <a:srgbClr val="003768"/>
                </a:solidFill>
              </a:rPr>
              <a:t>The </a:t>
            </a:r>
            <a:r>
              <a:rPr lang="en-US" sz="900" i="1" dirty="0">
                <a:solidFill>
                  <a:srgbClr val="003768"/>
                </a:solidFill>
              </a:rPr>
              <a:t>Fixed Income Capital Markets trading area of </a:t>
            </a:r>
            <a:r>
              <a:rPr lang="en-US" sz="900" i="1" dirty="0" err="1">
                <a:solidFill>
                  <a:srgbClr val="003768"/>
                </a:solidFill>
              </a:rPr>
              <a:t>Stifel</a:t>
            </a:r>
            <a:r>
              <a:rPr lang="en-US" sz="900" i="1" dirty="0">
                <a:solidFill>
                  <a:srgbClr val="003768"/>
                </a:solidFill>
              </a:rPr>
              <a:t>, </a:t>
            </a:r>
            <a:r>
              <a:rPr lang="en-US" sz="900" i="1" dirty="0" err="1">
                <a:solidFill>
                  <a:srgbClr val="003768"/>
                </a:solidFill>
              </a:rPr>
              <a:t>Nicolaus</a:t>
            </a:r>
            <a:r>
              <a:rPr lang="en-US" sz="900" i="1" dirty="0">
                <a:solidFill>
                  <a:srgbClr val="003768"/>
                </a:solidFill>
              </a:rPr>
              <a:t> &amp; Company, Incorporated may own debt securities of the borrower or borrowers mentioned in this report and may make a market in the aforementioned securities as of the date of issuance of this research report.</a:t>
            </a:r>
            <a:endParaRPr lang="en-US" sz="900" dirty="0">
              <a:solidFill>
                <a:srgbClr val="003768"/>
              </a:solidFill>
            </a:endParaRPr>
          </a:p>
          <a:p>
            <a:endParaRPr lang="en-US" sz="800" dirty="0" smtClean="0">
              <a:solidFill>
                <a:srgbClr val="003768"/>
              </a:solidFill>
            </a:endParaRPr>
          </a:p>
          <a:p>
            <a:r>
              <a:rPr lang="en-US" sz="900" dirty="0" smtClean="0">
                <a:solidFill>
                  <a:srgbClr val="003768"/>
                </a:solidFill>
              </a:rPr>
              <a:t>Please </a:t>
            </a:r>
            <a:r>
              <a:rPr lang="en-US" sz="900" dirty="0">
                <a:solidFill>
                  <a:srgbClr val="003768"/>
                </a:solidFill>
              </a:rPr>
              <a:t>visit the Research Page at </a:t>
            </a:r>
            <a:r>
              <a:rPr lang="en-US" sz="900" u="sng" dirty="0">
                <a:solidFill>
                  <a:srgbClr val="003768"/>
                </a:solidFill>
                <a:hlinkClick r:id="rId3"/>
              </a:rPr>
              <a:t>www.stifel.com</a:t>
            </a:r>
            <a:r>
              <a:rPr lang="en-US" sz="900" dirty="0">
                <a:solidFill>
                  <a:srgbClr val="003768"/>
                </a:solidFill>
              </a:rPr>
              <a:t> for the current research disclosures applicable to the companies mentioned in this publication that are within </a:t>
            </a:r>
            <a:r>
              <a:rPr lang="en-US" sz="900" dirty="0" err="1">
                <a:solidFill>
                  <a:srgbClr val="003768"/>
                </a:solidFill>
              </a:rPr>
              <a:t>Stifel’s</a:t>
            </a:r>
            <a:r>
              <a:rPr lang="en-US" sz="900" dirty="0">
                <a:solidFill>
                  <a:srgbClr val="003768"/>
                </a:solidFill>
              </a:rPr>
              <a:t> coverage universe.</a:t>
            </a:r>
          </a:p>
          <a:p>
            <a:endParaRPr lang="en-US" sz="800" dirty="0" smtClean="0">
              <a:solidFill>
                <a:srgbClr val="003768"/>
              </a:solidFill>
            </a:endParaRPr>
          </a:p>
          <a:p>
            <a:r>
              <a:rPr lang="en-US" sz="900" dirty="0" smtClean="0">
                <a:solidFill>
                  <a:srgbClr val="003768"/>
                </a:solidFill>
              </a:rPr>
              <a:t>The </a:t>
            </a:r>
            <a:r>
              <a:rPr lang="en-US" sz="900" dirty="0">
                <a:solidFill>
                  <a:srgbClr val="003768"/>
                </a:solidFill>
              </a:rPr>
              <a:t>information contained herein has been prepared from sources believed reliable but is not guaranteed by </a:t>
            </a:r>
            <a:r>
              <a:rPr lang="en-US" sz="900" dirty="0" err="1">
                <a:solidFill>
                  <a:srgbClr val="003768"/>
                </a:solidFill>
              </a:rPr>
              <a:t>Stifel</a:t>
            </a:r>
            <a:r>
              <a:rPr lang="en-US" sz="900" dirty="0">
                <a:solidFill>
                  <a:srgbClr val="003768"/>
                </a:solidFill>
              </a:rPr>
              <a:t> and is not a complete summary or statement of all available data, nor is it to be construed as an offer to buy or sell any securities referred to herein. Opinions expressed are subject to change without notice and do not take into account the particular investment objectives, financial situation or needs of investors. Employees of </a:t>
            </a:r>
            <a:r>
              <a:rPr lang="en-US" sz="900" dirty="0" err="1">
                <a:solidFill>
                  <a:srgbClr val="003768"/>
                </a:solidFill>
              </a:rPr>
              <a:t>Stifel</a:t>
            </a:r>
            <a:r>
              <a:rPr lang="en-US" sz="900" dirty="0">
                <a:solidFill>
                  <a:srgbClr val="003768"/>
                </a:solidFill>
              </a:rPr>
              <a:t> or its affiliates may, at times, release written or oral commentary, technical analysis or trading strategies that differ from the opinions expressed within. No investments or services mentioned are available to “private customers” in the European Economic Area or to anyone in Canada other than a “Designated Institution”. The employees involved in the preparation or the issuance of this communication may have positions in the securities or options of the issuer/s discussed or recommended herein.</a:t>
            </a:r>
          </a:p>
          <a:p>
            <a:r>
              <a:rPr lang="en-US" sz="900" dirty="0" err="1">
                <a:solidFill>
                  <a:srgbClr val="003768"/>
                </a:solidFill>
              </a:rPr>
              <a:t>Stifel</a:t>
            </a:r>
            <a:r>
              <a:rPr lang="en-US" sz="900" dirty="0">
                <a:solidFill>
                  <a:srgbClr val="003768"/>
                </a:solidFill>
              </a:rPr>
              <a:t> is a multi-disciplined financial services firm that regularly seeks investment banking assignments and compensation from issuers for services including, but not limited to, acting as an underwriter in an offering or financial advisor in a merger or acquisition, or serving as a placement agent in private transactions. Moreover, </a:t>
            </a:r>
            <a:r>
              <a:rPr lang="en-US" sz="900" dirty="0" err="1">
                <a:solidFill>
                  <a:srgbClr val="003768"/>
                </a:solidFill>
              </a:rPr>
              <a:t>Stifel</a:t>
            </a:r>
            <a:r>
              <a:rPr lang="en-US" sz="900" dirty="0">
                <a:solidFill>
                  <a:srgbClr val="003768"/>
                </a:solidFill>
              </a:rPr>
              <a:t> and its affiliates and their respective shareholders, directors, officers and/or employees, may from time to time have long or short positions in such securities or in options or other derivative instruments based thereon.</a:t>
            </a:r>
          </a:p>
          <a:p>
            <a:r>
              <a:rPr lang="en-US" sz="900" dirty="0" err="1">
                <a:solidFill>
                  <a:srgbClr val="003768"/>
                </a:solidFill>
              </a:rPr>
              <a:t>Stifel</a:t>
            </a:r>
            <a:r>
              <a:rPr lang="en-US" sz="900" dirty="0">
                <a:solidFill>
                  <a:srgbClr val="003768"/>
                </a:solidFill>
              </a:rPr>
              <a:t> Fixed Income Capital Markets research and strategy analysts (“FICM Analysts”) are not compensated directly or indirectly based on specific investment banking services transactions with the borrower or borrowers mentioned in this report or on FICM Analyst specific recommendations or views (whether or not contained in this or any other </a:t>
            </a:r>
            <a:r>
              <a:rPr lang="en-US" sz="900" dirty="0" err="1">
                <a:solidFill>
                  <a:srgbClr val="003768"/>
                </a:solidFill>
              </a:rPr>
              <a:t>Stifel</a:t>
            </a:r>
            <a:r>
              <a:rPr lang="en-US" sz="900" dirty="0">
                <a:solidFill>
                  <a:srgbClr val="003768"/>
                </a:solidFill>
              </a:rPr>
              <a:t> report), nor are FICM Analysts supervised by </a:t>
            </a:r>
            <a:r>
              <a:rPr lang="en-US" sz="900" dirty="0" err="1">
                <a:solidFill>
                  <a:srgbClr val="003768"/>
                </a:solidFill>
              </a:rPr>
              <a:t>Stifel</a:t>
            </a:r>
            <a:r>
              <a:rPr lang="en-US" sz="900" dirty="0">
                <a:solidFill>
                  <a:srgbClr val="003768"/>
                </a:solidFill>
              </a:rPr>
              <a:t> investment banking personnel; FICM Analysts receive compensation, however, based on the profitability of both </a:t>
            </a:r>
            <a:r>
              <a:rPr lang="en-US" sz="900" dirty="0" err="1">
                <a:solidFill>
                  <a:srgbClr val="003768"/>
                </a:solidFill>
              </a:rPr>
              <a:t>Stifel</a:t>
            </a:r>
            <a:r>
              <a:rPr lang="en-US" sz="900" dirty="0">
                <a:solidFill>
                  <a:srgbClr val="003768"/>
                </a:solidFill>
              </a:rPr>
              <a:t> (which includes investment banking) and </a:t>
            </a:r>
            <a:r>
              <a:rPr lang="en-US" sz="900" dirty="0" err="1">
                <a:solidFill>
                  <a:srgbClr val="003768"/>
                </a:solidFill>
              </a:rPr>
              <a:t>Stifel</a:t>
            </a:r>
            <a:r>
              <a:rPr lang="en-US" sz="900" dirty="0">
                <a:solidFill>
                  <a:srgbClr val="003768"/>
                </a:solidFill>
              </a:rPr>
              <a:t> FICM. The views, if any, expressed by FICM Analysts herein accurately reflect their personal professional views about subject securities and borrowers. For additional information on investment risks (including, but not limited to, market risks, credit ratings and specific securities provisions), contact your </a:t>
            </a:r>
            <a:r>
              <a:rPr lang="en-US" sz="900" dirty="0" err="1">
                <a:solidFill>
                  <a:srgbClr val="003768"/>
                </a:solidFill>
              </a:rPr>
              <a:t>Stifel</a:t>
            </a:r>
            <a:r>
              <a:rPr lang="en-US" sz="900" dirty="0">
                <a:solidFill>
                  <a:srgbClr val="003768"/>
                </a:solidFill>
              </a:rPr>
              <a:t> financial advisor or salesperson.</a:t>
            </a:r>
          </a:p>
          <a:p>
            <a:endParaRPr lang="en-US" sz="800" dirty="0" smtClean="0">
              <a:solidFill>
                <a:srgbClr val="003768"/>
              </a:solidFill>
            </a:endParaRPr>
          </a:p>
          <a:p>
            <a:r>
              <a:rPr lang="en-US" sz="900" dirty="0" smtClean="0">
                <a:solidFill>
                  <a:srgbClr val="003768"/>
                </a:solidFill>
              </a:rPr>
              <a:t>Our </a:t>
            </a:r>
            <a:r>
              <a:rPr lang="en-US" sz="900" dirty="0">
                <a:solidFill>
                  <a:srgbClr val="003768"/>
                </a:solidFill>
              </a:rPr>
              <a:t>investment rating system is three‐tiered, defined as follows:</a:t>
            </a:r>
          </a:p>
          <a:p>
            <a:r>
              <a:rPr lang="en-US" sz="900" dirty="0" smtClean="0">
                <a:solidFill>
                  <a:srgbClr val="003768"/>
                </a:solidFill>
              </a:rPr>
              <a:t>Outperform </a:t>
            </a:r>
            <a:r>
              <a:rPr lang="en-US" sz="900" dirty="0">
                <a:solidFill>
                  <a:srgbClr val="003768"/>
                </a:solidFill>
              </a:rPr>
              <a:t>‐ For credit specific recommendations we expect the identified credit to outperform its sector</a:t>
            </a:r>
          </a:p>
          <a:p>
            <a:r>
              <a:rPr lang="en-US" sz="900" dirty="0">
                <a:solidFill>
                  <a:srgbClr val="003768"/>
                </a:solidFill>
              </a:rPr>
              <a:t>specific peers over the next six months.</a:t>
            </a:r>
          </a:p>
          <a:p>
            <a:r>
              <a:rPr lang="en-US" sz="900" dirty="0" err="1" smtClean="0">
                <a:solidFill>
                  <a:srgbClr val="003768"/>
                </a:solidFill>
              </a:rPr>
              <a:t>Marketperform</a:t>
            </a:r>
            <a:r>
              <a:rPr lang="en-US" sz="900" dirty="0" smtClean="0">
                <a:solidFill>
                  <a:srgbClr val="003768"/>
                </a:solidFill>
              </a:rPr>
              <a:t> </a:t>
            </a:r>
            <a:r>
              <a:rPr lang="en-US" sz="900" dirty="0">
                <a:solidFill>
                  <a:srgbClr val="003768"/>
                </a:solidFill>
              </a:rPr>
              <a:t>‐ For credit specific recommendations we expect the identified credit to perform approximately</a:t>
            </a:r>
          </a:p>
          <a:p>
            <a:r>
              <a:rPr lang="en-US" sz="900" dirty="0">
                <a:solidFill>
                  <a:srgbClr val="003768"/>
                </a:solidFill>
              </a:rPr>
              <a:t>in line with its sector specific peers over the next six months.</a:t>
            </a:r>
          </a:p>
          <a:p>
            <a:r>
              <a:rPr lang="en-US" sz="900" dirty="0" smtClean="0">
                <a:solidFill>
                  <a:srgbClr val="003768"/>
                </a:solidFill>
              </a:rPr>
              <a:t>Underperform </a:t>
            </a:r>
            <a:r>
              <a:rPr lang="en-US" sz="900" dirty="0">
                <a:solidFill>
                  <a:srgbClr val="003768"/>
                </a:solidFill>
              </a:rPr>
              <a:t>‐ For credit specific recommendations we expect the identified credit to underperform its sector</a:t>
            </a:r>
          </a:p>
          <a:p>
            <a:r>
              <a:rPr lang="en-US" sz="900" dirty="0">
                <a:solidFill>
                  <a:srgbClr val="003768"/>
                </a:solidFill>
              </a:rPr>
              <a:t>specific peers over the next six months.</a:t>
            </a:r>
            <a:endParaRPr lang="en-US" sz="900" dirty="0" smtClean="0">
              <a:solidFill>
                <a:srgbClr val="003768"/>
              </a:solidFill>
            </a:endParaRPr>
          </a:p>
          <a:p>
            <a:pPr algn="ctr"/>
            <a:r>
              <a:rPr lang="en-US" sz="900" dirty="0" smtClean="0">
                <a:solidFill>
                  <a:srgbClr val="003768"/>
                </a:solidFill>
              </a:rPr>
              <a:t>Additional </a:t>
            </a:r>
            <a:r>
              <a:rPr lang="en-US" sz="900" dirty="0">
                <a:solidFill>
                  <a:srgbClr val="003768"/>
                </a:solidFill>
              </a:rPr>
              <a:t>Information Is Available Upon Request</a:t>
            </a:r>
          </a:p>
          <a:p>
            <a:endParaRPr lang="en-US" sz="800" i="1" dirty="0" smtClean="0">
              <a:solidFill>
                <a:srgbClr val="003768"/>
              </a:solidFill>
            </a:endParaRPr>
          </a:p>
          <a:p>
            <a:r>
              <a:rPr lang="en-US" sz="900" i="1" dirty="0" smtClean="0">
                <a:solidFill>
                  <a:srgbClr val="003768"/>
                </a:solidFill>
              </a:rPr>
              <a:t>We</a:t>
            </a:r>
            <a:r>
              <a:rPr lang="en-US" sz="900" i="1" dirty="0">
                <a:solidFill>
                  <a:srgbClr val="003768"/>
                </a:solidFill>
              </a:rPr>
              <a:t>, </a:t>
            </a:r>
            <a:r>
              <a:rPr lang="en-US" sz="900" i="1" dirty="0" smtClean="0">
                <a:solidFill>
                  <a:srgbClr val="003768"/>
                </a:solidFill>
              </a:rPr>
              <a:t>Jim DeMasi, CFA, Will Fisher, Kyle Cooke, and Marie Autphenne certify </a:t>
            </a:r>
            <a:r>
              <a:rPr lang="en-US" sz="900" i="1" dirty="0">
                <a:solidFill>
                  <a:srgbClr val="003768"/>
                </a:solidFill>
              </a:rPr>
              <a:t>that the views expressed in this research report accurately reflect our personal views about the subject securities or issuers; and we certify t</a:t>
            </a:r>
            <a:r>
              <a:rPr lang="en-US" sz="1000" i="1" dirty="0">
                <a:solidFill>
                  <a:srgbClr val="003768"/>
                </a:solidFill>
              </a:rPr>
              <a:t>hat no part of our compensation was, is, or will be directly or indirectly related to the specific recommendations or views contained in this research report.</a:t>
            </a:r>
            <a:endParaRPr lang="en-US" sz="1000" dirty="0">
              <a:solidFill>
                <a:srgbClr val="003768"/>
              </a:solidFill>
            </a:endParaRPr>
          </a:p>
          <a:p>
            <a:endParaRPr lang="en-US" sz="800" dirty="0" smtClean="0">
              <a:solidFill>
                <a:srgbClr val="003768"/>
              </a:solidFill>
            </a:endParaRPr>
          </a:p>
          <a:p>
            <a:r>
              <a:rPr lang="en-US" sz="900" dirty="0" smtClean="0">
                <a:solidFill>
                  <a:srgbClr val="003768"/>
                </a:solidFill>
              </a:rPr>
              <a:t>© 2015 </a:t>
            </a:r>
            <a:r>
              <a:rPr lang="en-US" sz="900" dirty="0">
                <a:solidFill>
                  <a:srgbClr val="003768"/>
                </a:solidFill>
              </a:rPr>
              <a:t>Stifel, Nicolaus &amp; Company, Incorporated, One South Street, Baltimore, MD 21202. All rights reserved</a:t>
            </a:r>
            <a:r>
              <a:rPr lang="en-US" sz="900" dirty="0"/>
              <a:t>. </a:t>
            </a:r>
          </a:p>
          <a:p>
            <a:pPr algn="ctr"/>
            <a:endParaRPr lang="en-US" sz="1000" dirty="0" smtClean="0">
              <a:solidFill>
                <a:srgbClr val="002060"/>
              </a:solidFill>
            </a:endParaRPr>
          </a:p>
          <a:p>
            <a:pPr algn="ctr"/>
            <a:r>
              <a:rPr lang="en-US" sz="1000" i="1" dirty="0" smtClean="0">
                <a:solidFill>
                  <a:srgbClr val="002060"/>
                </a:solidFill>
              </a:rPr>
              <a:t>.</a:t>
            </a:r>
          </a:p>
          <a:p>
            <a:pPr algn="ctr"/>
            <a:endParaRPr lang="en-US" sz="1000" dirty="0" smtClean="0">
              <a:solidFill>
                <a:srgbClr val="002060"/>
              </a:solidFill>
            </a:endParaRPr>
          </a:p>
        </p:txBody>
      </p:sp>
    </p:spTree>
    <p:extLst>
      <p:ext uri="{BB962C8B-B14F-4D97-AF65-F5344CB8AC3E}">
        <p14:creationId xmlns:p14="http://schemas.microsoft.com/office/powerpoint/2010/main" val="642907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649" y="110923"/>
            <a:ext cx="6174416" cy="523220"/>
          </a:xfrm>
          <a:prstGeom prst="rect">
            <a:avLst/>
          </a:prstGeom>
        </p:spPr>
        <p:txBody>
          <a:bodyPr wrap="square">
            <a:spAutoFit/>
          </a:bodyPr>
          <a:lstStyle/>
          <a:p>
            <a:r>
              <a:rPr lang="en-US" sz="1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W</a:t>
            </a:r>
            <a:r>
              <a:rPr lang="en-US" sz="1400" b="1" dirty="0" smtClean="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hile falling energy prices and a strengthening job market have boosted consumer spending, the economy is still not firing on all cylinders.     </a:t>
            </a:r>
            <a:endParaRPr lang="en-US" sz="1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endParaRPr>
          </a:p>
        </p:txBody>
      </p:sp>
      <p:sp>
        <p:nvSpPr>
          <p:cNvPr id="13" name="_Section_Tab"/>
          <p:cNvSpPr>
            <a:spLocks noChangeArrowheads="1"/>
          </p:cNvSpPr>
          <p:nvPr>
            <p:custDataLst>
              <p:tags r:id="rId1"/>
            </p:custDataLst>
          </p:nvPr>
        </p:nvSpPr>
        <p:spPr bwMode="auto">
          <a:xfrm>
            <a:off x="4749083" y="3701352"/>
            <a:ext cx="3852863" cy="244243"/>
          </a:xfrm>
          <a:prstGeom prst="rect">
            <a:avLst/>
          </a:prstGeom>
          <a:solidFill>
            <a:srgbClr val="003768"/>
          </a:solidFill>
          <a:ln w="9525">
            <a:solidFill>
              <a:schemeClr val="tx1"/>
            </a:solidFill>
            <a:miter lim="800000"/>
            <a:headEnd type="none" w="sm" len="sm"/>
            <a:tailEnd type="none" w="sm" len="sm"/>
          </a:ln>
        </p:spPr>
        <p:txBody>
          <a:bodyPr lIns="91318" tIns="45657" rIns="91318" bIns="45657" anchor="ctr"/>
          <a:lstStyle/>
          <a:p>
            <a:pPr marL="457049" indent="-457049" algn="ctr"/>
            <a:r>
              <a:rPr lang="en-US" sz="1300" b="1" dirty="0">
                <a:solidFill>
                  <a:srgbClr val="FFFFFF"/>
                </a:solidFill>
              </a:rPr>
              <a:t>   International Trade</a:t>
            </a:r>
          </a:p>
        </p:txBody>
      </p:sp>
      <p:sp>
        <p:nvSpPr>
          <p:cNvPr id="14" name="_Section_Tab"/>
          <p:cNvSpPr>
            <a:spLocks noChangeArrowheads="1"/>
          </p:cNvSpPr>
          <p:nvPr>
            <p:custDataLst>
              <p:tags r:id="rId2"/>
            </p:custDataLst>
          </p:nvPr>
        </p:nvSpPr>
        <p:spPr bwMode="auto">
          <a:xfrm>
            <a:off x="376671" y="1078573"/>
            <a:ext cx="3854451" cy="244242"/>
          </a:xfrm>
          <a:prstGeom prst="rect">
            <a:avLst/>
          </a:prstGeom>
          <a:solidFill>
            <a:srgbClr val="003768"/>
          </a:solidFill>
          <a:ln w="9525">
            <a:solidFill>
              <a:schemeClr val="tx1"/>
            </a:solidFill>
            <a:miter lim="800000"/>
            <a:headEnd type="none" w="sm" len="sm"/>
            <a:tailEnd type="none" w="sm" len="sm"/>
          </a:ln>
        </p:spPr>
        <p:txBody>
          <a:bodyPr lIns="91318" tIns="45657" rIns="91318" bIns="45657" anchor="ctr"/>
          <a:lstStyle/>
          <a:p>
            <a:pPr marL="457049" indent="-457049" algn="ctr"/>
            <a:r>
              <a:rPr lang="en-US" sz="1300" b="1" dirty="0">
                <a:solidFill>
                  <a:srgbClr val="FFFFFF"/>
                </a:solidFill>
              </a:rPr>
              <a:t>Consumer Spending</a:t>
            </a:r>
          </a:p>
        </p:txBody>
      </p:sp>
      <p:sp>
        <p:nvSpPr>
          <p:cNvPr id="15" name="_Section_Tab"/>
          <p:cNvSpPr>
            <a:spLocks noChangeArrowheads="1"/>
          </p:cNvSpPr>
          <p:nvPr>
            <p:custDataLst>
              <p:tags r:id="rId3"/>
            </p:custDataLst>
          </p:nvPr>
        </p:nvSpPr>
        <p:spPr bwMode="auto">
          <a:xfrm>
            <a:off x="4749084" y="1078573"/>
            <a:ext cx="3852863" cy="244243"/>
          </a:xfrm>
          <a:prstGeom prst="rect">
            <a:avLst/>
          </a:prstGeom>
          <a:solidFill>
            <a:srgbClr val="003768"/>
          </a:solidFill>
          <a:ln w="9525">
            <a:solidFill>
              <a:schemeClr val="tx1"/>
            </a:solidFill>
            <a:miter lim="800000"/>
            <a:headEnd type="none" w="sm" len="sm"/>
            <a:tailEnd type="none" w="sm" len="sm"/>
          </a:ln>
        </p:spPr>
        <p:txBody>
          <a:bodyPr lIns="91318" tIns="45657" rIns="91318" bIns="45657" anchor="ctr"/>
          <a:lstStyle/>
          <a:p>
            <a:pPr marL="457049" indent="-457049" algn="ctr"/>
            <a:r>
              <a:rPr lang="en-US" sz="1300" b="1" dirty="0">
                <a:solidFill>
                  <a:srgbClr val="FFFFFF"/>
                </a:solidFill>
              </a:rPr>
              <a:t>   Business Investment</a:t>
            </a:r>
          </a:p>
        </p:txBody>
      </p:sp>
      <p:sp>
        <p:nvSpPr>
          <p:cNvPr id="16" name="_Section_Tab"/>
          <p:cNvSpPr>
            <a:spLocks noChangeArrowheads="1"/>
          </p:cNvSpPr>
          <p:nvPr>
            <p:custDataLst>
              <p:tags r:id="rId4"/>
            </p:custDataLst>
          </p:nvPr>
        </p:nvSpPr>
        <p:spPr bwMode="auto">
          <a:xfrm>
            <a:off x="376671" y="3700742"/>
            <a:ext cx="3854451" cy="244243"/>
          </a:xfrm>
          <a:prstGeom prst="rect">
            <a:avLst/>
          </a:prstGeom>
          <a:solidFill>
            <a:srgbClr val="003768"/>
          </a:solidFill>
          <a:ln w="9525">
            <a:solidFill>
              <a:schemeClr val="tx1"/>
            </a:solidFill>
            <a:miter lim="800000"/>
            <a:headEnd type="none" w="sm" len="sm"/>
            <a:tailEnd type="none" w="sm" len="sm"/>
          </a:ln>
        </p:spPr>
        <p:txBody>
          <a:bodyPr lIns="91318" tIns="45657" rIns="91318" bIns="45657" anchor="ctr"/>
          <a:lstStyle/>
          <a:p>
            <a:pPr marL="457049" indent="-457049" algn="ctr"/>
            <a:r>
              <a:rPr lang="en-US" sz="1300" b="1" dirty="0">
                <a:solidFill>
                  <a:srgbClr val="FFFFFF"/>
                </a:solidFill>
              </a:rPr>
              <a:t>Residential Construction</a:t>
            </a: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9083" y="3968650"/>
            <a:ext cx="3928192" cy="237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9083" y="1322815"/>
            <a:ext cx="3928192" cy="237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671" y="3951288"/>
            <a:ext cx="3969697" cy="264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6671" y="1322817"/>
            <a:ext cx="3969697" cy="237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492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384" y="1362011"/>
            <a:ext cx="8585860" cy="5539978"/>
          </a:xfrm>
          <a:prstGeom prst="rect">
            <a:avLst/>
          </a:prstGeom>
          <a:noFill/>
        </p:spPr>
        <p:txBody>
          <a:bodyPr wrap="square" rtlCol="0">
            <a:spAutoFit/>
          </a:bodyPr>
          <a:lstStyle/>
          <a:p>
            <a:pPr algn="ctr"/>
            <a:endParaRPr lang="en-US" sz="1800" b="1" dirty="0" smtClean="0">
              <a:solidFill>
                <a:srgbClr val="00487A"/>
              </a:solidFill>
            </a:endParaRPr>
          </a:p>
          <a:p>
            <a:endParaRPr lang="en-US" dirty="0">
              <a:solidFill>
                <a:srgbClr val="00487A"/>
              </a:solidFill>
            </a:endParaRPr>
          </a:p>
          <a:p>
            <a:pPr marL="285750" indent="-285750">
              <a:buClr>
                <a:srgbClr val="C00000"/>
              </a:buClr>
              <a:buFont typeface="Wingdings" pitchFamily="2" charset="2"/>
              <a:buChar char="§"/>
            </a:pPr>
            <a:r>
              <a:rPr lang="en-US" sz="2000" dirty="0" smtClean="0">
                <a:solidFill>
                  <a:srgbClr val="00487A"/>
                </a:solidFill>
              </a:rPr>
              <a:t>Auto/Durable Goods Replacement Cycle</a:t>
            </a:r>
          </a:p>
          <a:p>
            <a:pPr marL="285750" indent="-285750">
              <a:buClr>
                <a:srgbClr val="C00000"/>
              </a:buClr>
              <a:buFont typeface="Wingdings" pitchFamily="2" charset="2"/>
              <a:buChar char="§"/>
            </a:pPr>
            <a:endParaRPr lang="en-US" sz="2000" dirty="0" smtClean="0">
              <a:solidFill>
                <a:srgbClr val="00487A"/>
              </a:solidFill>
            </a:endParaRPr>
          </a:p>
          <a:p>
            <a:pPr marL="285750" indent="-285750">
              <a:buClr>
                <a:srgbClr val="C00000"/>
              </a:buClr>
              <a:buFont typeface="Wingdings" pitchFamily="2" charset="2"/>
              <a:buChar char="§"/>
            </a:pPr>
            <a:r>
              <a:rPr lang="en-US" sz="2000" dirty="0" smtClean="0">
                <a:solidFill>
                  <a:srgbClr val="00487A"/>
                </a:solidFill>
              </a:rPr>
              <a:t>Housing Pent-Up Demand</a:t>
            </a:r>
          </a:p>
          <a:p>
            <a:pPr marL="285750" indent="-285750">
              <a:buClr>
                <a:srgbClr val="C00000"/>
              </a:buClr>
              <a:buFont typeface="Wingdings" pitchFamily="2" charset="2"/>
              <a:buChar char="§"/>
            </a:pPr>
            <a:endParaRPr lang="en-US" sz="2000" dirty="0" smtClean="0">
              <a:solidFill>
                <a:srgbClr val="00487A"/>
              </a:solidFill>
            </a:endParaRPr>
          </a:p>
          <a:p>
            <a:pPr marL="285750" indent="-285750">
              <a:buClr>
                <a:srgbClr val="C00000"/>
              </a:buClr>
              <a:buFont typeface="Wingdings" pitchFamily="2" charset="2"/>
              <a:buChar char="§"/>
            </a:pPr>
            <a:r>
              <a:rPr lang="en-US" sz="2000" dirty="0" smtClean="0">
                <a:solidFill>
                  <a:srgbClr val="00487A"/>
                </a:solidFill>
              </a:rPr>
              <a:t>Improving Household Balance Sheets</a:t>
            </a:r>
          </a:p>
          <a:p>
            <a:pPr marL="285750" indent="-285750">
              <a:buClr>
                <a:srgbClr val="C00000"/>
              </a:buClr>
              <a:buFont typeface="Wingdings" pitchFamily="2" charset="2"/>
              <a:buChar char="§"/>
            </a:pPr>
            <a:endParaRPr lang="en-US" sz="2000" dirty="0">
              <a:solidFill>
                <a:srgbClr val="00487A"/>
              </a:solidFill>
            </a:endParaRPr>
          </a:p>
          <a:p>
            <a:pPr marL="285750" indent="-285750">
              <a:buClr>
                <a:srgbClr val="C00000"/>
              </a:buClr>
              <a:buFont typeface="Wingdings" pitchFamily="2" charset="2"/>
              <a:buChar char="§"/>
            </a:pPr>
            <a:r>
              <a:rPr lang="en-US" sz="2000" dirty="0" smtClean="0">
                <a:solidFill>
                  <a:srgbClr val="00487A"/>
                </a:solidFill>
              </a:rPr>
              <a:t>Disposable Income Growth</a:t>
            </a:r>
          </a:p>
          <a:p>
            <a:pPr marL="285750" indent="-285750">
              <a:buClr>
                <a:srgbClr val="C00000"/>
              </a:buClr>
              <a:buFont typeface="Wingdings" pitchFamily="2" charset="2"/>
              <a:buChar char="§"/>
            </a:pPr>
            <a:endParaRPr lang="en-US" sz="2000" dirty="0">
              <a:solidFill>
                <a:srgbClr val="00487A"/>
              </a:solidFill>
            </a:endParaRPr>
          </a:p>
          <a:p>
            <a:pPr marL="285750" indent="-285750">
              <a:buClr>
                <a:srgbClr val="C00000"/>
              </a:buClr>
              <a:buFont typeface="Wingdings" pitchFamily="2" charset="2"/>
              <a:buChar char="§"/>
            </a:pPr>
            <a:r>
              <a:rPr lang="en-US" sz="2000" dirty="0">
                <a:solidFill>
                  <a:srgbClr val="00487A"/>
                </a:solidFill>
              </a:rPr>
              <a:t>Job/Wage Growth in Professional Services, Technology, Education, and Health </a:t>
            </a:r>
            <a:r>
              <a:rPr lang="en-US" sz="2000" dirty="0" smtClean="0">
                <a:solidFill>
                  <a:srgbClr val="00487A"/>
                </a:solidFill>
              </a:rPr>
              <a:t>Care Sectors</a:t>
            </a:r>
            <a:endParaRPr lang="en-US" sz="2000" dirty="0">
              <a:solidFill>
                <a:srgbClr val="00487A"/>
              </a:solidFill>
            </a:endParaRPr>
          </a:p>
          <a:p>
            <a:pPr marL="285750" indent="-285750">
              <a:buClr>
                <a:srgbClr val="C00000"/>
              </a:buClr>
              <a:buFont typeface="Wingdings" pitchFamily="2" charset="2"/>
              <a:buChar char="§"/>
            </a:pPr>
            <a:endParaRPr lang="en-US" sz="2000" dirty="0">
              <a:solidFill>
                <a:srgbClr val="00487A"/>
              </a:solidFill>
            </a:endParaRPr>
          </a:p>
          <a:p>
            <a:pPr marL="285750" indent="-285750">
              <a:buClr>
                <a:srgbClr val="C00000"/>
              </a:buClr>
              <a:buFont typeface="Wingdings" pitchFamily="2" charset="2"/>
              <a:buChar char="§"/>
            </a:pPr>
            <a:r>
              <a:rPr lang="en-US" sz="2000" dirty="0" smtClean="0">
                <a:solidFill>
                  <a:srgbClr val="00487A"/>
                </a:solidFill>
              </a:rPr>
              <a:t>Revival in State and Local Government Spending</a:t>
            </a:r>
          </a:p>
          <a:p>
            <a:pPr marL="285750" indent="-285750">
              <a:buClr>
                <a:srgbClr val="C00000"/>
              </a:buClr>
              <a:buFont typeface="Wingdings" pitchFamily="2" charset="2"/>
              <a:buChar char="§"/>
            </a:pPr>
            <a:endParaRPr lang="en-US" sz="2000" dirty="0" smtClean="0">
              <a:solidFill>
                <a:srgbClr val="00487A"/>
              </a:solidFill>
            </a:endParaRPr>
          </a:p>
          <a:p>
            <a:pPr marL="285750" indent="-285750">
              <a:buClr>
                <a:srgbClr val="C00000"/>
              </a:buClr>
              <a:buFont typeface="Wingdings" pitchFamily="2" charset="2"/>
              <a:buChar char="§"/>
            </a:pPr>
            <a:endParaRPr lang="en-US" sz="2000" dirty="0" smtClean="0">
              <a:solidFill>
                <a:srgbClr val="00487A"/>
              </a:solidFill>
            </a:endParaRPr>
          </a:p>
          <a:p>
            <a:pPr marL="285750" indent="-285750">
              <a:buClr>
                <a:srgbClr val="C00000"/>
              </a:buClr>
              <a:buFont typeface="Wingdings" pitchFamily="2" charset="2"/>
              <a:buChar char="§"/>
            </a:pPr>
            <a:endParaRPr lang="en-US" sz="2000" dirty="0">
              <a:solidFill>
                <a:srgbClr val="00487A"/>
              </a:solidFill>
            </a:endParaRPr>
          </a:p>
          <a:p>
            <a:endParaRPr lang="en-US" dirty="0" smtClean="0"/>
          </a:p>
          <a:p>
            <a:pPr marL="171450" indent="-171450">
              <a:buFont typeface="Arial" pitchFamily="34" charset="0"/>
              <a:buChar char="•"/>
            </a:pPr>
            <a:endParaRPr lang="en-US" dirty="0"/>
          </a:p>
        </p:txBody>
      </p:sp>
      <p:sp>
        <p:nvSpPr>
          <p:cNvPr id="3" name="Rectangle 2"/>
          <p:cNvSpPr/>
          <p:nvPr/>
        </p:nvSpPr>
        <p:spPr>
          <a:xfrm>
            <a:off x="344384" y="961901"/>
            <a:ext cx="8585860"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rgbClr val="00487A"/>
                </a:solidFill>
              </a:rPr>
              <a:t>Positive Forces Supporting </a:t>
            </a:r>
            <a:r>
              <a:rPr lang="en-US" sz="2400" b="1" dirty="0" smtClean="0">
                <a:solidFill>
                  <a:srgbClr val="00487A"/>
                </a:solidFill>
              </a:rPr>
              <a:t>Continued </a:t>
            </a:r>
            <a:r>
              <a:rPr lang="en-US" sz="2400" b="1" dirty="0">
                <a:solidFill>
                  <a:srgbClr val="00487A"/>
                </a:solidFill>
              </a:rPr>
              <a:t>Moderate Growth</a:t>
            </a:r>
          </a:p>
        </p:txBody>
      </p:sp>
    </p:spTree>
    <p:extLst>
      <p:ext uri="{BB962C8B-B14F-4D97-AF65-F5344CB8AC3E}">
        <p14:creationId xmlns:p14="http://schemas.microsoft.com/office/powerpoint/2010/main" val="1748078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883" y="1686297"/>
            <a:ext cx="8446481" cy="4678204"/>
          </a:xfrm>
          <a:prstGeom prst="rect">
            <a:avLst/>
          </a:prstGeom>
          <a:noFill/>
        </p:spPr>
        <p:txBody>
          <a:bodyPr wrap="square" rtlCol="0">
            <a:spAutoFit/>
          </a:bodyPr>
          <a:lstStyle/>
          <a:p>
            <a:endParaRPr lang="en-US" sz="1400" dirty="0">
              <a:solidFill>
                <a:srgbClr val="00487A"/>
              </a:solidFill>
            </a:endParaRPr>
          </a:p>
          <a:p>
            <a:pPr marL="285750" indent="-285750">
              <a:buClr>
                <a:srgbClr val="C00000"/>
              </a:buClr>
              <a:buFont typeface="Wingdings" pitchFamily="2" charset="2"/>
              <a:buChar char="§"/>
            </a:pPr>
            <a:r>
              <a:rPr lang="en-US" sz="2000" dirty="0" smtClean="0">
                <a:solidFill>
                  <a:srgbClr val="00487A"/>
                </a:solidFill>
              </a:rPr>
              <a:t>Pro-Growth Fiscal Policies and a Balanced Regulatory Regime</a:t>
            </a:r>
          </a:p>
          <a:p>
            <a:pPr>
              <a:buClr>
                <a:srgbClr val="C00000"/>
              </a:buClr>
            </a:pPr>
            <a:endParaRPr lang="en-US" sz="2000" dirty="0" smtClean="0">
              <a:solidFill>
                <a:srgbClr val="00487A"/>
              </a:solidFill>
            </a:endParaRPr>
          </a:p>
          <a:p>
            <a:pPr marL="285750" indent="-285750">
              <a:buClr>
                <a:srgbClr val="C00000"/>
              </a:buClr>
              <a:buFont typeface="Wingdings" pitchFamily="2" charset="2"/>
              <a:buChar char="§"/>
            </a:pPr>
            <a:r>
              <a:rPr lang="en-US" sz="2000" dirty="0" smtClean="0">
                <a:solidFill>
                  <a:srgbClr val="00487A"/>
                </a:solidFill>
              </a:rPr>
              <a:t>Stronger Global Economic Growth </a:t>
            </a:r>
          </a:p>
          <a:p>
            <a:pPr marL="285750" indent="-285750">
              <a:buClr>
                <a:srgbClr val="C00000"/>
              </a:buClr>
              <a:buFont typeface="Wingdings" pitchFamily="2" charset="2"/>
              <a:buChar char="§"/>
            </a:pPr>
            <a:endParaRPr lang="en-US" sz="2000" dirty="0">
              <a:solidFill>
                <a:srgbClr val="00487A"/>
              </a:solidFill>
            </a:endParaRPr>
          </a:p>
          <a:p>
            <a:pPr marL="285750" indent="-285750">
              <a:buClr>
                <a:srgbClr val="C00000"/>
              </a:buClr>
              <a:buFont typeface="Wingdings" pitchFamily="2" charset="2"/>
              <a:buChar char="§"/>
            </a:pPr>
            <a:r>
              <a:rPr lang="en-US" sz="2000" dirty="0" smtClean="0">
                <a:solidFill>
                  <a:srgbClr val="00487A"/>
                </a:solidFill>
              </a:rPr>
              <a:t>Vibrant Labor Market Conditions</a:t>
            </a:r>
          </a:p>
          <a:p>
            <a:pPr marL="285750" indent="-285750">
              <a:buClr>
                <a:srgbClr val="C00000"/>
              </a:buClr>
              <a:buFont typeface="Wingdings" pitchFamily="2" charset="2"/>
              <a:buChar char="§"/>
            </a:pPr>
            <a:endParaRPr lang="en-US" sz="2000" dirty="0">
              <a:solidFill>
                <a:srgbClr val="00487A"/>
              </a:solidFill>
            </a:endParaRPr>
          </a:p>
          <a:p>
            <a:pPr marL="285750" indent="-285750">
              <a:buClr>
                <a:srgbClr val="C00000"/>
              </a:buClr>
              <a:buFont typeface="Wingdings" pitchFamily="2" charset="2"/>
              <a:buChar char="§"/>
            </a:pPr>
            <a:r>
              <a:rPr lang="en-US" sz="2000" dirty="0" smtClean="0">
                <a:solidFill>
                  <a:srgbClr val="00487A"/>
                </a:solidFill>
              </a:rPr>
              <a:t>Normalized Housing Turnover Rates</a:t>
            </a:r>
          </a:p>
          <a:p>
            <a:pPr marL="285750" indent="-285750">
              <a:buClr>
                <a:srgbClr val="C00000"/>
              </a:buClr>
              <a:buFont typeface="Wingdings" pitchFamily="2" charset="2"/>
              <a:buChar char="§"/>
            </a:pPr>
            <a:endParaRPr lang="en-US" sz="2000" dirty="0">
              <a:solidFill>
                <a:srgbClr val="00487A"/>
              </a:solidFill>
            </a:endParaRPr>
          </a:p>
          <a:p>
            <a:pPr marL="285750" indent="-285750">
              <a:buClr>
                <a:srgbClr val="C00000"/>
              </a:buClr>
              <a:buFont typeface="Wingdings" pitchFamily="2" charset="2"/>
              <a:buChar char="§"/>
            </a:pPr>
            <a:r>
              <a:rPr lang="en-US" sz="2000" dirty="0" smtClean="0">
                <a:solidFill>
                  <a:srgbClr val="00487A"/>
                </a:solidFill>
              </a:rPr>
              <a:t>Stable Financial Market Conditions</a:t>
            </a:r>
          </a:p>
          <a:p>
            <a:pPr>
              <a:buClr>
                <a:srgbClr val="C00000"/>
              </a:buClr>
            </a:pPr>
            <a:endParaRPr lang="en-US" sz="2000" dirty="0" smtClean="0">
              <a:solidFill>
                <a:srgbClr val="00487A"/>
              </a:solidFill>
            </a:endParaRPr>
          </a:p>
          <a:p>
            <a:pPr marL="285750" indent="-285750">
              <a:buClr>
                <a:srgbClr val="C00000"/>
              </a:buClr>
              <a:buFont typeface="Wingdings" pitchFamily="2" charset="2"/>
              <a:buChar char="§"/>
            </a:pPr>
            <a:r>
              <a:rPr lang="en-US" sz="2000" dirty="0" smtClean="0">
                <a:solidFill>
                  <a:srgbClr val="00487A"/>
                </a:solidFill>
              </a:rPr>
              <a:t>Pass-Through from the Financial Markets to the Real Economy</a:t>
            </a:r>
          </a:p>
          <a:p>
            <a:pPr marL="285750" indent="-285750">
              <a:buClr>
                <a:srgbClr val="C00000"/>
              </a:buClr>
              <a:buFont typeface="Wingdings" pitchFamily="2" charset="2"/>
              <a:buChar char="§"/>
            </a:pPr>
            <a:endParaRPr lang="en-US" sz="2000" dirty="0"/>
          </a:p>
          <a:p>
            <a:pPr>
              <a:buClr>
                <a:srgbClr val="C00000"/>
              </a:buClr>
            </a:pPr>
            <a:endParaRPr lang="en-US" sz="2000" dirty="0" smtClean="0"/>
          </a:p>
          <a:p>
            <a:pPr marL="171450" indent="-171450">
              <a:buFont typeface="Arial" pitchFamily="34" charset="0"/>
              <a:buChar char="•"/>
            </a:pPr>
            <a:endParaRPr lang="en-US" sz="2400" dirty="0"/>
          </a:p>
        </p:txBody>
      </p:sp>
      <p:sp>
        <p:nvSpPr>
          <p:cNvPr id="3" name="Rectangle 2"/>
          <p:cNvSpPr/>
          <p:nvPr/>
        </p:nvSpPr>
        <p:spPr>
          <a:xfrm>
            <a:off x="281883" y="1013164"/>
            <a:ext cx="8588985"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rgbClr val="00487A"/>
                </a:solidFill>
              </a:rPr>
              <a:t>Missing Links to a </a:t>
            </a:r>
            <a:r>
              <a:rPr lang="en-US" sz="2400" b="1" dirty="0" smtClean="0">
                <a:solidFill>
                  <a:srgbClr val="00487A"/>
                </a:solidFill>
              </a:rPr>
              <a:t>More Robust </a:t>
            </a:r>
            <a:r>
              <a:rPr lang="en-US" sz="2400" b="1" dirty="0">
                <a:solidFill>
                  <a:srgbClr val="00487A"/>
                </a:solidFill>
              </a:rPr>
              <a:t>Recovery </a:t>
            </a:r>
          </a:p>
        </p:txBody>
      </p:sp>
    </p:spTree>
    <p:extLst>
      <p:ext uri="{BB962C8B-B14F-4D97-AF65-F5344CB8AC3E}">
        <p14:creationId xmlns:p14="http://schemas.microsoft.com/office/powerpoint/2010/main" val="331140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2" y="1040662"/>
            <a:ext cx="8717858"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a:solidFill>
                  <a:srgbClr val="00487A"/>
                </a:solidFill>
              </a:rPr>
              <a:t>L</a:t>
            </a:r>
            <a:r>
              <a:rPr lang="en-US" sz="2400" b="1" dirty="0" smtClean="0">
                <a:solidFill>
                  <a:srgbClr val="00487A"/>
                </a:solidFill>
              </a:rPr>
              <a:t>abor Market Struggling to Regain Pre-Recession Dynamics</a:t>
            </a:r>
            <a:endParaRPr lang="en-US" sz="2400" b="1" dirty="0">
              <a:solidFill>
                <a:srgbClr val="00487A"/>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28" y="1798379"/>
            <a:ext cx="8380365"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566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505" y="982627"/>
            <a:ext cx="8692739"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rgbClr val="00487A"/>
                </a:solidFill>
              </a:rPr>
              <a:t>Housing Turnover Remains Well Below Historical Levels</a:t>
            </a:r>
            <a:endParaRPr lang="en-US" sz="2400" b="1" dirty="0">
              <a:solidFill>
                <a:srgbClr val="00487A"/>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874" y="1444290"/>
            <a:ext cx="4472058" cy="424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2" y="1444291"/>
            <a:ext cx="4433547" cy="424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434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83" y="967727"/>
            <a:ext cx="8621486"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rgbClr val="00487A"/>
                </a:solidFill>
              </a:rPr>
              <a:t>Financial Conditions Still Favorable But Volatility Increasing </a:t>
            </a:r>
            <a:endParaRPr lang="en-US" sz="2000" b="1" dirty="0">
              <a:solidFill>
                <a:srgbClr val="00487A"/>
              </a:solidFill>
            </a:endParaRPr>
          </a:p>
        </p:txBody>
      </p:sp>
      <p:cxnSp>
        <p:nvCxnSpPr>
          <p:cNvPr id="5" name="Straight Arrow Connector 4"/>
          <p:cNvCxnSpPr/>
          <p:nvPr/>
        </p:nvCxnSpPr>
        <p:spPr bwMode="auto">
          <a:xfrm>
            <a:off x="7172696" y="1745673"/>
            <a:ext cx="558140" cy="11875"/>
          </a:xfrm>
          <a:prstGeom prst="straightConnector1">
            <a:avLst/>
          </a:prstGeom>
          <a:noFill/>
          <a:ln w="9525" cap="flat" cmpd="sng" algn="ctr">
            <a:noFill/>
            <a:prstDash val="solid"/>
            <a:round/>
            <a:headEnd type="none" w="med" len="med"/>
            <a:tailEnd type="arrow"/>
          </a:ln>
          <a:effectLst/>
        </p:spPr>
      </p:cxnSp>
      <p:cxnSp>
        <p:nvCxnSpPr>
          <p:cNvPr id="9" name="Straight Arrow Connector 8"/>
          <p:cNvCxnSpPr/>
          <p:nvPr/>
        </p:nvCxnSpPr>
        <p:spPr bwMode="auto">
          <a:xfrm>
            <a:off x="6535478" y="1757548"/>
            <a:ext cx="637218" cy="87582"/>
          </a:xfrm>
          <a:prstGeom prst="straightConnector1">
            <a:avLst/>
          </a:prstGeom>
          <a:ln>
            <a:solidFill>
              <a:srgbClr val="C00000"/>
            </a:solidFill>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557" y="1466704"/>
            <a:ext cx="5877560" cy="2357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6535478" y="1751610"/>
            <a:ext cx="637218" cy="87582"/>
          </a:xfrm>
          <a:prstGeom prst="straightConnector1">
            <a:avLst/>
          </a:prstGeom>
          <a:ln>
            <a:solidFill>
              <a:srgbClr val="C00000"/>
            </a:solidFill>
            <a:headEnd type="none" w="med" len="med"/>
            <a:tailEnd type="arrow"/>
          </a:ln>
        </p:spPr>
        <p:style>
          <a:lnRef idx="2">
            <a:schemeClr val="accent2"/>
          </a:lnRef>
          <a:fillRef idx="0">
            <a:schemeClr val="accent2"/>
          </a:fillRef>
          <a:effectRef idx="1">
            <a:schemeClr val="accent2"/>
          </a:effectRef>
          <a:fontRef idx="minor">
            <a:schemeClr val="tx1"/>
          </a:fontRef>
        </p:style>
      </p:cxn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965" y="3824602"/>
            <a:ext cx="6005151" cy="282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80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327" y="236215"/>
            <a:ext cx="6329547" cy="461665"/>
          </a:xfrm>
          <a:prstGeom prst="rect">
            <a:avLst/>
          </a:prstGeom>
        </p:spPr>
        <p:txBody>
          <a:bodyPr wrap="square">
            <a:spAutoFit/>
          </a:bodyPr>
          <a:lstStyle/>
          <a:p>
            <a:r>
              <a:rPr lang="en-US" sz="2400" b="1" dirty="0">
                <a:solidFill>
                  <a:srgbClr val="003768"/>
                </a:solidFill>
                <a:effectLst>
                  <a:outerShdw blurRad="38100" dist="38100" dir="2700000" algn="tl">
                    <a:srgbClr val="000000">
                      <a:alpha val="43137"/>
                    </a:srgbClr>
                  </a:outerShdw>
                </a:effectLst>
                <a:ea typeface="ＭＳ Ｐゴシック" pitchFamily="29" charset="-128"/>
                <a:cs typeface="Tahoma" pitchFamily="34" charset="0"/>
              </a:rPr>
              <a:t>GDP Growth Outlook</a:t>
            </a:r>
          </a:p>
        </p:txBody>
      </p:sp>
      <p:sp>
        <p:nvSpPr>
          <p:cNvPr id="3" name="Rectangle 3"/>
          <p:cNvSpPr txBox="1">
            <a:spLocks noChangeArrowheads="1"/>
          </p:cNvSpPr>
          <p:nvPr/>
        </p:nvSpPr>
        <p:spPr>
          <a:xfrm>
            <a:off x="355327" y="3306172"/>
            <a:ext cx="8480330" cy="2619615"/>
          </a:xfrm>
          <a:prstGeom prst="rect">
            <a:avLst/>
          </a:prstGeom>
          <a:noFill/>
          <a:ln/>
        </p:spPr>
        <p:txBody>
          <a:bodyPr/>
          <a:lstStyle/>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endParaRPr lang="en-US" sz="1600" dirty="0" smtClean="0">
              <a:solidFill>
                <a:srgbClr val="003768"/>
              </a:solidFill>
              <a:ea typeface="ＭＳ Ｐゴシック" pitchFamily="29" charset="-128"/>
              <a:cs typeface="ＭＳ Ｐゴシック" pitchFamily="29" charset="-128"/>
            </a:endParaRPr>
          </a:p>
          <a:p>
            <a:pPr marL="259957" marR="0" lvl="0" indent="-259957" defTabSz="914400" eaLnBrk="1" latinLnBrk="0" hangingPunct="1">
              <a:lnSpc>
                <a:spcPct val="80000"/>
              </a:lnSpc>
              <a:spcAft>
                <a:spcPct val="10000"/>
              </a:spcAft>
              <a:buClr>
                <a:srgbClr val="C00000"/>
              </a:buClr>
              <a:buSzPct val="80000"/>
              <a:buFont typeface="Wingdings" pitchFamily="2" charset="2"/>
              <a:buChar char="§"/>
              <a:tabLst/>
              <a:defRPr/>
            </a:pPr>
            <a:endParaRPr lang="en-US" sz="1600" dirty="0" smtClean="0">
              <a:solidFill>
                <a:srgbClr val="003768"/>
              </a:solidFill>
              <a:ea typeface="ＭＳ Ｐゴシック" pitchFamily="29" charset="-128"/>
              <a:cs typeface="ＭＳ Ｐゴシック" pitchFamily="29" charset="-128"/>
            </a:endParaRPr>
          </a:p>
          <a:p>
            <a:pPr marR="0" lvl="0" defTabSz="914400" eaLnBrk="1" latinLnBrk="0" hangingPunct="1">
              <a:lnSpc>
                <a:spcPct val="80000"/>
              </a:lnSpc>
              <a:spcAft>
                <a:spcPct val="10000"/>
              </a:spcAft>
              <a:buClr>
                <a:srgbClr val="C00000"/>
              </a:buClr>
              <a:buSzPct val="80000"/>
              <a:tabLst/>
              <a:defRPr/>
            </a:pPr>
            <a:endParaRPr lang="en-US" sz="1600" dirty="0" smtClean="0">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sz="1600" b="1" dirty="0" smtClean="0">
                <a:solidFill>
                  <a:srgbClr val="003768"/>
                </a:solidFill>
                <a:ea typeface="ＭＳ Ｐゴシック" pitchFamily="29" charset="-128"/>
                <a:cs typeface="ＭＳ Ｐゴシック" pitchFamily="29" charset="-128"/>
              </a:rPr>
              <a:t>Positive Forces</a:t>
            </a:r>
            <a:r>
              <a:rPr lang="en-US" sz="1600" dirty="0" smtClean="0">
                <a:solidFill>
                  <a:srgbClr val="003768"/>
                </a:solidFill>
                <a:ea typeface="ＭＳ Ｐゴシック" pitchFamily="29" charset="-128"/>
                <a:cs typeface="ＭＳ Ｐゴシック" pitchFamily="29" charset="-128"/>
              </a:rPr>
              <a:t>:  </a:t>
            </a: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Disposable income growth</a:t>
            </a: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Stronger household balance sheets</a:t>
            </a: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Acceleration in consumer spending</a:t>
            </a: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Revitalization of housing market</a:t>
            </a:r>
          </a:p>
          <a:p>
            <a:pPr marL="717157" lvl="1" indent="-259957">
              <a:lnSpc>
                <a:spcPct val="80000"/>
              </a:lnSpc>
              <a:spcAft>
                <a:spcPct val="10000"/>
              </a:spcAft>
              <a:buClr>
                <a:srgbClr val="C00000"/>
              </a:buClr>
              <a:buSzPct val="80000"/>
              <a:buFont typeface="Wingdings" pitchFamily="2" charset="2"/>
              <a:buChar char="§"/>
              <a:defRPr/>
            </a:pPr>
            <a:endParaRPr lang="en-US" sz="1600" dirty="0">
              <a:ea typeface="ＭＳ Ｐゴシック" pitchFamily="29" charset="-128"/>
              <a:cs typeface="ＭＳ Ｐゴシック" pitchFamily="29" charset="-128"/>
            </a:endParaRPr>
          </a:p>
          <a:p>
            <a:pPr marL="259957" indent="-259957">
              <a:lnSpc>
                <a:spcPct val="80000"/>
              </a:lnSpc>
              <a:spcAft>
                <a:spcPct val="10000"/>
              </a:spcAft>
              <a:buClr>
                <a:srgbClr val="C00000"/>
              </a:buClr>
              <a:buSzPct val="80000"/>
              <a:buFont typeface="Wingdings" pitchFamily="2" charset="2"/>
              <a:buChar char="§"/>
              <a:defRPr/>
            </a:pPr>
            <a:r>
              <a:rPr lang="en-US" sz="1600" b="1" dirty="0" smtClean="0">
                <a:solidFill>
                  <a:srgbClr val="003768"/>
                </a:solidFill>
                <a:ea typeface="ＭＳ Ｐゴシック" pitchFamily="29" charset="-128"/>
                <a:cs typeface="ＭＳ Ｐゴシック" pitchFamily="29" charset="-128"/>
              </a:rPr>
              <a:t>Economic Challenges</a:t>
            </a:r>
            <a:r>
              <a:rPr lang="en-US" sz="1600" dirty="0" smtClean="0">
                <a:solidFill>
                  <a:srgbClr val="003768"/>
                </a:solidFill>
                <a:ea typeface="ＭＳ Ｐゴシック" pitchFamily="29" charset="-128"/>
                <a:cs typeface="ＭＳ Ｐゴシック" pitchFamily="29" charset="-128"/>
              </a:rPr>
              <a:t>:  </a:t>
            </a:r>
            <a:endParaRPr lang="en-US" sz="1600" dirty="0">
              <a:solidFill>
                <a:srgbClr val="003768"/>
              </a:solidFill>
              <a:ea typeface="ＭＳ Ｐゴシック" pitchFamily="29" charset="-128"/>
              <a:cs typeface="ＭＳ Ｐゴシック" pitchFamily="29" charset="-128"/>
            </a:endParaRP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Stronger U. S. Dollar </a:t>
            </a: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Slower growth abroad</a:t>
            </a:r>
            <a:endParaRPr lang="en-US" sz="1600" dirty="0">
              <a:solidFill>
                <a:srgbClr val="003768"/>
              </a:solidFill>
              <a:ea typeface="ＭＳ Ｐゴシック" pitchFamily="29" charset="-128"/>
              <a:cs typeface="ＭＳ Ｐゴシック" pitchFamily="29" charset="-128"/>
            </a:endParaRP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Negative consequences of lower oil and natural gas prices on U. S. energy industry</a:t>
            </a:r>
          </a:p>
          <a:p>
            <a:pPr marL="717157" lvl="1" indent="-259957">
              <a:lnSpc>
                <a:spcPct val="80000"/>
              </a:lnSpc>
              <a:spcAft>
                <a:spcPct val="10000"/>
              </a:spcAft>
              <a:buClr>
                <a:srgbClr val="C00000"/>
              </a:buClr>
              <a:buSzPct val="80000"/>
              <a:buFont typeface="Wingdings" pitchFamily="2" charset="2"/>
              <a:buChar char="§"/>
              <a:defRPr/>
            </a:pPr>
            <a:r>
              <a:rPr lang="en-US" sz="1600" dirty="0" smtClean="0">
                <a:solidFill>
                  <a:srgbClr val="003768"/>
                </a:solidFill>
                <a:ea typeface="ＭＳ Ｐゴシック" pitchFamily="29" charset="-128"/>
                <a:cs typeface="ＭＳ Ｐゴシック" pitchFamily="29" charset="-128"/>
              </a:rPr>
              <a:t>Heightened financial market volatility </a:t>
            </a:r>
            <a:endParaRPr lang="en-US" sz="1600" dirty="0">
              <a:solidFill>
                <a:srgbClr val="003768"/>
              </a:solidFill>
              <a:ea typeface="ＭＳ Ｐゴシック" pitchFamily="29" charset="-128"/>
              <a:cs typeface="ＭＳ Ｐゴシック" pitchFamily="29" charset="-128"/>
            </a:endParaRPr>
          </a:p>
          <a:p>
            <a:pPr lvl="1">
              <a:lnSpc>
                <a:spcPct val="80000"/>
              </a:lnSpc>
              <a:spcAft>
                <a:spcPct val="10000"/>
              </a:spcAft>
              <a:buClr>
                <a:srgbClr val="C00000"/>
              </a:buClr>
              <a:buSzPct val="80000"/>
              <a:defRPr/>
            </a:pPr>
            <a:endParaRPr lang="en-US" sz="1600" dirty="0">
              <a:ea typeface="ＭＳ Ｐゴシック" pitchFamily="29" charset="-128"/>
              <a:cs typeface="ＭＳ Ｐゴシック" pitchFamily="29" charset="-128"/>
            </a:endParaRPr>
          </a:p>
          <a:p>
            <a:pPr marL="233363" marR="0" lvl="0" indent="-233363" algn="l" defTabSz="914400" rtl="0" eaLnBrk="1" fontAlgn="base" latinLnBrk="0" hangingPunct="1">
              <a:lnSpc>
                <a:spcPct val="80000"/>
              </a:lnSpc>
              <a:spcBef>
                <a:spcPct val="0"/>
              </a:spcBef>
              <a:spcAft>
                <a:spcPct val="25000"/>
              </a:spcAft>
              <a:buClr>
                <a:srgbClr val="C00000"/>
              </a:buClr>
              <a:buSzPct val="125000"/>
              <a:buFont typeface="Wingdings" pitchFamily="2" charset="2"/>
              <a:buNone/>
              <a:tabLst/>
              <a:defRPr/>
            </a:pPr>
            <a:endParaRPr kumimoji="0" lang="en-US" sz="1800" b="0" i="0" u="none" strike="noStrike" kern="0" cap="none" spc="0" normalizeH="0" baseline="0" noProof="0" dirty="0" smtClean="0">
              <a:ln>
                <a:noFill/>
              </a:ln>
              <a:solidFill>
                <a:schemeClr val="tx2">
                  <a:lumMod val="50000"/>
                </a:schemeClr>
              </a:solidFill>
              <a:effectLst>
                <a:outerShdw blurRad="38100" dist="38100" dir="2700000" algn="tl">
                  <a:srgbClr val="C0C0C0"/>
                </a:outerShdw>
              </a:effectLst>
              <a:uLnTx/>
              <a:uFillTx/>
              <a:latin typeface="+mj-lt"/>
              <a:ea typeface="+mn-ea"/>
              <a:cs typeface="+mn-cs"/>
            </a:endParaRPr>
          </a:p>
          <a:p>
            <a:pPr marL="233363" marR="0" lvl="0" indent="-233363" algn="l" defTabSz="914400" rtl="0" eaLnBrk="1" fontAlgn="base" latinLnBrk="0" hangingPunct="1">
              <a:lnSpc>
                <a:spcPct val="80000"/>
              </a:lnSpc>
              <a:spcBef>
                <a:spcPct val="0"/>
              </a:spcBef>
              <a:spcAft>
                <a:spcPct val="25000"/>
              </a:spcAft>
              <a:buClr>
                <a:srgbClr val="C00000"/>
              </a:buClr>
              <a:buSzPct val="125000"/>
              <a:buFont typeface="Wingdings" pitchFamily="2" charset="2"/>
              <a:buNone/>
              <a:tabLst/>
              <a:defRPr/>
            </a:pPr>
            <a:r>
              <a:rPr kumimoji="0" lang="en-US" sz="1800" b="0" i="0" u="none" strike="noStrike" kern="0" cap="none" spc="0" normalizeH="0" baseline="0" noProof="0" dirty="0" smtClean="0">
                <a:ln>
                  <a:noFill/>
                </a:ln>
                <a:solidFill>
                  <a:schemeClr val="tx2">
                    <a:lumMod val="50000"/>
                  </a:schemeClr>
                </a:solidFill>
                <a:effectLst>
                  <a:outerShdw blurRad="38100" dist="38100" dir="2700000" algn="tl">
                    <a:srgbClr val="C0C0C0"/>
                  </a:outerShdw>
                </a:effectLst>
                <a:uLnTx/>
                <a:uFillTx/>
                <a:latin typeface="+mj-lt"/>
                <a:ea typeface="+mn-ea"/>
                <a:cs typeface="+mn-cs"/>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00" y="971255"/>
            <a:ext cx="7880607" cy="277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4617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DSLIDETYPE" val="Cover Page"/>
</p:tagLst>
</file>

<file path=ppt/tags/tag10.xml><?xml version="1.0" encoding="utf-8"?>
<p:tagLst xmlns:a="http://schemas.openxmlformats.org/drawingml/2006/main" xmlns:r="http://schemas.openxmlformats.org/officeDocument/2006/relationships" xmlns:p="http://schemas.openxmlformats.org/presentationml/2006/main">
  <p:tag name="HOLDSSUBTITLE" val="true"/>
</p:tagLst>
</file>

<file path=ppt/tags/tag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FORMATSSHAPE" val="Text Box 3"/>
  <p:tag name="FORMATSSLIDEID" val="344"/>
  <p:tag name="POSITIONSHAPE" val="Text Box 3"/>
  <p:tag name="POSITIONSLIDEID" val="344"/>
  <p:tag name="SIZESHAPE" val="Text Box 3"/>
  <p:tag name="SIZESLIDEID" val="344"/>
</p:tagLst>
</file>

<file path=ppt/tags/tag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FILENAME" val="Standard Slides.pot"/>
  <p:tag name="HOLDSTITLE" val="true"/>
  <p:tag name="FORMATSSHAPE" val="_Slide_Title._Cover"/>
  <p:tag name="FORMATSSLIDEID" val="344"/>
  <p:tag name="POSITIONSHAPE" val="_Slide_Title._Cover"/>
  <p:tag name="POSITIONSLIDEID" val="344"/>
  <p:tag name="SIZESHAPE" val="_Slide_Title._Cover"/>
  <p:tag name="SIZESLIDEID" val="344"/>
</p:tagLst>
</file>

<file path=ppt/tags/tag4.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HOLDSTITLE" val="true"/>
  <p:tag name="HOLDSSECTIONTAB" val="true"/>
  <p:tag name="FORMATSSHAPE" val="_Section_Tab"/>
  <p:tag name="FORMATSSLIDEID" val="345"/>
  <p:tag name="POSITIONSHAPE" val="_Section_Tab"/>
  <p:tag name="POSITIONSLIDEID" val="345"/>
  <p:tag name="SIZESHAPE" val="_Section_Tab"/>
  <p:tag name="SIZESLIDEID" val="345"/>
</p:tagLst>
</file>

<file path=ppt/tags/tag5.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HOLDSTITLE" val="true"/>
  <p:tag name="HOLDSSECTIONTAB" val="true"/>
  <p:tag name="FORMATSSHAPE" val="_Section_Tab"/>
  <p:tag name="FORMATSSLIDEID" val="345"/>
  <p:tag name="POSITIONSHAPE" val="_Section_Tab"/>
  <p:tag name="POSITIONSLIDEID" val="345"/>
  <p:tag name="SIZESHAPE" val="_Section_Tab"/>
  <p:tag name="SIZESLIDEID" val="345"/>
</p:tagLst>
</file>

<file path=ppt/tags/tag6.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HOLDSTITLE" val="true"/>
  <p:tag name="HOLDSSECTIONTAB" val="true"/>
  <p:tag name="FORMATSSHAPE" val="_Section_Tab"/>
  <p:tag name="FORMATSSLIDEID" val="345"/>
  <p:tag name="POSITIONSHAPE" val="_Section_Tab"/>
  <p:tag name="POSITIONSLIDEID" val="345"/>
  <p:tag name="SIZESHAPE" val="_Section_Tab"/>
  <p:tag name="SIZESLIDEID" val="345"/>
</p:tagLst>
</file>

<file path=ppt/tags/tag7.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HOLDSTITLE" val="true"/>
  <p:tag name="HOLDSSECTIONTAB" val="true"/>
  <p:tag name="FORMATSSHAPE" val="_Section_Tab"/>
  <p:tag name="FORMATSSLIDEID" val="345"/>
  <p:tag name="POSITIONSHAPE" val="_Section_Tab"/>
  <p:tag name="POSITIONSLIDEID" val="345"/>
  <p:tag name="SIZESHAPE" val="_Section_Tab"/>
  <p:tag name="SIZESLIDEID" val="345"/>
</p:tagLst>
</file>

<file path=ppt/tags/tag8.xml><?xml version="1.0" encoding="utf-8"?>
<p:tagLst xmlns:a="http://schemas.openxmlformats.org/drawingml/2006/main" xmlns:r="http://schemas.openxmlformats.org/officeDocument/2006/relationships" xmlns:p="http://schemas.openxmlformats.org/presentationml/2006/main">
  <p:tag name="JPM_OBJECT_NAME" val="jpmObjectNote"/>
</p:tagLst>
</file>

<file path=ppt/tags/tag9.xml><?xml version="1.0" encoding="utf-8"?>
<p:tagLst xmlns:a="http://schemas.openxmlformats.org/drawingml/2006/main" xmlns:r="http://schemas.openxmlformats.org/officeDocument/2006/relationships" xmlns:p="http://schemas.openxmlformats.org/presentationml/2006/main">
  <p:tag name="JPM_OBJECT_NAME" val="jpmObjectNote"/>
</p:tagLst>
</file>

<file path=ppt/theme/theme1.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
            <a:srgbClr val="003768"/>
          </a:buClr>
          <a:buSzPct val="100000"/>
          <a:buFont typeface="Arial" charset="0"/>
          <a:buChar char="•"/>
          <a:tabLst/>
          <a:defRPr kumimoji="0" lang="en-US" sz="12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25000"/>
          </a:spcAft>
          <a:buClr>
            <a:srgbClr val="003768"/>
          </a:buClr>
          <a:buSzPct val="100000"/>
          <a:buFont typeface="Arial" charset="0"/>
          <a:buChar char="•"/>
          <a:tabLst/>
          <a:defRPr kumimoji="0" lang="en-US" sz="12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33348</TotalTime>
  <Words>2272</Words>
  <Application>Microsoft Office PowerPoint</Application>
  <PresentationFormat>On-screen Show (4:3)</PresentationFormat>
  <Paragraphs>256</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Disclosures</vt:lpstr>
    </vt:vector>
  </TitlesOfParts>
  <Company>Stifel Nicolaus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stifel</dc:creator>
  <cp:lastModifiedBy>Mike Sutter</cp:lastModifiedBy>
  <cp:revision>2425</cp:revision>
  <cp:lastPrinted>2015-02-02T19:03:16Z</cp:lastPrinted>
  <dcterms:created xsi:type="dcterms:W3CDTF">2010-05-12T13:44:05Z</dcterms:created>
  <dcterms:modified xsi:type="dcterms:W3CDTF">2015-03-20T16:49:07Z</dcterms:modified>
</cp:coreProperties>
</file>