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57" r:id="rId2"/>
    <p:sldId id="318" r:id="rId3"/>
    <p:sldId id="330" r:id="rId4"/>
    <p:sldId id="392" r:id="rId5"/>
    <p:sldId id="413" r:id="rId6"/>
    <p:sldId id="450" r:id="rId7"/>
    <p:sldId id="382" r:id="rId8"/>
    <p:sldId id="299" r:id="rId9"/>
    <p:sldId id="335" r:id="rId10"/>
    <p:sldId id="395" r:id="rId11"/>
    <p:sldId id="336" r:id="rId12"/>
    <p:sldId id="343" r:id="rId13"/>
    <p:sldId id="304" r:id="rId14"/>
    <p:sldId id="305" r:id="rId15"/>
    <p:sldId id="453" r:id="rId16"/>
    <p:sldId id="329" r:id="rId17"/>
    <p:sldId id="411" r:id="rId18"/>
    <p:sldId id="412" r:id="rId19"/>
    <p:sldId id="293" r:id="rId20"/>
    <p:sldId id="455" r:id="rId21"/>
    <p:sldId id="456" r:id="rId22"/>
    <p:sldId id="366" r:id="rId23"/>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898" autoAdjust="0"/>
    <p:restoredTop sz="87554" autoAdjust="0"/>
  </p:normalViewPr>
  <p:slideViewPr>
    <p:cSldViewPr>
      <p:cViewPr varScale="1">
        <p:scale>
          <a:sx n="117" d="100"/>
          <a:sy n="117" d="100"/>
        </p:scale>
        <p:origin x="-600" y="-104"/>
      </p:cViewPr>
      <p:guideLst>
        <p:guide orient="horz" pos="2160"/>
        <p:guide pos="2880"/>
      </p:guideLst>
    </p:cSldViewPr>
  </p:slideViewPr>
  <p:outlineViewPr>
    <p:cViewPr>
      <p:scale>
        <a:sx n="33" d="100"/>
        <a:sy n="33" d="100"/>
      </p:scale>
      <p:origin x="0" y="105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arbrawatson:Desktop:Warren:Slide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arbrawatson:Desktop:Warren:Slide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twgstore\home\mlaczkoski\Tim\MAAOsli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6379179238109"/>
          <c:y val="0.0351734669529945"/>
          <c:w val="0.922548875315819"/>
          <c:h val="0.892988442234195"/>
        </c:manualLayout>
      </c:layout>
      <c:lineChart>
        <c:grouping val="standard"/>
        <c:varyColors val="0"/>
        <c:ser>
          <c:idx val="0"/>
          <c:order val="0"/>
          <c:tx>
            <c:strRef>
              <c:f>CURTOPRINT!$B$1</c:f>
              <c:strCache>
                <c:ptCount val="1"/>
                <c:pt idx="0">
                  <c:v>Single-Family</c:v>
                </c:pt>
              </c:strCache>
            </c:strRef>
          </c:tx>
          <c:spPr>
            <a:ln w="28575" cap="rnd">
              <a:solidFill>
                <a:schemeClr val="accent1"/>
              </a:solidFill>
              <a:round/>
            </a:ln>
            <a:effectLst/>
          </c:spPr>
          <c:marker>
            <c:symbol val="none"/>
          </c:marker>
          <c:cat>
            <c:strRef>
              <c:f>CURTOPRINT!$A$2:$A$29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CURTOPRINT!$B$2:$B$29</c:f>
              <c:numCache>
                <c:formatCode>General</c:formatCode>
                <c:ptCount val="28"/>
                <c:pt idx="0">
                  <c:v>51090.0</c:v>
                </c:pt>
                <c:pt idx="1">
                  <c:v>47676.0</c:v>
                </c:pt>
                <c:pt idx="2">
                  <c:v>41410.0</c:v>
                </c:pt>
                <c:pt idx="3">
                  <c:v>35819.0</c:v>
                </c:pt>
                <c:pt idx="4">
                  <c:v>39035.0</c:v>
                </c:pt>
                <c:pt idx="5">
                  <c:v>46837.0</c:v>
                </c:pt>
                <c:pt idx="6">
                  <c:v>50510.0</c:v>
                </c:pt>
                <c:pt idx="7">
                  <c:v>53784.0</c:v>
                </c:pt>
                <c:pt idx="8">
                  <c:v>49203.0</c:v>
                </c:pt>
                <c:pt idx="9">
                  <c:v>55206.0</c:v>
                </c:pt>
                <c:pt idx="10">
                  <c:v>58937.0</c:v>
                </c:pt>
                <c:pt idx="11">
                  <c:v>64815.0</c:v>
                </c:pt>
                <c:pt idx="12">
                  <c:v>65716.0</c:v>
                </c:pt>
                <c:pt idx="13">
                  <c:v>59542.0</c:v>
                </c:pt>
                <c:pt idx="14">
                  <c:v>56366.0</c:v>
                </c:pt>
                <c:pt idx="15">
                  <c:v>57192.0</c:v>
                </c:pt>
                <c:pt idx="16">
                  <c:v>58688.0</c:v>
                </c:pt>
                <c:pt idx="17">
                  <c:v>64568.0</c:v>
                </c:pt>
                <c:pt idx="18">
                  <c:v>60523.0</c:v>
                </c:pt>
                <c:pt idx="19">
                  <c:v>50724.0</c:v>
                </c:pt>
                <c:pt idx="20">
                  <c:v>45340.0</c:v>
                </c:pt>
                <c:pt idx="21">
                  <c:v>40863.0</c:v>
                </c:pt>
                <c:pt idx="22">
                  <c:v>41894.0</c:v>
                </c:pt>
                <c:pt idx="23">
                  <c:v>41800.0</c:v>
                </c:pt>
                <c:pt idx="24">
                  <c:v>39950.0</c:v>
                </c:pt>
                <c:pt idx="25">
                  <c:v>47401.0</c:v>
                </c:pt>
                <c:pt idx="26">
                  <c:v>49981.0</c:v>
                </c:pt>
                <c:pt idx="27">
                  <c:v>48963.0</c:v>
                </c:pt>
              </c:numCache>
            </c:numRef>
          </c:val>
          <c:smooth val="0"/>
        </c:ser>
        <c:ser>
          <c:idx val="1"/>
          <c:order val="1"/>
          <c:tx>
            <c:strRef>
              <c:f>CURTOPRINT!$C$1</c:f>
              <c:strCache>
                <c:ptCount val="1"/>
                <c:pt idx="0">
                  <c:v>Condos</c:v>
                </c:pt>
              </c:strCache>
            </c:strRef>
          </c:tx>
          <c:spPr>
            <a:ln w="28575" cap="rnd">
              <a:solidFill>
                <a:schemeClr val="accent2"/>
              </a:solidFill>
              <a:round/>
            </a:ln>
            <a:effectLst/>
          </c:spPr>
          <c:marker>
            <c:symbol val="none"/>
          </c:marker>
          <c:cat>
            <c:strRef>
              <c:f>CURTOPRINT!$A$2:$A$29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CURTOPRINT!$C$2:$C$29</c:f>
              <c:numCache>
                <c:formatCode>General</c:formatCode>
                <c:ptCount val="28"/>
                <c:pt idx="0">
                  <c:v>29921.0</c:v>
                </c:pt>
                <c:pt idx="1">
                  <c:v>23463.0</c:v>
                </c:pt>
                <c:pt idx="2">
                  <c:v>17512.0</c:v>
                </c:pt>
                <c:pt idx="3">
                  <c:v>12647.0</c:v>
                </c:pt>
                <c:pt idx="4">
                  <c:v>11658.0</c:v>
                </c:pt>
                <c:pt idx="5">
                  <c:v>12884.0</c:v>
                </c:pt>
                <c:pt idx="6">
                  <c:v>13600.0</c:v>
                </c:pt>
                <c:pt idx="7">
                  <c:v>14960.0</c:v>
                </c:pt>
                <c:pt idx="8">
                  <c:v>14919.0</c:v>
                </c:pt>
                <c:pt idx="9">
                  <c:v>17453.0</c:v>
                </c:pt>
                <c:pt idx="10">
                  <c:v>19366.0</c:v>
                </c:pt>
                <c:pt idx="11">
                  <c:v>22465.0</c:v>
                </c:pt>
                <c:pt idx="12">
                  <c:v>23865.0</c:v>
                </c:pt>
                <c:pt idx="13">
                  <c:v>23606.0</c:v>
                </c:pt>
                <c:pt idx="14">
                  <c:v>22362.0</c:v>
                </c:pt>
                <c:pt idx="15">
                  <c:v>24132.0</c:v>
                </c:pt>
                <c:pt idx="16">
                  <c:v>25128.0</c:v>
                </c:pt>
                <c:pt idx="17">
                  <c:v>29925.0</c:v>
                </c:pt>
                <c:pt idx="18">
                  <c:v>34056.0</c:v>
                </c:pt>
                <c:pt idx="19">
                  <c:v>29141.0</c:v>
                </c:pt>
                <c:pt idx="20">
                  <c:v>26161.0</c:v>
                </c:pt>
                <c:pt idx="21">
                  <c:v>20058.0</c:v>
                </c:pt>
                <c:pt idx="22">
                  <c:v>18612.0</c:v>
                </c:pt>
                <c:pt idx="23">
                  <c:v>18018.0</c:v>
                </c:pt>
                <c:pt idx="24">
                  <c:v>15163.0</c:v>
                </c:pt>
                <c:pt idx="25">
                  <c:v>19034.0</c:v>
                </c:pt>
                <c:pt idx="26">
                  <c:v>20469.0</c:v>
                </c:pt>
                <c:pt idx="27">
                  <c:v>20614.0</c:v>
                </c:pt>
              </c:numCache>
            </c:numRef>
          </c:val>
          <c:smooth val="0"/>
        </c:ser>
        <c:dLbls>
          <c:showLegendKey val="0"/>
          <c:showVal val="0"/>
          <c:showCatName val="0"/>
          <c:showSerName val="0"/>
          <c:showPercent val="0"/>
          <c:showBubbleSize val="0"/>
        </c:dLbls>
        <c:marker val="1"/>
        <c:smooth val="0"/>
        <c:axId val="-2120965880"/>
        <c:axId val="-2120969592"/>
      </c:lineChart>
      <c:catAx>
        <c:axId val="-2120965880"/>
        <c:scaling>
          <c:orientation val="minMax"/>
        </c:scaling>
        <c:delete val="0"/>
        <c:axPos val="b"/>
        <c:numFmt formatCode="General" sourceLinked="1"/>
        <c:majorTickMark val="in"/>
        <c:minorTickMark val="none"/>
        <c:tickLblPos val="nextTo"/>
        <c:spPr>
          <a:noFill/>
          <a:ln w="9525" cap="flat" cmpd="sng" algn="ctr">
            <a:solidFill>
              <a:schemeClr val="accent1"/>
            </a:solidFill>
            <a:round/>
          </a:ln>
          <a:effectLst/>
        </c:spPr>
        <c:txPr>
          <a:bodyPr rot="-6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969592"/>
        <c:crosses val="autoZero"/>
        <c:auto val="1"/>
        <c:lblAlgn val="ctr"/>
        <c:lblOffset val="100"/>
        <c:noMultiLvlLbl val="0"/>
      </c:catAx>
      <c:valAx>
        <c:axId val="-2120969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965880"/>
        <c:crosses val="autoZero"/>
        <c:crossBetween val="midCat"/>
      </c:valAx>
      <c:spPr>
        <a:noFill/>
        <a:ln>
          <a:noFill/>
        </a:ln>
        <a:effectLst/>
      </c:spPr>
    </c:plotArea>
    <c:legend>
      <c:legendPos val="b"/>
      <c:layout>
        <c:manualLayout>
          <c:xMode val="edge"/>
          <c:yMode val="edge"/>
          <c:x val="0.697693044201924"/>
          <c:y val="0.142974975600974"/>
          <c:w val="0.133069056982935"/>
          <c:h val="0.1199612458190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91729897399189"/>
          <c:y val="0.0188698072223731"/>
          <c:w val="0.94492233357194"/>
          <c:h val="0.858316710411199"/>
        </c:manualLayout>
      </c:layout>
      <c:barChart>
        <c:barDir val="col"/>
        <c:grouping val="clustered"/>
        <c:varyColors val="0"/>
        <c:ser>
          <c:idx val="0"/>
          <c:order val="0"/>
          <c:invertIfNegative val="0"/>
          <c:cat>
            <c:strRef>
              <c:f>deeds!$A$1:$A$76</c:f>
              <c:strCache>
                <c:ptCount val="76"/>
                <c:pt idx="0">
                  <c:v>      </c:v>
                </c:pt>
                <c:pt idx="1">
                  <c:v>Jan-09</c:v>
                </c:pt>
                <c:pt idx="2">
                  <c:v>Feb-09</c:v>
                </c:pt>
                <c:pt idx="3">
                  <c:v>Mar-09</c:v>
                </c:pt>
                <c:pt idx="4">
                  <c:v>Apr-09</c:v>
                </c:pt>
                <c:pt idx="5">
                  <c:v>May-09</c:v>
                </c:pt>
                <c:pt idx="6">
                  <c:v>Jun-09</c:v>
                </c:pt>
                <c:pt idx="7">
                  <c:v>Jul-09</c:v>
                </c:pt>
                <c:pt idx="8">
                  <c:v>Aug-09</c:v>
                </c:pt>
                <c:pt idx="9">
                  <c:v>Sep-09</c:v>
                </c:pt>
                <c:pt idx="10">
                  <c:v>Oct-09</c:v>
                </c:pt>
                <c:pt idx="11">
                  <c:v>Nov-09</c:v>
                </c:pt>
                <c:pt idx="12">
                  <c:v>Dec-09</c:v>
                </c:pt>
                <c:pt idx="13">
                  <c:v>Jan-10</c:v>
                </c:pt>
                <c:pt idx="14">
                  <c:v>Feb-10</c:v>
                </c:pt>
                <c:pt idx="15">
                  <c:v>Mar-10</c:v>
                </c:pt>
                <c:pt idx="16">
                  <c:v>Apr-10</c:v>
                </c:pt>
                <c:pt idx="17">
                  <c:v>May-10</c:v>
                </c:pt>
                <c:pt idx="18">
                  <c:v>Jun-10</c:v>
                </c:pt>
                <c:pt idx="19">
                  <c:v>Jul-10</c:v>
                </c:pt>
                <c:pt idx="20">
                  <c:v>Aug-10</c:v>
                </c:pt>
                <c:pt idx="21">
                  <c:v>Sep-10</c:v>
                </c:pt>
                <c:pt idx="22">
                  <c:v>Oct-10</c:v>
                </c:pt>
                <c:pt idx="23">
                  <c:v>Nov-10</c:v>
                </c:pt>
                <c:pt idx="24">
                  <c:v>Dec-10</c:v>
                </c:pt>
                <c:pt idx="25">
                  <c:v>Jan-11</c:v>
                </c:pt>
                <c:pt idx="26">
                  <c:v>Feb-11</c:v>
                </c:pt>
                <c:pt idx="27">
                  <c:v>Mar-11</c:v>
                </c:pt>
                <c:pt idx="28">
                  <c:v>Apr-11</c:v>
                </c:pt>
                <c:pt idx="29">
                  <c:v>May-11</c:v>
                </c:pt>
                <c:pt idx="30">
                  <c:v>Jun-11</c:v>
                </c:pt>
                <c:pt idx="31">
                  <c:v>Jul-11</c:v>
                </c:pt>
                <c:pt idx="32">
                  <c:v>Aug-11</c:v>
                </c:pt>
                <c:pt idx="33">
                  <c:v>Sep-11</c:v>
                </c:pt>
                <c:pt idx="34">
                  <c:v>Oct-11</c:v>
                </c:pt>
                <c:pt idx="35">
                  <c:v>Nov-11</c:v>
                </c:pt>
                <c:pt idx="36">
                  <c:v>Dec-11</c:v>
                </c:pt>
                <c:pt idx="37">
                  <c:v>Jan-12</c:v>
                </c:pt>
                <c:pt idx="38">
                  <c:v>Feb-12</c:v>
                </c:pt>
                <c:pt idx="39">
                  <c:v>Mar-12</c:v>
                </c:pt>
                <c:pt idx="40">
                  <c:v>Apr-12</c:v>
                </c:pt>
                <c:pt idx="41">
                  <c:v>May-12</c:v>
                </c:pt>
                <c:pt idx="42">
                  <c:v>Jun-12</c:v>
                </c:pt>
                <c:pt idx="43">
                  <c:v>Jul-12</c:v>
                </c:pt>
                <c:pt idx="44">
                  <c:v>Aug-12</c:v>
                </c:pt>
                <c:pt idx="45">
                  <c:v>Sep-12</c:v>
                </c:pt>
                <c:pt idx="46">
                  <c:v>Oct-12</c:v>
                </c:pt>
                <c:pt idx="47">
                  <c:v>Nov-12</c:v>
                </c:pt>
                <c:pt idx="48">
                  <c:v>Dec-12</c:v>
                </c:pt>
                <c:pt idx="49">
                  <c:v>Jan-13</c:v>
                </c:pt>
                <c:pt idx="50">
                  <c:v>Feb-13</c:v>
                </c:pt>
                <c:pt idx="51">
                  <c:v>Mar-13</c:v>
                </c:pt>
                <c:pt idx="52">
                  <c:v>Apr-13</c:v>
                </c:pt>
                <c:pt idx="53">
                  <c:v>May-13</c:v>
                </c:pt>
                <c:pt idx="54">
                  <c:v>Jun-13</c:v>
                </c:pt>
                <c:pt idx="55">
                  <c:v>Jul-13</c:v>
                </c:pt>
                <c:pt idx="56">
                  <c:v>Aug-13</c:v>
                </c:pt>
                <c:pt idx="57">
                  <c:v>Sep-13</c:v>
                </c:pt>
                <c:pt idx="58">
                  <c:v>Oct-13</c:v>
                </c:pt>
                <c:pt idx="59">
                  <c:v>Nov-13</c:v>
                </c:pt>
                <c:pt idx="60">
                  <c:v>Dec-13</c:v>
                </c:pt>
                <c:pt idx="61">
                  <c:v>Jan-14</c:v>
                </c:pt>
                <c:pt idx="62">
                  <c:v>Feb-14</c:v>
                </c:pt>
                <c:pt idx="63">
                  <c:v>Mar-14</c:v>
                </c:pt>
                <c:pt idx="64">
                  <c:v>Apr-14</c:v>
                </c:pt>
                <c:pt idx="65">
                  <c:v>May-14</c:v>
                </c:pt>
                <c:pt idx="66">
                  <c:v>Jun-14</c:v>
                </c:pt>
                <c:pt idx="67">
                  <c:v>Jul-14</c:v>
                </c:pt>
                <c:pt idx="68">
                  <c:v>Aug-14</c:v>
                </c:pt>
                <c:pt idx="69">
                  <c:v>Sep-14</c:v>
                </c:pt>
                <c:pt idx="70">
                  <c:v>Oct-14</c:v>
                </c:pt>
                <c:pt idx="71">
                  <c:v>Nov-14</c:v>
                </c:pt>
                <c:pt idx="72">
                  <c:v>Dec-14</c:v>
                </c:pt>
                <c:pt idx="73">
                  <c:v>Jan-15</c:v>
                </c:pt>
                <c:pt idx="74">
                  <c:v>Feb-15</c:v>
                </c:pt>
                <c:pt idx="75">
                  <c:v>Mar-15</c:v>
                </c:pt>
              </c:strCache>
            </c:strRef>
          </c:cat>
          <c:val>
            <c:numRef>
              <c:f>deeds!$B$1:$B$76</c:f>
              <c:numCache>
                <c:formatCode>General</c:formatCode>
                <c:ptCount val="76"/>
                <c:pt idx="0">
                  <c:v>2009.0</c:v>
                </c:pt>
                <c:pt idx="1">
                  <c:v>978.0</c:v>
                </c:pt>
                <c:pt idx="2">
                  <c:v>831.0</c:v>
                </c:pt>
                <c:pt idx="3">
                  <c:v>957.0</c:v>
                </c:pt>
                <c:pt idx="4">
                  <c:v>764.0</c:v>
                </c:pt>
                <c:pt idx="5">
                  <c:v>584.0</c:v>
                </c:pt>
                <c:pt idx="6">
                  <c:v>628.0</c:v>
                </c:pt>
                <c:pt idx="7">
                  <c:v>692.0</c:v>
                </c:pt>
                <c:pt idx="8">
                  <c:v>659.0</c:v>
                </c:pt>
                <c:pt idx="9">
                  <c:v>704.0</c:v>
                </c:pt>
                <c:pt idx="10">
                  <c:v>915.0</c:v>
                </c:pt>
                <c:pt idx="11">
                  <c:v>702.0</c:v>
                </c:pt>
                <c:pt idx="12">
                  <c:v>858.0</c:v>
                </c:pt>
                <c:pt idx="13">
                  <c:v>1141.0</c:v>
                </c:pt>
                <c:pt idx="14">
                  <c:v>918.0</c:v>
                </c:pt>
                <c:pt idx="15">
                  <c:v>1391.0</c:v>
                </c:pt>
                <c:pt idx="16">
                  <c:v>1375.0</c:v>
                </c:pt>
                <c:pt idx="17">
                  <c:v>1294.0</c:v>
                </c:pt>
                <c:pt idx="18">
                  <c:v>1315.0</c:v>
                </c:pt>
                <c:pt idx="19">
                  <c:v>1247.0</c:v>
                </c:pt>
                <c:pt idx="20">
                  <c:v>1208.0</c:v>
                </c:pt>
                <c:pt idx="21">
                  <c:v>890.0</c:v>
                </c:pt>
                <c:pt idx="22">
                  <c:v>557.0</c:v>
                </c:pt>
                <c:pt idx="23">
                  <c:v>418.0</c:v>
                </c:pt>
                <c:pt idx="24">
                  <c:v>485.0</c:v>
                </c:pt>
                <c:pt idx="25">
                  <c:v>529.0</c:v>
                </c:pt>
                <c:pt idx="26">
                  <c:v>522.0</c:v>
                </c:pt>
                <c:pt idx="27">
                  <c:v>625.0</c:v>
                </c:pt>
                <c:pt idx="28">
                  <c:v>597.0</c:v>
                </c:pt>
                <c:pt idx="29">
                  <c:v>573.0</c:v>
                </c:pt>
                <c:pt idx="30">
                  <c:v>935.0</c:v>
                </c:pt>
                <c:pt idx="31">
                  <c:v>781.0</c:v>
                </c:pt>
                <c:pt idx="32">
                  <c:v>948.0</c:v>
                </c:pt>
                <c:pt idx="33">
                  <c:v>755.0</c:v>
                </c:pt>
                <c:pt idx="34">
                  <c:v>776.0</c:v>
                </c:pt>
                <c:pt idx="35">
                  <c:v>732.0</c:v>
                </c:pt>
                <c:pt idx="36">
                  <c:v>758.0</c:v>
                </c:pt>
                <c:pt idx="37">
                  <c:v>799.0</c:v>
                </c:pt>
                <c:pt idx="38">
                  <c:v>767.0</c:v>
                </c:pt>
                <c:pt idx="39">
                  <c:v>899.0</c:v>
                </c:pt>
                <c:pt idx="40">
                  <c:v>750.0</c:v>
                </c:pt>
                <c:pt idx="41">
                  <c:v>796.0</c:v>
                </c:pt>
                <c:pt idx="42">
                  <c:v>754.0</c:v>
                </c:pt>
                <c:pt idx="43">
                  <c:v>648.0</c:v>
                </c:pt>
                <c:pt idx="44">
                  <c:v>566.0</c:v>
                </c:pt>
                <c:pt idx="45">
                  <c:v>512.0</c:v>
                </c:pt>
                <c:pt idx="46">
                  <c:v>371.0</c:v>
                </c:pt>
                <c:pt idx="47">
                  <c:v>295.0</c:v>
                </c:pt>
                <c:pt idx="48">
                  <c:v>265.0</c:v>
                </c:pt>
                <c:pt idx="49">
                  <c:v>293.0</c:v>
                </c:pt>
                <c:pt idx="50">
                  <c:v>241.0</c:v>
                </c:pt>
                <c:pt idx="51">
                  <c:v>227.0</c:v>
                </c:pt>
                <c:pt idx="52">
                  <c:v>235.0</c:v>
                </c:pt>
                <c:pt idx="53">
                  <c:v>251.0</c:v>
                </c:pt>
                <c:pt idx="54">
                  <c:v>329.0</c:v>
                </c:pt>
                <c:pt idx="55">
                  <c:v>298.0</c:v>
                </c:pt>
                <c:pt idx="56">
                  <c:v>261.0</c:v>
                </c:pt>
                <c:pt idx="57">
                  <c:v>247.0</c:v>
                </c:pt>
                <c:pt idx="58">
                  <c:v>316.0</c:v>
                </c:pt>
                <c:pt idx="59">
                  <c:v>228.0</c:v>
                </c:pt>
                <c:pt idx="60">
                  <c:v>184.0</c:v>
                </c:pt>
                <c:pt idx="61">
                  <c:v>354.0</c:v>
                </c:pt>
                <c:pt idx="62">
                  <c:v>364.0</c:v>
                </c:pt>
                <c:pt idx="63">
                  <c:v>238.0</c:v>
                </c:pt>
                <c:pt idx="64">
                  <c:v>229.0</c:v>
                </c:pt>
                <c:pt idx="65">
                  <c:v>189.0</c:v>
                </c:pt>
                <c:pt idx="66">
                  <c:v>305.0</c:v>
                </c:pt>
                <c:pt idx="67">
                  <c:v>218.0</c:v>
                </c:pt>
                <c:pt idx="68">
                  <c:v>347.0</c:v>
                </c:pt>
                <c:pt idx="69">
                  <c:v>294.0</c:v>
                </c:pt>
                <c:pt idx="70">
                  <c:v>423.0</c:v>
                </c:pt>
                <c:pt idx="71">
                  <c:v>344.0</c:v>
                </c:pt>
                <c:pt idx="72">
                  <c:v>322.0</c:v>
                </c:pt>
                <c:pt idx="73">
                  <c:v>257.0</c:v>
                </c:pt>
                <c:pt idx="74">
                  <c:v>311.0</c:v>
                </c:pt>
                <c:pt idx="75">
                  <c:v>359.0</c:v>
                </c:pt>
              </c:numCache>
            </c:numRef>
          </c:val>
        </c:ser>
        <c:dLbls>
          <c:showLegendKey val="0"/>
          <c:showVal val="0"/>
          <c:showCatName val="0"/>
          <c:showSerName val="0"/>
          <c:showPercent val="0"/>
          <c:showBubbleSize val="0"/>
        </c:dLbls>
        <c:gapWidth val="150"/>
        <c:axId val="-2121326200"/>
        <c:axId val="-2121323160"/>
      </c:barChart>
      <c:catAx>
        <c:axId val="-2121326200"/>
        <c:scaling>
          <c:orientation val="minMax"/>
        </c:scaling>
        <c:delete val="0"/>
        <c:axPos val="b"/>
        <c:majorTickMark val="out"/>
        <c:minorTickMark val="none"/>
        <c:tickLblPos val="nextTo"/>
        <c:txPr>
          <a:bodyPr rot="-240000"/>
          <a:lstStyle/>
          <a:p>
            <a:pPr>
              <a:defRPr/>
            </a:pPr>
            <a:endParaRPr lang="en-US"/>
          </a:p>
        </c:txPr>
        <c:crossAx val="-2121323160"/>
        <c:crosses val="autoZero"/>
        <c:auto val="1"/>
        <c:lblAlgn val="ctr"/>
        <c:lblOffset val="100"/>
        <c:noMultiLvlLbl val="0"/>
      </c:catAx>
      <c:valAx>
        <c:axId val="-2121323160"/>
        <c:scaling>
          <c:orientation val="minMax"/>
        </c:scaling>
        <c:delete val="0"/>
        <c:axPos val="l"/>
        <c:majorGridlines/>
        <c:numFmt formatCode="General" sourceLinked="1"/>
        <c:majorTickMark val="out"/>
        <c:minorTickMark val="none"/>
        <c:tickLblPos val="nextTo"/>
        <c:crossAx val="-21213262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a:t>Single-Family</a:t>
            </a:r>
          </a:p>
        </c:rich>
      </c:tx>
      <c:layout>
        <c:manualLayout>
          <c:xMode val="edge"/>
          <c:yMode val="edge"/>
          <c:x val="0.895642328799809"/>
          <c:y val="0.075092930744655"/>
        </c:manualLayout>
      </c:layout>
      <c:overlay val="0"/>
      <c:spPr>
        <a:noFill/>
        <a:ln>
          <a:noFill/>
        </a:ln>
        <a:effectLst/>
      </c:spPr>
    </c:title>
    <c:autoTitleDeleted val="0"/>
    <c:plotArea>
      <c:layout>
        <c:manualLayout>
          <c:layoutTarget val="inner"/>
          <c:xMode val="edge"/>
          <c:yMode val="edge"/>
          <c:x val="0.0587780959198282"/>
          <c:y val="0.0388488942458146"/>
          <c:w val="0.924555237413505"/>
          <c:h val="0.844418330287946"/>
        </c:manualLayout>
      </c:layout>
      <c:barChart>
        <c:barDir val="col"/>
        <c:grouping val="clustered"/>
        <c:varyColors val="0"/>
        <c:ser>
          <c:idx val="0"/>
          <c:order val="0"/>
          <c:tx>
            <c:strRef>
              <c:f>slide5!$B$1</c:f>
              <c:strCache>
                <c:ptCount val="1"/>
                <c:pt idx="0">
                  <c:v>Single-Family</c:v>
                </c:pt>
              </c:strCache>
            </c:strRef>
          </c:tx>
          <c:spPr>
            <a:solidFill>
              <a:schemeClr val="accent1"/>
            </a:solidFill>
            <a:ln>
              <a:noFill/>
            </a:ln>
            <a:effectLst/>
          </c:spPr>
          <c:invertIfNegative val="0"/>
          <c:cat>
            <c:strRef>
              <c:f>slide5!$A$2:$A$29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slide5!$B$2:$B$29</c:f>
              <c:numCache>
                <c:formatCode>General</c:formatCode>
                <c:ptCount val="28"/>
                <c:pt idx="0">
                  <c:v>51090.0</c:v>
                </c:pt>
                <c:pt idx="1">
                  <c:v>47676.0</c:v>
                </c:pt>
                <c:pt idx="2">
                  <c:v>41410.0</c:v>
                </c:pt>
                <c:pt idx="3">
                  <c:v>35819.0</c:v>
                </c:pt>
                <c:pt idx="4">
                  <c:v>39035.0</c:v>
                </c:pt>
                <c:pt idx="5">
                  <c:v>46837.0</c:v>
                </c:pt>
                <c:pt idx="6">
                  <c:v>50510.0</c:v>
                </c:pt>
                <c:pt idx="7">
                  <c:v>53784.0</c:v>
                </c:pt>
                <c:pt idx="8">
                  <c:v>49203.0</c:v>
                </c:pt>
                <c:pt idx="9">
                  <c:v>55206.0</c:v>
                </c:pt>
                <c:pt idx="10">
                  <c:v>58937.0</c:v>
                </c:pt>
                <c:pt idx="11">
                  <c:v>64815.0</c:v>
                </c:pt>
                <c:pt idx="12">
                  <c:v>65716.0</c:v>
                </c:pt>
                <c:pt idx="13">
                  <c:v>59542.0</c:v>
                </c:pt>
                <c:pt idx="14">
                  <c:v>56366.0</c:v>
                </c:pt>
                <c:pt idx="15">
                  <c:v>57192.0</c:v>
                </c:pt>
                <c:pt idx="16">
                  <c:v>58688.0</c:v>
                </c:pt>
                <c:pt idx="17">
                  <c:v>64568.0</c:v>
                </c:pt>
                <c:pt idx="18">
                  <c:v>60523.0</c:v>
                </c:pt>
                <c:pt idx="19">
                  <c:v>50724.0</c:v>
                </c:pt>
                <c:pt idx="20">
                  <c:v>45340.0</c:v>
                </c:pt>
                <c:pt idx="21">
                  <c:v>40863.0</c:v>
                </c:pt>
                <c:pt idx="22">
                  <c:v>41894.0</c:v>
                </c:pt>
                <c:pt idx="23">
                  <c:v>41800.0</c:v>
                </c:pt>
                <c:pt idx="24">
                  <c:v>39950.0</c:v>
                </c:pt>
                <c:pt idx="25">
                  <c:v>47401.0</c:v>
                </c:pt>
                <c:pt idx="26">
                  <c:v>49981.0</c:v>
                </c:pt>
                <c:pt idx="27">
                  <c:v>48963.0</c:v>
                </c:pt>
              </c:numCache>
            </c:numRef>
          </c:val>
        </c:ser>
        <c:dLbls>
          <c:showLegendKey val="0"/>
          <c:showVal val="0"/>
          <c:showCatName val="0"/>
          <c:showSerName val="0"/>
          <c:showPercent val="0"/>
          <c:showBubbleSize val="0"/>
        </c:dLbls>
        <c:gapWidth val="150"/>
        <c:axId val="-2121022408"/>
        <c:axId val="-2121026200"/>
      </c:barChart>
      <c:catAx>
        <c:axId val="-212102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026200"/>
        <c:crosses val="autoZero"/>
        <c:auto val="1"/>
        <c:lblAlgn val="ctr"/>
        <c:lblOffset val="100"/>
        <c:noMultiLvlLbl val="0"/>
      </c:catAx>
      <c:valAx>
        <c:axId val="-2121026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022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0746908886389201"/>
          <c:y val="0.0941183709652187"/>
          <c:w val="0.882036107986502"/>
          <c:h val="0.780784689993221"/>
        </c:manualLayout>
      </c:layout>
      <c:barChart>
        <c:barDir val="col"/>
        <c:grouping val="clustered"/>
        <c:varyColors val="0"/>
        <c:ser>
          <c:idx val="0"/>
          <c:order val="0"/>
          <c:spPr>
            <a:ln w="25400"/>
          </c:spPr>
          <c:invertIfNegative val="0"/>
          <c:cat>
            <c:numRef>
              <c:f>Slide6!$A$1:$A$63</c:f>
              <c:numCache>
                <c:formatCode>mmm\-yy</c:formatCode>
                <c:ptCount val="63"/>
                <c:pt idx="0">
                  <c:v>40179.0</c:v>
                </c:pt>
                <c:pt idx="1">
                  <c:v>40210.0</c:v>
                </c:pt>
                <c:pt idx="2">
                  <c:v>40238.0</c:v>
                </c:pt>
                <c:pt idx="3">
                  <c:v>40269.0</c:v>
                </c:pt>
                <c:pt idx="4">
                  <c:v>40299.0</c:v>
                </c:pt>
                <c:pt idx="5">
                  <c:v>40330.0</c:v>
                </c:pt>
                <c:pt idx="6">
                  <c:v>40360.0</c:v>
                </c:pt>
                <c:pt idx="7">
                  <c:v>40391.0</c:v>
                </c:pt>
                <c:pt idx="8">
                  <c:v>40422.0</c:v>
                </c:pt>
                <c:pt idx="9">
                  <c:v>40452.0</c:v>
                </c:pt>
                <c:pt idx="10">
                  <c:v>40483.0</c:v>
                </c:pt>
                <c:pt idx="11">
                  <c:v>40513.0</c:v>
                </c:pt>
                <c:pt idx="12">
                  <c:v>40544.0</c:v>
                </c:pt>
                <c:pt idx="13">
                  <c:v>40575.0</c:v>
                </c:pt>
                <c:pt idx="14">
                  <c:v>40603.0</c:v>
                </c:pt>
                <c:pt idx="15">
                  <c:v>40634.0</c:v>
                </c:pt>
                <c:pt idx="16">
                  <c:v>40664.0</c:v>
                </c:pt>
                <c:pt idx="17">
                  <c:v>40695.0</c:v>
                </c:pt>
                <c:pt idx="18">
                  <c:v>40725.0</c:v>
                </c:pt>
                <c:pt idx="19">
                  <c:v>40756.0</c:v>
                </c:pt>
                <c:pt idx="20">
                  <c:v>40787.0</c:v>
                </c:pt>
                <c:pt idx="21">
                  <c:v>40817.0</c:v>
                </c:pt>
                <c:pt idx="22">
                  <c:v>40848.0</c:v>
                </c:pt>
                <c:pt idx="23">
                  <c:v>40878.0</c:v>
                </c:pt>
                <c:pt idx="24">
                  <c:v>40909.0</c:v>
                </c:pt>
                <c:pt idx="25">
                  <c:v>40940.0</c:v>
                </c:pt>
                <c:pt idx="26">
                  <c:v>40969.0</c:v>
                </c:pt>
                <c:pt idx="27">
                  <c:v>41000.0</c:v>
                </c:pt>
                <c:pt idx="28">
                  <c:v>41030.0</c:v>
                </c:pt>
                <c:pt idx="29">
                  <c:v>41061.0</c:v>
                </c:pt>
                <c:pt idx="30">
                  <c:v>41091.0</c:v>
                </c:pt>
                <c:pt idx="31">
                  <c:v>41122.0</c:v>
                </c:pt>
                <c:pt idx="32">
                  <c:v>41153.0</c:v>
                </c:pt>
                <c:pt idx="33">
                  <c:v>41183.0</c:v>
                </c:pt>
                <c:pt idx="34">
                  <c:v>41214.0</c:v>
                </c:pt>
                <c:pt idx="35">
                  <c:v>41244.0</c:v>
                </c:pt>
                <c:pt idx="36">
                  <c:v>41285.0</c:v>
                </c:pt>
                <c:pt idx="37">
                  <c:v>41316.0</c:v>
                </c:pt>
                <c:pt idx="38">
                  <c:v>41344.0</c:v>
                </c:pt>
                <c:pt idx="39">
                  <c:v>41375.0</c:v>
                </c:pt>
                <c:pt idx="40">
                  <c:v>41405.0</c:v>
                </c:pt>
                <c:pt idx="41">
                  <c:v>41436.0</c:v>
                </c:pt>
                <c:pt idx="42">
                  <c:v>41466.0</c:v>
                </c:pt>
                <c:pt idx="43">
                  <c:v>41497.0</c:v>
                </c:pt>
                <c:pt idx="44">
                  <c:v>41528.0</c:v>
                </c:pt>
                <c:pt idx="45">
                  <c:v>41558.0</c:v>
                </c:pt>
                <c:pt idx="46">
                  <c:v>41589.0</c:v>
                </c:pt>
                <c:pt idx="47">
                  <c:v>41619.0</c:v>
                </c:pt>
                <c:pt idx="48">
                  <c:v>41650.0</c:v>
                </c:pt>
                <c:pt idx="49">
                  <c:v>41681.0</c:v>
                </c:pt>
                <c:pt idx="50">
                  <c:v>41709.0</c:v>
                </c:pt>
                <c:pt idx="51">
                  <c:v>41740.0</c:v>
                </c:pt>
                <c:pt idx="52">
                  <c:v>41770.0</c:v>
                </c:pt>
                <c:pt idx="53">
                  <c:v>41801.0</c:v>
                </c:pt>
                <c:pt idx="54">
                  <c:v>41831.0</c:v>
                </c:pt>
                <c:pt idx="55">
                  <c:v>41862.0</c:v>
                </c:pt>
                <c:pt idx="56">
                  <c:v>41893.0</c:v>
                </c:pt>
                <c:pt idx="57">
                  <c:v>41923.0</c:v>
                </c:pt>
                <c:pt idx="58">
                  <c:v>41954.0</c:v>
                </c:pt>
                <c:pt idx="59">
                  <c:v>41984.0</c:v>
                </c:pt>
                <c:pt idx="60">
                  <c:v>42005.0</c:v>
                </c:pt>
                <c:pt idx="61">
                  <c:v>42036.0</c:v>
                </c:pt>
                <c:pt idx="62">
                  <c:v>42064.0</c:v>
                </c:pt>
              </c:numCache>
            </c:numRef>
          </c:cat>
          <c:val>
            <c:numRef>
              <c:f>Slide6!$B$1:$B$63</c:f>
              <c:numCache>
                <c:formatCode>0.00%</c:formatCode>
                <c:ptCount val="63"/>
                <c:pt idx="0">
                  <c:v>0.0841</c:v>
                </c:pt>
                <c:pt idx="1">
                  <c:v>0.1434</c:v>
                </c:pt>
                <c:pt idx="2">
                  <c:v>0.2782</c:v>
                </c:pt>
                <c:pt idx="3">
                  <c:v>0.4674</c:v>
                </c:pt>
                <c:pt idx="4">
                  <c:v>0.3481</c:v>
                </c:pt>
                <c:pt idx="5">
                  <c:v>0.2704</c:v>
                </c:pt>
                <c:pt idx="6">
                  <c:v>-0.2762</c:v>
                </c:pt>
                <c:pt idx="7">
                  <c:v>-0.185</c:v>
                </c:pt>
                <c:pt idx="8">
                  <c:v>-0.1299</c:v>
                </c:pt>
                <c:pt idx="9">
                  <c:v>-0.2828</c:v>
                </c:pt>
                <c:pt idx="10">
                  <c:v>-0.2983</c:v>
                </c:pt>
                <c:pt idx="11">
                  <c:v>0.069</c:v>
                </c:pt>
                <c:pt idx="12">
                  <c:v>0.1322</c:v>
                </c:pt>
                <c:pt idx="13">
                  <c:v>-0.1456</c:v>
                </c:pt>
                <c:pt idx="14">
                  <c:v>-0.1488</c:v>
                </c:pt>
                <c:pt idx="15">
                  <c:v>-0.2681</c:v>
                </c:pt>
                <c:pt idx="16">
                  <c:v>-0.2222</c:v>
                </c:pt>
                <c:pt idx="17">
                  <c:v>-0.2103</c:v>
                </c:pt>
                <c:pt idx="18">
                  <c:v>0.1104</c:v>
                </c:pt>
                <c:pt idx="19">
                  <c:v>0.1775</c:v>
                </c:pt>
                <c:pt idx="20">
                  <c:v>0.0866</c:v>
                </c:pt>
                <c:pt idx="21">
                  <c:v>0.1162</c:v>
                </c:pt>
                <c:pt idx="22">
                  <c:v>0.1419</c:v>
                </c:pt>
                <c:pt idx="23">
                  <c:v>-0.0416</c:v>
                </c:pt>
                <c:pt idx="24">
                  <c:v>0.0347</c:v>
                </c:pt>
                <c:pt idx="25">
                  <c:v>0.3431</c:v>
                </c:pt>
                <c:pt idx="26">
                  <c:v>0.2007</c:v>
                </c:pt>
                <c:pt idx="27">
                  <c:v>0.2217</c:v>
                </c:pt>
                <c:pt idx="28">
                  <c:v>0.3408</c:v>
                </c:pt>
                <c:pt idx="29">
                  <c:v>0.2447</c:v>
                </c:pt>
                <c:pt idx="30">
                  <c:v>0.2595</c:v>
                </c:pt>
                <c:pt idx="31">
                  <c:v>0.2408</c:v>
                </c:pt>
                <c:pt idx="32">
                  <c:v>0.0656</c:v>
                </c:pt>
                <c:pt idx="33">
                  <c:v>0.1009</c:v>
                </c:pt>
                <c:pt idx="34">
                  <c:v>0.2139</c:v>
                </c:pt>
                <c:pt idx="35">
                  <c:v>0.0924</c:v>
                </c:pt>
                <c:pt idx="36">
                  <c:v>0.0626</c:v>
                </c:pt>
                <c:pt idx="37">
                  <c:v>-0.093</c:v>
                </c:pt>
                <c:pt idx="38">
                  <c:v>-0.0791</c:v>
                </c:pt>
                <c:pt idx="39">
                  <c:v>-0.0207</c:v>
                </c:pt>
                <c:pt idx="40">
                  <c:v>0.0533</c:v>
                </c:pt>
                <c:pt idx="41">
                  <c:v>0.0043</c:v>
                </c:pt>
                <c:pt idx="42">
                  <c:v>0.1814</c:v>
                </c:pt>
                <c:pt idx="43">
                  <c:v>0.0838</c:v>
                </c:pt>
                <c:pt idx="44">
                  <c:v>0.1524</c:v>
                </c:pt>
                <c:pt idx="45">
                  <c:v>0.1708</c:v>
                </c:pt>
                <c:pt idx="46">
                  <c:v>-0.0313</c:v>
                </c:pt>
                <c:pt idx="47">
                  <c:v>0.0311</c:v>
                </c:pt>
                <c:pt idx="48">
                  <c:v>0.0527</c:v>
                </c:pt>
                <c:pt idx="49">
                  <c:v>-0.0383</c:v>
                </c:pt>
                <c:pt idx="50">
                  <c:v>-0.0775</c:v>
                </c:pt>
                <c:pt idx="51">
                  <c:v>-0.0231</c:v>
                </c:pt>
                <c:pt idx="52">
                  <c:v>-0.0701</c:v>
                </c:pt>
                <c:pt idx="53">
                  <c:v>0.0369</c:v>
                </c:pt>
                <c:pt idx="54">
                  <c:v>-0.0424</c:v>
                </c:pt>
                <c:pt idx="55">
                  <c:v>-0.0656</c:v>
                </c:pt>
                <c:pt idx="56">
                  <c:v>-0.0098</c:v>
                </c:pt>
                <c:pt idx="57">
                  <c:v>0.0136</c:v>
                </c:pt>
                <c:pt idx="58">
                  <c:v>0.0018</c:v>
                </c:pt>
                <c:pt idx="59">
                  <c:v>0.0961</c:v>
                </c:pt>
                <c:pt idx="60">
                  <c:v>-0.0186</c:v>
                </c:pt>
                <c:pt idx="61">
                  <c:v>0.0398</c:v>
                </c:pt>
                <c:pt idx="62">
                  <c:v>0.0087</c:v>
                </c:pt>
              </c:numCache>
            </c:numRef>
          </c:val>
        </c:ser>
        <c:dLbls>
          <c:showLegendKey val="0"/>
          <c:showVal val="0"/>
          <c:showCatName val="0"/>
          <c:showSerName val="0"/>
          <c:showPercent val="0"/>
          <c:showBubbleSize val="0"/>
        </c:dLbls>
        <c:gapWidth val="150"/>
        <c:axId val="-2121075096"/>
        <c:axId val="-2121087128"/>
      </c:barChart>
      <c:dateAx>
        <c:axId val="-2121075096"/>
        <c:scaling>
          <c:orientation val="minMax"/>
        </c:scaling>
        <c:delete val="0"/>
        <c:axPos val="b"/>
        <c:numFmt formatCode="mmm\-yy" sourceLinked="1"/>
        <c:majorTickMark val="out"/>
        <c:minorTickMark val="none"/>
        <c:tickLblPos val="low"/>
        <c:txPr>
          <a:bodyPr rot="180000"/>
          <a:lstStyle/>
          <a:p>
            <a:pPr>
              <a:defRPr/>
            </a:pPr>
            <a:endParaRPr lang="en-US"/>
          </a:p>
        </c:txPr>
        <c:crossAx val="-2121087128"/>
        <c:crosses val="autoZero"/>
        <c:auto val="1"/>
        <c:lblOffset val="100"/>
        <c:baseTimeUnit val="days"/>
      </c:dateAx>
      <c:valAx>
        <c:axId val="-2121087128"/>
        <c:scaling>
          <c:orientation val="minMax"/>
        </c:scaling>
        <c:delete val="0"/>
        <c:axPos val="l"/>
        <c:majorGridlines/>
        <c:numFmt formatCode="0.00%" sourceLinked="1"/>
        <c:majorTickMark val="out"/>
        <c:minorTickMark val="none"/>
        <c:tickLblPos val="nextTo"/>
        <c:crossAx val="-2121075096"/>
        <c:crosses val="autoZero"/>
        <c:crossBetween val="between"/>
      </c:valAx>
      <c:spPr>
        <a:ln>
          <a:solidFill>
            <a:schemeClr val="accent1">
              <a:alpha val="51000"/>
            </a:schemeClr>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27336878942764"/>
          <c:y val="0.0981382748843141"/>
          <c:w val="0.902008961586984"/>
          <c:h val="0.770606380388018"/>
        </c:manualLayout>
      </c:layout>
      <c:lineChart>
        <c:grouping val="standard"/>
        <c:varyColors val="0"/>
        <c:ser>
          <c:idx val="0"/>
          <c:order val="0"/>
          <c:tx>
            <c:strRef>
              <c:f>slide10!$B$1</c:f>
              <c:strCache>
                <c:ptCount val="1"/>
                <c:pt idx="0">
                  <c:v>Single-Family</c:v>
                </c:pt>
              </c:strCache>
            </c:strRef>
          </c:tx>
          <c:spPr>
            <a:ln w="28575" cap="rnd">
              <a:solidFill>
                <a:schemeClr val="accent1"/>
              </a:solidFill>
              <a:round/>
            </a:ln>
            <a:effectLst/>
          </c:spPr>
          <c:marker>
            <c:symbol val="none"/>
          </c:marker>
          <c:cat>
            <c:strRef>
              <c:f>slide10!$A$2:$A$29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slide10!$B$2:$B$29</c:f>
              <c:numCache>
                <c:formatCode>General</c:formatCode>
                <c:ptCount val="28"/>
                <c:pt idx="0">
                  <c:v>152000.0</c:v>
                </c:pt>
                <c:pt idx="1">
                  <c:v>157000.0</c:v>
                </c:pt>
                <c:pt idx="2">
                  <c:v>157500.0</c:v>
                </c:pt>
                <c:pt idx="3">
                  <c:v>150000.0</c:v>
                </c:pt>
                <c:pt idx="4">
                  <c:v>144900.0</c:v>
                </c:pt>
                <c:pt idx="5">
                  <c:v>141000.0</c:v>
                </c:pt>
                <c:pt idx="6">
                  <c:v>141000.0</c:v>
                </c:pt>
                <c:pt idx="7">
                  <c:v>142000.0</c:v>
                </c:pt>
                <c:pt idx="8">
                  <c:v>145000.0</c:v>
                </c:pt>
                <c:pt idx="9">
                  <c:v>150000.0</c:v>
                </c:pt>
                <c:pt idx="10">
                  <c:v>155500.0</c:v>
                </c:pt>
                <c:pt idx="11">
                  <c:v>169000.0</c:v>
                </c:pt>
                <c:pt idx="12">
                  <c:v>186000.0</c:v>
                </c:pt>
                <c:pt idx="13">
                  <c:v>215000.0</c:v>
                </c:pt>
                <c:pt idx="14">
                  <c:v>239325.0</c:v>
                </c:pt>
                <c:pt idx="15">
                  <c:v>276500.0</c:v>
                </c:pt>
                <c:pt idx="16">
                  <c:v>305000.0</c:v>
                </c:pt>
                <c:pt idx="17">
                  <c:v>337500.0</c:v>
                </c:pt>
                <c:pt idx="18">
                  <c:v>355000.0</c:v>
                </c:pt>
                <c:pt idx="19">
                  <c:v>345000.0</c:v>
                </c:pt>
                <c:pt idx="20">
                  <c:v>345000.0</c:v>
                </c:pt>
                <c:pt idx="21">
                  <c:v>305000.0</c:v>
                </c:pt>
                <c:pt idx="22">
                  <c:v>285000.0</c:v>
                </c:pt>
                <c:pt idx="23">
                  <c:v>295000.0</c:v>
                </c:pt>
                <c:pt idx="24">
                  <c:v>285000.0</c:v>
                </c:pt>
                <c:pt idx="25">
                  <c:v>290000.0</c:v>
                </c:pt>
                <c:pt idx="26">
                  <c:v>322000.0</c:v>
                </c:pt>
                <c:pt idx="27">
                  <c:v>330000.0</c:v>
                </c:pt>
              </c:numCache>
            </c:numRef>
          </c:val>
          <c:smooth val="0"/>
        </c:ser>
        <c:ser>
          <c:idx val="1"/>
          <c:order val="1"/>
          <c:tx>
            <c:strRef>
              <c:f>slide10!$C$1</c:f>
              <c:strCache>
                <c:ptCount val="1"/>
                <c:pt idx="0">
                  <c:v>Condos</c:v>
                </c:pt>
              </c:strCache>
            </c:strRef>
          </c:tx>
          <c:spPr>
            <a:ln w="28575" cap="rnd">
              <a:solidFill>
                <a:schemeClr val="accent2"/>
              </a:solidFill>
              <a:round/>
            </a:ln>
            <a:effectLst/>
          </c:spPr>
          <c:marker>
            <c:symbol val="none"/>
          </c:marker>
          <c:cat>
            <c:strRef>
              <c:f>slide10!$A$2:$A$29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slide10!$C$2:$C$29</c:f>
              <c:numCache>
                <c:formatCode>General</c:formatCode>
                <c:ptCount val="28"/>
                <c:pt idx="0">
                  <c:v>118900.0</c:v>
                </c:pt>
                <c:pt idx="1">
                  <c:v>126000.0</c:v>
                </c:pt>
                <c:pt idx="2">
                  <c:v>124900.0</c:v>
                </c:pt>
                <c:pt idx="3">
                  <c:v>117900.0</c:v>
                </c:pt>
                <c:pt idx="4">
                  <c:v>102380.0</c:v>
                </c:pt>
                <c:pt idx="5">
                  <c:v>95000.0</c:v>
                </c:pt>
                <c:pt idx="6">
                  <c:v>95000.0</c:v>
                </c:pt>
                <c:pt idx="7">
                  <c:v>100000.0</c:v>
                </c:pt>
                <c:pt idx="8">
                  <c:v>103000.0</c:v>
                </c:pt>
                <c:pt idx="9">
                  <c:v>110000.0</c:v>
                </c:pt>
                <c:pt idx="10">
                  <c:v>115000.0</c:v>
                </c:pt>
                <c:pt idx="11">
                  <c:v>122500.0</c:v>
                </c:pt>
                <c:pt idx="12">
                  <c:v>132500.0</c:v>
                </c:pt>
                <c:pt idx="13">
                  <c:v>151825.0</c:v>
                </c:pt>
                <c:pt idx="14">
                  <c:v>174900.0</c:v>
                </c:pt>
                <c:pt idx="15">
                  <c:v>215000.0</c:v>
                </c:pt>
                <c:pt idx="16">
                  <c:v>238000.0</c:v>
                </c:pt>
                <c:pt idx="17">
                  <c:v>263500.0</c:v>
                </c:pt>
                <c:pt idx="18">
                  <c:v>280000.0</c:v>
                </c:pt>
                <c:pt idx="19">
                  <c:v>280000.0</c:v>
                </c:pt>
                <c:pt idx="20">
                  <c:v>280000.0</c:v>
                </c:pt>
                <c:pt idx="21">
                  <c:v>275000.0</c:v>
                </c:pt>
                <c:pt idx="22">
                  <c:v>252650.0</c:v>
                </c:pt>
                <c:pt idx="23">
                  <c:v>265000.0</c:v>
                </c:pt>
                <c:pt idx="24">
                  <c:v>269900.0</c:v>
                </c:pt>
                <c:pt idx="25">
                  <c:v>276500.0</c:v>
                </c:pt>
                <c:pt idx="26">
                  <c:v>298000.0</c:v>
                </c:pt>
                <c:pt idx="27">
                  <c:v>310000.0</c:v>
                </c:pt>
              </c:numCache>
            </c:numRef>
          </c:val>
          <c:smooth val="0"/>
        </c:ser>
        <c:dLbls>
          <c:showLegendKey val="0"/>
          <c:showVal val="0"/>
          <c:showCatName val="0"/>
          <c:showSerName val="0"/>
          <c:showPercent val="0"/>
          <c:showBubbleSize val="0"/>
        </c:dLbls>
        <c:marker val="1"/>
        <c:smooth val="0"/>
        <c:axId val="-2135050040"/>
        <c:axId val="-2119647496"/>
      </c:lineChart>
      <c:catAx>
        <c:axId val="-213505004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8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647496"/>
        <c:crosses val="autoZero"/>
        <c:auto val="1"/>
        <c:lblAlgn val="ctr"/>
        <c:lblOffset val="100"/>
        <c:noMultiLvlLbl val="0"/>
      </c:catAx>
      <c:valAx>
        <c:axId val="-211964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050040"/>
        <c:crosses val="autoZero"/>
        <c:crossBetween val="between"/>
      </c:valAx>
      <c:spPr>
        <a:noFill/>
        <a:ln>
          <a:noFill/>
        </a:ln>
        <a:effectLst/>
      </c:spPr>
    </c:plotArea>
    <c:legend>
      <c:legendPos val="b"/>
      <c:layout>
        <c:manualLayout>
          <c:xMode val="edge"/>
          <c:yMode val="edge"/>
          <c:x val="0.850164295761372"/>
          <c:y val="0.473898043672376"/>
          <c:w val="0.127111410797407"/>
          <c:h val="0.1609816814135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9488834387505"/>
          <c:y val="0.0280776397827401"/>
          <c:w val="0.902768813734349"/>
          <c:h val="0.885936938403415"/>
        </c:manualLayout>
      </c:layout>
      <c:barChart>
        <c:barDir val="col"/>
        <c:grouping val="clustered"/>
        <c:varyColors val="0"/>
        <c:ser>
          <c:idx val="0"/>
          <c:order val="0"/>
          <c:tx>
            <c:strRef>
              <c:f>slide10!$B$1</c:f>
              <c:strCache>
                <c:ptCount val="1"/>
                <c:pt idx="0">
                  <c:v>Single-Family</c:v>
                </c:pt>
              </c:strCache>
            </c:strRef>
          </c:tx>
          <c:spPr>
            <a:solidFill>
              <a:schemeClr val="accent1"/>
            </a:solidFill>
            <a:ln>
              <a:noFill/>
            </a:ln>
            <a:effectLst/>
          </c:spPr>
          <c:invertIfNegative val="0"/>
          <c:cat>
            <c:strRef>
              <c:f>slide10!$A$2:$A$29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slide10!$B$2:$B$29</c:f>
              <c:numCache>
                <c:formatCode>General</c:formatCode>
                <c:ptCount val="28"/>
                <c:pt idx="0">
                  <c:v>152000.0</c:v>
                </c:pt>
                <c:pt idx="1">
                  <c:v>157000.0</c:v>
                </c:pt>
                <c:pt idx="2">
                  <c:v>157500.0</c:v>
                </c:pt>
                <c:pt idx="3">
                  <c:v>150000.0</c:v>
                </c:pt>
                <c:pt idx="4">
                  <c:v>144900.0</c:v>
                </c:pt>
                <c:pt idx="5">
                  <c:v>141000.0</c:v>
                </c:pt>
                <c:pt idx="6">
                  <c:v>141000.0</c:v>
                </c:pt>
                <c:pt idx="7">
                  <c:v>142000.0</c:v>
                </c:pt>
                <c:pt idx="8">
                  <c:v>145000.0</c:v>
                </c:pt>
                <c:pt idx="9">
                  <c:v>150000.0</c:v>
                </c:pt>
                <c:pt idx="10">
                  <c:v>155500.0</c:v>
                </c:pt>
                <c:pt idx="11">
                  <c:v>169000.0</c:v>
                </c:pt>
                <c:pt idx="12">
                  <c:v>186000.0</c:v>
                </c:pt>
                <c:pt idx="13">
                  <c:v>215000.0</c:v>
                </c:pt>
                <c:pt idx="14">
                  <c:v>239325.0</c:v>
                </c:pt>
                <c:pt idx="15">
                  <c:v>276500.0</c:v>
                </c:pt>
                <c:pt idx="16">
                  <c:v>305000.0</c:v>
                </c:pt>
                <c:pt idx="17">
                  <c:v>337500.0</c:v>
                </c:pt>
                <c:pt idx="18">
                  <c:v>355000.0</c:v>
                </c:pt>
                <c:pt idx="19">
                  <c:v>345000.0</c:v>
                </c:pt>
                <c:pt idx="20">
                  <c:v>345000.0</c:v>
                </c:pt>
                <c:pt idx="21">
                  <c:v>305000.0</c:v>
                </c:pt>
                <c:pt idx="22">
                  <c:v>285000.0</c:v>
                </c:pt>
                <c:pt idx="23">
                  <c:v>295000.0</c:v>
                </c:pt>
                <c:pt idx="24">
                  <c:v>285000.0</c:v>
                </c:pt>
                <c:pt idx="25">
                  <c:v>290000.0</c:v>
                </c:pt>
                <c:pt idx="26">
                  <c:v>322000.0</c:v>
                </c:pt>
                <c:pt idx="27">
                  <c:v>330000.0</c:v>
                </c:pt>
              </c:numCache>
            </c:numRef>
          </c:val>
        </c:ser>
        <c:dLbls>
          <c:showLegendKey val="0"/>
          <c:showVal val="0"/>
          <c:showCatName val="0"/>
          <c:showSerName val="0"/>
          <c:showPercent val="0"/>
          <c:showBubbleSize val="0"/>
        </c:dLbls>
        <c:gapWidth val="219"/>
        <c:overlap val="-27"/>
        <c:axId val="-2135238440"/>
        <c:axId val="-2135219400"/>
      </c:barChart>
      <c:catAx>
        <c:axId val="-213523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42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219400"/>
        <c:crosses val="autoZero"/>
        <c:auto val="1"/>
        <c:lblAlgn val="ctr"/>
        <c:lblOffset val="100"/>
        <c:noMultiLvlLbl val="0"/>
      </c:catAx>
      <c:valAx>
        <c:axId val="-2135219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238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10701636273161"/>
          <c:y val="0.0309523809523809"/>
          <c:w val="0.896079676843368"/>
          <c:h val="0.876672103487064"/>
        </c:manualLayout>
      </c:layout>
      <c:barChart>
        <c:barDir val="col"/>
        <c:grouping val="clustered"/>
        <c:varyColors val="0"/>
        <c:ser>
          <c:idx val="0"/>
          <c:order val="0"/>
          <c:invertIfNegative val="0"/>
          <c:cat>
            <c:numRef>
              <c:f>SLide12!$A$1:$A$63</c:f>
              <c:numCache>
                <c:formatCode>mmm\-yy</c:formatCode>
                <c:ptCount val="63"/>
                <c:pt idx="0">
                  <c:v>40179.0</c:v>
                </c:pt>
                <c:pt idx="1">
                  <c:v>40210.0</c:v>
                </c:pt>
                <c:pt idx="2">
                  <c:v>40238.0</c:v>
                </c:pt>
                <c:pt idx="3">
                  <c:v>40269.0</c:v>
                </c:pt>
                <c:pt idx="4">
                  <c:v>40299.0</c:v>
                </c:pt>
                <c:pt idx="5">
                  <c:v>40330.0</c:v>
                </c:pt>
                <c:pt idx="6">
                  <c:v>40360.0</c:v>
                </c:pt>
                <c:pt idx="7">
                  <c:v>40391.0</c:v>
                </c:pt>
                <c:pt idx="8">
                  <c:v>40422.0</c:v>
                </c:pt>
                <c:pt idx="9">
                  <c:v>40452.0</c:v>
                </c:pt>
                <c:pt idx="10">
                  <c:v>40483.0</c:v>
                </c:pt>
                <c:pt idx="11">
                  <c:v>40513.0</c:v>
                </c:pt>
                <c:pt idx="12">
                  <c:v>40544.0</c:v>
                </c:pt>
                <c:pt idx="13">
                  <c:v>40575.0</c:v>
                </c:pt>
                <c:pt idx="14">
                  <c:v>40603.0</c:v>
                </c:pt>
                <c:pt idx="15">
                  <c:v>40634.0</c:v>
                </c:pt>
                <c:pt idx="16">
                  <c:v>40664.0</c:v>
                </c:pt>
                <c:pt idx="17">
                  <c:v>40695.0</c:v>
                </c:pt>
                <c:pt idx="18">
                  <c:v>40725.0</c:v>
                </c:pt>
                <c:pt idx="19">
                  <c:v>40756.0</c:v>
                </c:pt>
                <c:pt idx="20">
                  <c:v>40787.0</c:v>
                </c:pt>
                <c:pt idx="21">
                  <c:v>40817.0</c:v>
                </c:pt>
                <c:pt idx="22">
                  <c:v>40848.0</c:v>
                </c:pt>
                <c:pt idx="23">
                  <c:v>40878.0</c:v>
                </c:pt>
                <c:pt idx="24">
                  <c:v>40909.0</c:v>
                </c:pt>
                <c:pt idx="25">
                  <c:v>40940.0</c:v>
                </c:pt>
                <c:pt idx="26">
                  <c:v>40969.0</c:v>
                </c:pt>
                <c:pt idx="27">
                  <c:v>41000.0</c:v>
                </c:pt>
                <c:pt idx="28">
                  <c:v>41030.0</c:v>
                </c:pt>
                <c:pt idx="29">
                  <c:v>41061.0</c:v>
                </c:pt>
                <c:pt idx="30">
                  <c:v>41091.0</c:v>
                </c:pt>
                <c:pt idx="31">
                  <c:v>41122.0</c:v>
                </c:pt>
                <c:pt idx="32">
                  <c:v>41153.0</c:v>
                </c:pt>
                <c:pt idx="33">
                  <c:v>41183.0</c:v>
                </c:pt>
                <c:pt idx="34">
                  <c:v>41214.0</c:v>
                </c:pt>
                <c:pt idx="35">
                  <c:v>41244.0</c:v>
                </c:pt>
                <c:pt idx="36">
                  <c:v>41285.0</c:v>
                </c:pt>
                <c:pt idx="37">
                  <c:v>41316.0</c:v>
                </c:pt>
                <c:pt idx="38">
                  <c:v>41344.0</c:v>
                </c:pt>
                <c:pt idx="39">
                  <c:v>41375.0</c:v>
                </c:pt>
                <c:pt idx="40">
                  <c:v>41405.0</c:v>
                </c:pt>
                <c:pt idx="41">
                  <c:v>41436.0</c:v>
                </c:pt>
                <c:pt idx="42">
                  <c:v>41466.0</c:v>
                </c:pt>
                <c:pt idx="43">
                  <c:v>41497.0</c:v>
                </c:pt>
                <c:pt idx="44">
                  <c:v>41528.0</c:v>
                </c:pt>
                <c:pt idx="45">
                  <c:v>41558.0</c:v>
                </c:pt>
                <c:pt idx="46">
                  <c:v>41589.0</c:v>
                </c:pt>
                <c:pt idx="47">
                  <c:v>41619.0</c:v>
                </c:pt>
                <c:pt idx="48">
                  <c:v>41650.0</c:v>
                </c:pt>
                <c:pt idx="49">
                  <c:v>41681.0</c:v>
                </c:pt>
                <c:pt idx="50">
                  <c:v>41709.0</c:v>
                </c:pt>
                <c:pt idx="51">
                  <c:v>41740.0</c:v>
                </c:pt>
                <c:pt idx="52">
                  <c:v>41770.0</c:v>
                </c:pt>
                <c:pt idx="53">
                  <c:v>41801.0</c:v>
                </c:pt>
                <c:pt idx="54">
                  <c:v>41831.0</c:v>
                </c:pt>
                <c:pt idx="55">
                  <c:v>41862.0</c:v>
                </c:pt>
                <c:pt idx="56">
                  <c:v>41893.0</c:v>
                </c:pt>
                <c:pt idx="57">
                  <c:v>41923.0</c:v>
                </c:pt>
                <c:pt idx="58">
                  <c:v>41954.0</c:v>
                </c:pt>
                <c:pt idx="59">
                  <c:v>41984.0</c:v>
                </c:pt>
                <c:pt idx="60">
                  <c:v>42005.0</c:v>
                </c:pt>
                <c:pt idx="61">
                  <c:v>42036.0</c:v>
                </c:pt>
                <c:pt idx="62">
                  <c:v>42064.0</c:v>
                </c:pt>
              </c:numCache>
            </c:numRef>
          </c:cat>
          <c:val>
            <c:numRef>
              <c:f>SLide12!$B$1:$B$63</c:f>
              <c:numCache>
                <c:formatCode>0.00%</c:formatCode>
                <c:ptCount val="63"/>
                <c:pt idx="0">
                  <c:v>0.1154</c:v>
                </c:pt>
                <c:pt idx="1">
                  <c:v>0.0843</c:v>
                </c:pt>
                <c:pt idx="2">
                  <c:v>0.0784</c:v>
                </c:pt>
                <c:pt idx="3">
                  <c:v>0.0709</c:v>
                </c:pt>
                <c:pt idx="4">
                  <c:v>0.0442</c:v>
                </c:pt>
                <c:pt idx="5">
                  <c:v>0.0733</c:v>
                </c:pt>
                <c:pt idx="6">
                  <c:v>0.0492</c:v>
                </c:pt>
                <c:pt idx="7">
                  <c:v>0.0446</c:v>
                </c:pt>
                <c:pt idx="8">
                  <c:v>0.0105</c:v>
                </c:pt>
                <c:pt idx="9">
                  <c:v>0.033</c:v>
                </c:pt>
                <c:pt idx="10">
                  <c:v>0.0748</c:v>
                </c:pt>
                <c:pt idx="11">
                  <c:v>-0.0587</c:v>
                </c:pt>
                <c:pt idx="12">
                  <c:v>-0.069</c:v>
                </c:pt>
                <c:pt idx="13">
                  <c:v>-0.0657</c:v>
                </c:pt>
                <c:pt idx="14">
                  <c:v>-0.0236</c:v>
                </c:pt>
                <c:pt idx="15">
                  <c:v>-0.0491</c:v>
                </c:pt>
                <c:pt idx="16">
                  <c:v>0.0169</c:v>
                </c:pt>
                <c:pt idx="17">
                  <c:v>-0.0054</c:v>
                </c:pt>
                <c:pt idx="18">
                  <c:v>-0.0156</c:v>
                </c:pt>
                <c:pt idx="19">
                  <c:v>-0.0363</c:v>
                </c:pt>
                <c:pt idx="20">
                  <c:v>0.0017</c:v>
                </c:pt>
                <c:pt idx="21">
                  <c:v>-0.0666</c:v>
                </c:pt>
                <c:pt idx="22">
                  <c:v>-0.0832</c:v>
                </c:pt>
                <c:pt idx="23">
                  <c:v>-0.0421</c:v>
                </c:pt>
                <c:pt idx="24">
                  <c:v>-0.037</c:v>
                </c:pt>
                <c:pt idx="25">
                  <c:v>-0.0287</c:v>
                </c:pt>
                <c:pt idx="26">
                  <c:v>-0.0214</c:v>
                </c:pt>
                <c:pt idx="27">
                  <c:v>0.0148</c:v>
                </c:pt>
                <c:pt idx="28">
                  <c:v>-0.0333</c:v>
                </c:pt>
                <c:pt idx="29">
                  <c:v>-0.0077</c:v>
                </c:pt>
                <c:pt idx="30">
                  <c:v>0.0079</c:v>
                </c:pt>
                <c:pt idx="31">
                  <c:v>0.0</c:v>
                </c:pt>
                <c:pt idx="32">
                  <c:v>-0.0328</c:v>
                </c:pt>
                <c:pt idx="33">
                  <c:v>0.0556</c:v>
                </c:pt>
                <c:pt idx="34">
                  <c:v>0.0963</c:v>
                </c:pt>
                <c:pt idx="35">
                  <c:v>0.1225</c:v>
                </c:pt>
                <c:pt idx="36">
                  <c:v>0.0769</c:v>
                </c:pt>
                <c:pt idx="37">
                  <c:v>0.1429</c:v>
                </c:pt>
                <c:pt idx="38">
                  <c:v>0.1037</c:v>
                </c:pt>
                <c:pt idx="39">
                  <c:v>0.1382</c:v>
                </c:pt>
                <c:pt idx="40">
                  <c:v>0.1193</c:v>
                </c:pt>
                <c:pt idx="41">
                  <c:v>0.087</c:v>
                </c:pt>
                <c:pt idx="42">
                  <c:v>0.0992</c:v>
                </c:pt>
                <c:pt idx="43">
                  <c:v>0.1223</c:v>
                </c:pt>
                <c:pt idx="44">
                  <c:v>0.1607</c:v>
                </c:pt>
                <c:pt idx="45">
                  <c:v>0.1</c:v>
                </c:pt>
                <c:pt idx="46">
                  <c:v>0.0473</c:v>
                </c:pt>
                <c:pt idx="47">
                  <c:v>0.045</c:v>
                </c:pt>
                <c:pt idx="48">
                  <c:v>0.125</c:v>
                </c:pt>
                <c:pt idx="49">
                  <c:v>0.0232</c:v>
                </c:pt>
                <c:pt idx="50">
                  <c:v>0.0862</c:v>
                </c:pt>
                <c:pt idx="51">
                  <c:v>0.0064</c:v>
                </c:pt>
                <c:pt idx="52">
                  <c:v>0.0474</c:v>
                </c:pt>
                <c:pt idx="53">
                  <c:v>0.0283</c:v>
                </c:pt>
                <c:pt idx="54">
                  <c:v>0.0172</c:v>
                </c:pt>
                <c:pt idx="55">
                  <c:v>0.0196</c:v>
                </c:pt>
                <c:pt idx="56">
                  <c:v>-0.0154</c:v>
                </c:pt>
                <c:pt idx="57">
                  <c:v>0.0207</c:v>
                </c:pt>
                <c:pt idx="58">
                  <c:v>0.0161</c:v>
                </c:pt>
                <c:pt idx="59">
                  <c:v>0.0224</c:v>
                </c:pt>
                <c:pt idx="60">
                  <c:v>0.0159</c:v>
                </c:pt>
                <c:pt idx="61">
                  <c:v>0.082</c:v>
                </c:pt>
                <c:pt idx="62">
                  <c:v>0.0076</c:v>
                </c:pt>
              </c:numCache>
            </c:numRef>
          </c:val>
        </c:ser>
        <c:dLbls>
          <c:showLegendKey val="0"/>
          <c:showVal val="0"/>
          <c:showCatName val="0"/>
          <c:showSerName val="0"/>
          <c:showPercent val="0"/>
          <c:showBubbleSize val="0"/>
        </c:dLbls>
        <c:gapWidth val="150"/>
        <c:axId val="-2131118136"/>
        <c:axId val="-2131003400"/>
      </c:barChart>
      <c:dateAx>
        <c:axId val="-2131118136"/>
        <c:scaling>
          <c:orientation val="minMax"/>
        </c:scaling>
        <c:delete val="0"/>
        <c:axPos val="b"/>
        <c:numFmt formatCode="mmm\-yy" sourceLinked="1"/>
        <c:majorTickMark val="out"/>
        <c:minorTickMark val="none"/>
        <c:tickLblPos val="low"/>
        <c:crossAx val="-2131003400"/>
        <c:crosses val="autoZero"/>
        <c:auto val="1"/>
        <c:lblOffset val="100"/>
        <c:baseTimeUnit val="days"/>
      </c:dateAx>
      <c:valAx>
        <c:axId val="-2131003400"/>
        <c:scaling>
          <c:orientation val="minMax"/>
        </c:scaling>
        <c:delete val="0"/>
        <c:axPos val="l"/>
        <c:majorGridlines/>
        <c:numFmt formatCode="0.00%" sourceLinked="1"/>
        <c:majorTickMark val="out"/>
        <c:minorTickMark val="none"/>
        <c:tickLblPos val="nextTo"/>
        <c:crossAx val="-213111813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85186934092009"/>
          <c:y val="0.0633274132780338"/>
          <c:w val="0.901955610811806"/>
          <c:h val="0.843650997341108"/>
        </c:manualLayout>
      </c:layout>
      <c:barChart>
        <c:barDir val="col"/>
        <c:grouping val="clustered"/>
        <c:varyColors val="0"/>
        <c:dLbls>
          <c:showLegendKey val="0"/>
          <c:showVal val="0"/>
          <c:showCatName val="0"/>
          <c:showSerName val="0"/>
          <c:showPercent val="0"/>
          <c:showBubbleSize val="0"/>
        </c:dLbls>
        <c:gapWidth val="150"/>
        <c:axId val="-2121454152"/>
        <c:axId val="-2121450952"/>
      </c:barChart>
      <c:catAx>
        <c:axId val="-2121454152"/>
        <c:scaling>
          <c:orientation val="minMax"/>
        </c:scaling>
        <c:delete val="0"/>
        <c:axPos val="b"/>
        <c:numFmt formatCode="[$-409]mmm\-yy;@" sourceLinked="1"/>
        <c:majorTickMark val="out"/>
        <c:minorTickMark val="none"/>
        <c:tickLblPos val="nextTo"/>
        <c:txPr>
          <a:bodyPr rot="540000"/>
          <a:lstStyle/>
          <a:p>
            <a:pPr>
              <a:defRPr/>
            </a:pPr>
            <a:endParaRPr lang="en-US"/>
          </a:p>
        </c:txPr>
        <c:crossAx val="-2121450952"/>
        <c:crosses val="autoZero"/>
        <c:auto val="1"/>
        <c:lblAlgn val="ctr"/>
        <c:lblOffset val="100"/>
        <c:noMultiLvlLbl val="1"/>
      </c:catAx>
      <c:valAx>
        <c:axId val="-2121450952"/>
        <c:scaling>
          <c:orientation val="minMax"/>
        </c:scaling>
        <c:delete val="0"/>
        <c:axPos val="l"/>
        <c:majorGridlines/>
        <c:numFmt formatCode="General" sourceLinked="1"/>
        <c:majorTickMark val="out"/>
        <c:minorTickMark val="none"/>
        <c:tickLblPos val="nextTo"/>
        <c:crossAx val="-212145415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20418137387999"/>
          <c:y val="0.0337643678160919"/>
          <c:w val="0.902282535479525"/>
          <c:h val="0.905916760404949"/>
        </c:manualLayout>
      </c:layout>
      <c:barChart>
        <c:barDir val="col"/>
        <c:grouping val="clustered"/>
        <c:varyColors val="0"/>
        <c:ser>
          <c:idx val="0"/>
          <c:order val="0"/>
          <c:invertIfNegative val="0"/>
          <c:cat>
            <c:numRef>
              <c:f>petitins!$A$1:$A$75</c:f>
              <c:numCache>
                <c:formatCode>[$-409]mmm\-yy;@</c:formatCode>
                <c:ptCount val="75"/>
                <c:pt idx="0">
                  <c:v>39814.0</c:v>
                </c:pt>
                <c:pt idx="1">
                  <c:v>39845.0</c:v>
                </c:pt>
                <c:pt idx="2">
                  <c:v>39873.0</c:v>
                </c:pt>
                <c:pt idx="3">
                  <c:v>39904.0</c:v>
                </c:pt>
                <c:pt idx="4">
                  <c:v>39934.0</c:v>
                </c:pt>
                <c:pt idx="5">
                  <c:v>39965.0</c:v>
                </c:pt>
                <c:pt idx="6">
                  <c:v>39995.0</c:v>
                </c:pt>
                <c:pt idx="7">
                  <c:v>40026.0</c:v>
                </c:pt>
                <c:pt idx="8">
                  <c:v>40057.0</c:v>
                </c:pt>
                <c:pt idx="9">
                  <c:v>40087.0</c:v>
                </c:pt>
                <c:pt idx="10">
                  <c:v>40118.0</c:v>
                </c:pt>
                <c:pt idx="11">
                  <c:v>40148.0</c:v>
                </c:pt>
                <c:pt idx="12">
                  <c:v>40179.0</c:v>
                </c:pt>
                <c:pt idx="13">
                  <c:v>40210.0</c:v>
                </c:pt>
                <c:pt idx="14">
                  <c:v>40238.0</c:v>
                </c:pt>
                <c:pt idx="15">
                  <c:v>40269.0</c:v>
                </c:pt>
                <c:pt idx="16">
                  <c:v>40299.0</c:v>
                </c:pt>
                <c:pt idx="17">
                  <c:v>40330.0</c:v>
                </c:pt>
                <c:pt idx="18">
                  <c:v>40360.0</c:v>
                </c:pt>
                <c:pt idx="19">
                  <c:v>40391.0</c:v>
                </c:pt>
                <c:pt idx="20">
                  <c:v>40422.0</c:v>
                </c:pt>
                <c:pt idx="21">
                  <c:v>40452.0</c:v>
                </c:pt>
                <c:pt idx="22">
                  <c:v>40483.0</c:v>
                </c:pt>
                <c:pt idx="23">
                  <c:v>40513.0</c:v>
                </c:pt>
                <c:pt idx="24">
                  <c:v>40544.0</c:v>
                </c:pt>
                <c:pt idx="25">
                  <c:v>40575.0</c:v>
                </c:pt>
                <c:pt idx="26">
                  <c:v>40603.0</c:v>
                </c:pt>
                <c:pt idx="27">
                  <c:v>40634.0</c:v>
                </c:pt>
                <c:pt idx="28">
                  <c:v>40664.0</c:v>
                </c:pt>
                <c:pt idx="29">
                  <c:v>40695.0</c:v>
                </c:pt>
                <c:pt idx="30">
                  <c:v>40725.0</c:v>
                </c:pt>
                <c:pt idx="31">
                  <c:v>40756.0</c:v>
                </c:pt>
                <c:pt idx="32">
                  <c:v>40787.0</c:v>
                </c:pt>
                <c:pt idx="33">
                  <c:v>40817.0</c:v>
                </c:pt>
                <c:pt idx="34">
                  <c:v>40848.0</c:v>
                </c:pt>
                <c:pt idx="35">
                  <c:v>40878.0</c:v>
                </c:pt>
                <c:pt idx="36">
                  <c:v>40909.0</c:v>
                </c:pt>
                <c:pt idx="37">
                  <c:v>40940.0</c:v>
                </c:pt>
                <c:pt idx="38">
                  <c:v>40969.0</c:v>
                </c:pt>
                <c:pt idx="39">
                  <c:v>41000.0</c:v>
                </c:pt>
                <c:pt idx="40">
                  <c:v>41030.0</c:v>
                </c:pt>
                <c:pt idx="41">
                  <c:v>41061.0</c:v>
                </c:pt>
                <c:pt idx="42">
                  <c:v>41091.0</c:v>
                </c:pt>
                <c:pt idx="43">
                  <c:v>41122.0</c:v>
                </c:pt>
                <c:pt idx="44">
                  <c:v>41153.0</c:v>
                </c:pt>
                <c:pt idx="45">
                  <c:v>41183.0</c:v>
                </c:pt>
                <c:pt idx="46">
                  <c:v>41214.0</c:v>
                </c:pt>
                <c:pt idx="47">
                  <c:v>41244.0</c:v>
                </c:pt>
                <c:pt idx="48">
                  <c:v>41275.0</c:v>
                </c:pt>
                <c:pt idx="49">
                  <c:v>41306.0</c:v>
                </c:pt>
                <c:pt idx="50">
                  <c:v>41334.0</c:v>
                </c:pt>
                <c:pt idx="51">
                  <c:v>41365.0</c:v>
                </c:pt>
                <c:pt idx="52">
                  <c:v>41395.0</c:v>
                </c:pt>
                <c:pt idx="53">
                  <c:v>41426.0</c:v>
                </c:pt>
                <c:pt idx="54">
                  <c:v>41456.0</c:v>
                </c:pt>
                <c:pt idx="55">
                  <c:v>41487.0</c:v>
                </c:pt>
                <c:pt idx="56">
                  <c:v>41518.0</c:v>
                </c:pt>
                <c:pt idx="57">
                  <c:v>41548.0</c:v>
                </c:pt>
                <c:pt idx="58">
                  <c:v>41579.0</c:v>
                </c:pt>
                <c:pt idx="59">
                  <c:v>41609.0</c:v>
                </c:pt>
                <c:pt idx="60">
                  <c:v>41640.0</c:v>
                </c:pt>
                <c:pt idx="61">
                  <c:v>41671.0</c:v>
                </c:pt>
                <c:pt idx="62">
                  <c:v>41699.0</c:v>
                </c:pt>
                <c:pt idx="63" formatCode="mmm\-yy">
                  <c:v>41730.0</c:v>
                </c:pt>
                <c:pt idx="64" formatCode="mmm\-yy">
                  <c:v>41760.0</c:v>
                </c:pt>
                <c:pt idx="65" formatCode="mmm\-yy">
                  <c:v>41791.0</c:v>
                </c:pt>
                <c:pt idx="66" formatCode="mmm\-yy">
                  <c:v>41821.0</c:v>
                </c:pt>
                <c:pt idx="67" formatCode="mmm\-yy">
                  <c:v>41852.0</c:v>
                </c:pt>
                <c:pt idx="68" formatCode="mmm\-yy">
                  <c:v>41883.0</c:v>
                </c:pt>
                <c:pt idx="69" formatCode="mmm\-yy">
                  <c:v>41913.0</c:v>
                </c:pt>
                <c:pt idx="70" formatCode="mmm\-yy">
                  <c:v>41944.0</c:v>
                </c:pt>
                <c:pt idx="71" formatCode="mmm\-yy">
                  <c:v>41974.0</c:v>
                </c:pt>
                <c:pt idx="72" formatCode="mmm\-yy">
                  <c:v>42005.0</c:v>
                </c:pt>
                <c:pt idx="73" formatCode="mmm\-yy">
                  <c:v>42036.0</c:v>
                </c:pt>
                <c:pt idx="74" formatCode="mmm\-yy">
                  <c:v>42064.0</c:v>
                </c:pt>
              </c:numCache>
            </c:numRef>
          </c:cat>
          <c:val>
            <c:numRef>
              <c:f>petitins!$B$1:$B$75</c:f>
              <c:numCache>
                <c:formatCode>General</c:formatCode>
                <c:ptCount val="75"/>
                <c:pt idx="0">
                  <c:v>1959.0</c:v>
                </c:pt>
                <c:pt idx="1">
                  <c:v>2294.0</c:v>
                </c:pt>
                <c:pt idx="2">
                  <c:v>2381.0</c:v>
                </c:pt>
                <c:pt idx="3">
                  <c:v>2013.0</c:v>
                </c:pt>
                <c:pt idx="4">
                  <c:v>2329.0</c:v>
                </c:pt>
                <c:pt idx="5">
                  <c:v>2835.0</c:v>
                </c:pt>
                <c:pt idx="6">
                  <c:v>2899.0</c:v>
                </c:pt>
                <c:pt idx="7">
                  <c:v>2395.0</c:v>
                </c:pt>
                <c:pt idx="8">
                  <c:v>2525.0</c:v>
                </c:pt>
                <c:pt idx="9">
                  <c:v>2296.0</c:v>
                </c:pt>
                <c:pt idx="10">
                  <c:v>1937.0</c:v>
                </c:pt>
                <c:pt idx="11">
                  <c:v>2060.0</c:v>
                </c:pt>
                <c:pt idx="12">
                  <c:v>1873.0</c:v>
                </c:pt>
                <c:pt idx="13">
                  <c:v>2122.0</c:v>
                </c:pt>
                <c:pt idx="14">
                  <c:v>2581.0</c:v>
                </c:pt>
                <c:pt idx="15">
                  <c:v>2431.0</c:v>
                </c:pt>
                <c:pt idx="16">
                  <c:v>2110.0</c:v>
                </c:pt>
                <c:pt idx="17">
                  <c:v>2220.0</c:v>
                </c:pt>
                <c:pt idx="18">
                  <c:v>2307.0</c:v>
                </c:pt>
                <c:pt idx="19">
                  <c:v>2960.0</c:v>
                </c:pt>
                <c:pt idx="20">
                  <c:v>2358.0</c:v>
                </c:pt>
                <c:pt idx="21">
                  <c:v>1127.0</c:v>
                </c:pt>
                <c:pt idx="22">
                  <c:v>1109.0</c:v>
                </c:pt>
                <c:pt idx="23">
                  <c:v>733.0</c:v>
                </c:pt>
                <c:pt idx="24">
                  <c:v>793.0</c:v>
                </c:pt>
                <c:pt idx="25">
                  <c:v>694.0</c:v>
                </c:pt>
                <c:pt idx="26">
                  <c:v>1048.0</c:v>
                </c:pt>
                <c:pt idx="27">
                  <c:v>1191.0</c:v>
                </c:pt>
                <c:pt idx="28">
                  <c:v>699.0</c:v>
                </c:pt>
                <c:pt idx="29">
                  <c:v>990.0</c:v>
                </c:pt>
                <c:pt idx="30">
                  <c:v>1441.0</c:v>
                </c:pt>
                <c:pt idx="31">
                  <c:v>1397.0</c:v>
                </c:pt>
                <c:pt idx="32">
                  <c:v>1164.0</c:v>
                </c:pt>
                <c:pt idx="33">
                  <c:v>1193.0</c:v>
                </c:pt>
                <c:pt idx="34">
                  <c:v>1015.0</c:v>
                </c:pt>
                <c:pt idx="35">
                  <c:v>1009.0</c:v>
                </c:pt>
                <c:pt idx="36">
                  <c:v>1333.0</c:v>
                </c:pt>
                <c:pt idx="37">
                  <c:v>1394.0</c:v>
                </c:pt>
                <c:pt idx="38">
                  <c:v>1621.0</c:v>
                </c:pt>
                <c:pt idx="39">
                  <c:v>1750.0</c:v>
                </c:pt>
                <c:pt idx="40">
                  <c:v>1779.0</c:v>
                </c:pt>
                <c:pt idx="41">
                  <c:v>1548.0</c:v>
                </c:pt>
                <c:pt idx="42">
                  <c:v>1198.0</c:v>
                </c:pt>
                <c:pt idx="43">
                  <c:v>1833.0</c:v>
                </c:pt>
                <c:pt idx="44">
                  <c:v>1420.0</c:v>
                </c:pt>
                <c:pt idx="45">
                  <c:v>1458.0</c:v>
                </c:pt>
                <c:pt idx="46">
                  <c:v>983.0</c:v>
                </c:pt>
                <c:pt idx="47">
                  <c:v>835.0</c:v>
                </c:pt>
                <c:pt idx="48">
                  <c:v>934.0</c:v>
                </c:pt>
                <c:pt idx="49">
                  <c:v>856.0</c:v>
                </c:pt>
                <c:pt idx="50">
                  <c:v>283.0</c:v>
                </c:pt>
                <c:pt idx="51">
                  <c:v>327.0</c:v>
                </c:pt>
                <c:pt idx="52">
                  <c:v>248.0</c:v>
                </c:pt>
                <c:pt idx="53">
                  <c:v>245.0</c:v>
                </c:pt>
                <c:pt idx="54">
                  <c:v>407.0</c:v>
                </c:pt>
                <c:pt idx="55">
                  <c:v>436.0</c:v>
                </c:pt>
                <c:pt idx="56">
                  <c:v>438.0</c:v>
                </c:pt>
                <c:pt idx="57">
                  <c:v>504.0</c:v>
                </c:pt>
                <c:pt idx="58">
                  <c:v>257.0</c:v>
                </c:pt>
                <c:pt idx="59">
                  <c:v>285.0</c:v>
                </c:pt>
                <c:pt idx="60">
                  <c:v>364.0</c:v>
                </c:pt>
                <c:pt idx="61">
                  <c:v>439.0</c:v>
                </c:pt>
                <c:pt idx="62">
                  <c:v>660.0</c:v>
                </c:pt>
                <c:pt idx="63">
                  <c:v>740.0</c:v>
                </c:pt>
                <c:pt idx="64">
                  <c:v>573.0</c:v>
                </c:pt>
                <c:pt idx="65">
                  <c:v>488.0</c:v>
                </c:pt>
                <c:pt idx="66">
                  <c:v>702.0</c:v>
                </c:pt>
                <c:pt idx="67">
                  <c:v>719.0</c:v>
                </c:pt>
                <c:pt idx="68">
                  <c:v>734.0</c:v>
                </c:pt>
                <c:pt idx="69">
                  <c:v>965.0</c:v>
                </c:pt>
                <c:pt idx="70">
                  <c:v>643.0</c:v>
                </c:pt>
                <c:pt idx="71">
                  <c:v>561.0</c:v>
                </c:pt>
                <c:pt idx="72">
                  <c:v>618.0</c:v>
                </c:pt>
                <c:pt idx="73">
                  <c:v>868.0</c:v>
                </c:pt>
                <c:pt idx="74">
                  <c:v>1108.0</c:v>
                </c:pt>
              </c:numCache>
            </c:numRef>
          </c:val>
        </c:ser>
        <c:dLbls>
          <c:showLegendKey val="0"/>
          <c:showVal val="0"/>
          <c:showCatName val="0"/>
          <c:showSerName val="0"/>
          <c:showPercent val="0"/>
          <c:showBubbleSize val="0"/>
        </c:dLbls>
        <c:gapWidth val="150"/>
        <c:axId val="-2121394408"/>
        <c:axId val="-2121391336"/>
      </c:barChart>
      <c:dateAx>
        <c:axId val="-2121394408"/>
        <c:scaling>
          <c:orientation val="minMax"/>
        </c:scaling>
        <c:delete val="0"/>
        <c:axPos val="b"/>
        <c:numFmt formatCode="[$-409]mmm\-yy;@" sourceLinked="1"/>
        <c:majorTickMark val="out"/>
        <c:minorTickMark val="none"/>
        <c:tickLblPos val="nextTo"/>
        <c:txPr>
          <a:bodyPr rot="180000"/>
          <a:lstStyle/>
          <a:p>
            <a:pPr>
              <a:defRPr/>
            </a:pPr>
            <a:endParaRPr lang="en-US"/>
          </a:p>
        </c:txPr>
        <c:crossAx val="-2121391336"/>
        <c:crosses val="autoZero"/>
        <c:auto val="1"/>
        <c:lblOffset val="100"/>
        <c:baseTimeUnit val="months"/>
      </c:dateAx>
      <c:valAx>
        <c:axId val="-2121391336"/>
        <c:scaling>
          <c:orientation val="minMax"/>
        </c:scaling>
        <c:delete val="0"/>
        <c:axPos val="l"/>
        <c:majorGridlines/>
        <c:numFmt formatCode="General" sourceLinked="1"/>
        <c:majorTickMark val="out"/>
        <c:minorTickMark val="none"/>
        <c:tickLblPos val="nextTo"/>
        <c:crossAx val="-212139440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2121354648"/>
        <c:axId val="-2121351448"/>
      </c:barChart>
      <c:catAx>
        <c:axId val="-2121354648"/>
        <c:scaling>
          <c:orientation val="minMax"/>
        </c:scaling>
        <c:delete val="0"/>
        <c:axPos val="b"/>
        <c:numFmt formatCode="[$-409]mmm\-yy;@" sourceLinked="1"/>
        <c:majorTickMark val="out"/>
        <c:minorTickMark val="none"/>
        <c:tickLblPos val="nextTo"/>
        <c:crossAx val="-2121351448"/>
        <c:crosses val="autoZero"/>
        <c:auto val="1"/>
        <c:lblAlgn val="ctr"/>
        <c:lblOffset val="100"/>
        <c:noMultiLvlLbl val="0"/>
      </c:catAx>
      <c:valAx>
        <c:axId val="-2121351448"/>
        <c:scaling>
          <c:orientation val="minMax"/>
        </c:scaling>
        <c:delete val="0"/>
        <c:axPos val="l"/>
        <c:majorGridlines/>
        <c:numFmt formatCode="General" sourceLinked="1"/>
        <c:majorTickMark val="out"/>
        <c:minorTickMark val="none"/>
        <c:tickLblPos val="nextTo"/>
        <c:crossAx val="-212135464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5902" tIns="47951" rIns="95902" bIns="47951" rtlCol="0"/>
          <a:lstStyle>
            <a:lvl1pPr algn="l">
              <a:defRPr sz="1300"/>
            </a:lvl1pPr>
          </a:lstStyle>
          <a:p>
            <a:pPr>
              <a:defRPr/>
            </a:pPr>
            <a:endParaRPr lang="en-US" dirty="0"/>
          </a:p>
        </p:txBody>
      </p:sp>
      <p:sp>
        <p:nvSpPr>
          <p:cNvPr id="3" name="Date Placeholder 2"/>
          <p:cNvSpPr>
            <a:spLocks noGrp="1"/>
          </p:cNvSpPr>
          <p:nvPr>
            <p:ph type="dt" sz="quarter" idx="1"/>
          </p:nvPr>
        </p:nvSpPr>
        <p:spPr>
          <a:xfrm>
            <a:off x="5439014" y="0"/>
            <a:ext cx="4160520" cy="365760"/>
          </a:xfrm>
          <a:prstGeom prst="rect">
            <a:avLst/>
          </a:prstGeom>
        </p:spPr>
        <p:txBody>
          <a:bodyPr vert="horz" lIns="95902" tIns="47951" rIns="95902" bIns="47951" rtlCol="0"/>
          <a:lstStyle>
            <a:lvl1pPr algn="r">
              <a:defRPr sz="1300"/>
            </a:lvl1pPr>
          </a:lstStyle>
          <a:p>
            <a:pPr>
              <a:defRPr/>
            </a:pPr>
            <a:fld id="{72A99366-9D13-4452-85EA-79760CB2298B}" type="datetimeFigureOut">
              <a:rPr lang="en-US"/>
              <a:pPr>
                <a:defRPr/>
              </a:pPr>
              <a:t>4/27/15</a:t>
            </a:fld>
            <a:endParaRPr lang="en-US" dirty="0"/>
          </a:p>
        </p:txBody>
      </p:sp>
      <p:sp>
        <p:nvSpPr>
          <p:cNvPr id="4" name="Footer Placeholder 3"/>
          <p:cNvSpPr>
            <a:spLocks noGrp="1"/>
          </p:cNvSpPr>
          <p:nvPr>
            <p:ph type="ftr" sz="quarter" idx="2"/>
          </p:nvPr>
        </p:nvSpPr>
        <p:spPr>
          <a:xfrm>
            <a:off x="1" y="6947747"/>
            <a:ext cx="4160520" cy="365760"/>
          </a:xfrm>
          <a:prstGeom prst="rect">
            <a:avLst/>
          </a:prstGeom>
        </p:spPr>
        <p:txBody>
          <a:bodyPr vert="horz" lIns="95902" tIns="47951" rIns="95902" bIns="47951"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5439014" y="6947747"/>
            <a:ext cx="4160520" cy="365760"/>
          </a:xfrm>
          <a:prstGeom prst="rect">
            <a:avLst/>
          </a:prstGeom>
        </p:spPr>
        <p:txBody>
          <a:bodyPr vert="horz" lIns="95902" tIns="47951" rIns="95902" bIns="47951" rtlCol="0" anchor="b"/>
          <a:lstStyle>
            <a:lvl1pPr algn="r">
              <a:defRPr sz="1300"/>
            </a:lvl1pPr>
          </a:lstStyle>
          <a:p>
            <a:pPr>
              <a:defRPr/>
            </a:pPr>
            <a:fld id="{C916B34D-3F01-4171-BE47-1DCDB922CBEC}" type="slidenum">
              <a:rPr lang="en-US"/>
              <a:pPr>
                <a:defRPr/>
              </a:pPr>
              <a:t>‹#›</a:t>
            </a:fld>
            <a:endParaRPr lang="en-US" dirty="0"/>
          </a:p>
        </p:txBody>
      </p:sp>
    </p:spTree>
    <p:extLst>
      <p:ext uri="{BB962C8B-B14F-4D97-AF65-F5344CB8AC3E}">
        <p14:creationId xmlns:p14="http://schemas.microsoft.com/office/powerpoint/2010/main" val="7318882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5902" tIns="47951" rIns="95902" bIns="47951" rtlCol="0"/>
          <a:lstStyle>
            <a:lvl1pPr algn="l" fontAlgn="auto">
              <a:spcBef>
                <a:spcPts val="0"/>
              </a:spcBef>
              <a:spcAft>
                <a:spcPts val="0"/>
              </a:spcAft>
              <a:defRPr sz="1300">
                <a:latin typeface="+mn-lt"/>
                <a:cs typeface="+mn-cs"/>
              </a:defRPr>
            </a:lvl1pPr>
            <a:extLst/>
          </a:lstStyle>
          <a:p>
            <a:pPr>
              <a:defRPr/>
            </a:pPr>
            <a:endParaRPr lang="en-US" dirty="0"/>
          </a:p>
        </p:txBody>
      </p:sp>
      <p:sp>
        <p:nvSpPr>
          <p:cNvPr id="3" name="Date Placeholder 2"/>
          <p:cNvSpPr>
            <a:spLocks noGrp="1"/>
          </p:cNvSpPr>
          <p:nvPr>
            <p:ph type="dt" idx="1"/>
          </p:nvPr>
        </p:nvSpPr>
        <p:spPr>
          <a:xfrm>
            <a:off x="5439014" y="0"/>
            <a:ext cx="4160520" cy="365760"/>
          </a:xfrm>
          <a:prstGeom prst="rect">
            <a:avLst/>
          </a:prstGeom>
        </p:spPr>
        <p:txBody>
          <a:bodyPr vert="horz" lIns="95902" tIns="47951" rIns="95902" bIns="47951" rtlCol="0"/>
          <a:lstStyle>
            <a:lvl1pPr algn="r" fontAlgn="auto">
              <a:spcBef>
                <a:spcPts val="0"/>
              </a:spcBef>
              <a:spcAft>
                <a:spcPts val="0"/>
              </a:spcAft>
              <a:defRPr sz="1300">
                <a:latin typeface="+mn-lt"/>
                <a:cs typeface="+mn-cs"/>
              </a:defRPr>
            </a:lvl1pPr>
            <a:extLst/>
          </a:lstStyle>
          <a:p>
            <a:pPr>
              <a:defRPr/>
            </a:pPr>
            <a:fld id="{92D503E4-0820-4B42-B176-C232605165E3}" type="datetimeFigureOut">
              <a:rPr lang="en-US"/>
              <a:pPr>
                <a:defRPr/>
              </a:pPr>
              <a:t>4/27/15</a:t>
            </a:fld>
            <a:endParaRPr lang="en-US" dirty="0"/>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5902" tIns="47951" rIns="95902" bIns="47951" rtlCol="0" anchor="ctr"/>
          <a:lstStyle>
            <a:extLst/>
          </a:lstStyle>
          <a:p>
            <a:pPr lvl="0"/>
            <a:endParaRPr lang="en-US" noProof="0" dirty="0"/>
          </a:p>
        </p:txBody>
      </p:sp>
      <p:sp>
        <p:nvSpPr>
          <p:cNvPr id="5" name="Notes Placeholder 4"/>
          <p:cNvSpPr>
            <a:spLocks noGrp="1"/>
          </p:cNvSpPr>
          <p:nvPr>
            <p:ph type="body" sz="quarter" idx="3"/>
          </p:nvPr>
        </p:nvSpPr>
        <p:spPr>
          <a:xfrm>
            <a:off x="960121" y="3474719"/>
            <a:ext cx="7680960" cy="3291840"/>
          </a:xfrm>
          <a:prstGeom prst="rect">
            <a:avLst/>
          </a:prstGeom>
        </p:spPr>
        <p:txBody>
          <a:bodyPr vert="horz" lIns="95902" tIns="47951" rIns="95902" bIns="47951" rtlCol="0">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947747"/>
            <a:ext cx="4160520" cy="365760"/>
          </a:xfrm>
          <a:prstGeom prst="rect">
            <a:avLst/>
          </a:prstGeom>
        </p:spPr>
        <p:txBody>
          <a:bodyPr vert="horz" lIns="95902" tIns="47951" rIns="95902" bIns="47951" rtlCol="0" anchor="b"/>
          <a:lstStyle>
            <a:lvl1pPr algn="l" fontAlgn="auto">
              <a:spcBef>
                <a:spcPts val="0"/>
              </a:spcBef>
              <a:spcAft>
                <a:spcPts val="0"/>
              </a:spcAft>
              <a:defRPr sz="1300">
                <a:latin typeface="+mn-lt"/>
                <a:cs typeface="+mn-cs"/>
              </a:defRPr>
            </a:lvl1pPr>
            <a:extLst/>
          </a:lstStyle>
          <a:p>
            <a:pPr>
              <a:defRPr/>
            </a:pPr>
            <a:endParaRPr lang="en-US" dirty="0"/>
          </a:p>
        </p:txBody>
      </p:sp>
      <p:sp>
        <p:nvSpPr>
          <p:cNvPr id="7" name="Slide Number Placeholder 6"/>
          <p:cNvSpPr>
            <a:spLocks noGrp="1"/>
          </p:cNvSpPr>
          <p:nvPr>
            <p:ph type="sldNum" sz="quarter" idx="5"/>
          </p:nvPr>
        </p:nvSpPr>
        <p:spPr>
          <a:xfrm>
            <a:off x="5439014" y="6947747"/>
            <a:ext cx="4160520" cy="365760"/>
          </a:xfrm>
          <a:prstGeom prst="rect">
            <a:avLst/>
          </a:prstGeom>
        </p:spPr>
        <p:txBody>
          <a:bodyPr vert="horz" lIns="95902" tIns="47951" rIns="95902" bIns="47951" rtlCol="0" anchor="b"/>
          <a:lstStyle>
            <a:lvl1pPr algn="r" fontAlgn="auto">
              <a:spcBef>
                <a:spcPts val="0"/>
              </a:spcBef>
              <a:spcAft>
                <a:spcPts val="0"/>
              </a:spcAft>
              <a:defRPr sz="1300">
                <a:latin typeface="+mn-lt"/>
                <a:cs typeface="+mn-cs"/>
              </a:defRPr>
            </a:lvl1pPr>
            <a:extLst/>
          </a:lstStyle>
          <a:p>
            <a:pPr>
              <a:defRPr/>
            </a:pPr>
            <a:fld id="{F07642EA-1FA0-4C12-A573-A88E385E9E3C}" type="slidenum">
              <a:rPr lang="en-US"/>
              <a:pPr>
                <a:defRPr/>
              </a:pPr>
              <a:t>‹#›</a:t>
            </a:fld>
            <a:endParaRPr lang="en-US" dirty="0"/>
          </a:p>
        </p:txBody>
      </p:sp>
    </p:spTree>
    <p:extLst>
      <p:ext uri="{BB962C8B-B14F-4D97-AF65-F5344CB8AC3E}">
        <p14:creationId xmlns:p14="http://schemas.microsoft.com/office/powerpoint/2010/main" val="19642822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TextEdit="1"/>
          </p:cNvSpPr>
          <p:nvPr>
            <p:ph type="sldImg"/>
          </p:nvPr>
        </p:nvSpPr>
        <p:spPr bwMode="auto">
          <a:noFill/>
          <a:ln>
            <a:solidFill>
              <a:srgbClr val="000000"/>
            </a:solidFill>
            <a:miter lim="800000"/>
            <a:headEnd/>
            <a:tailEnd/>
          </a:ln>
        </p:spPr>
      </p:sp>
      <p:sp>
        <p:nvSpPr>
          <p:cNvPr id="63491" name="Rectangle 2"/>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92947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23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extLst>
      <p:ext uri="{BB962C8B-B14F-4D97-AF65-F5344CB8AC3E}">
        <p14:creationId xmlns:p14="http://schemas.microsoft.com/office/powerpoint/2010/main" val="313090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pPr rtl="0"/>
            <a:r>
              <a:rPr lang="en-US" sz="1200" b="0" i="0" u="none" strike="noStrike" kern="1200" baseline="0" dirty="0" smtClean="0">
                <a:solidFill>
                  <a:schemeClr val="tx1"/>
                </a:solidFill>
                <a:latin typeface="+mn-lt"/>
                <a:ea typeface="+mn-ea"/>
                <a:cs typeface="+mn-cs"/>
              </a:rPr>
              <a:t>The median price for single-family homes sold in March rose 0.76 percent to $317,400 from $315,000 a year earlier. It was the sixth consecutive month that monthly home prices have increased year-over-year.</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first quarter median selling price was $317,500, an almost 4.0 percent increase from $305,000 in the first quarter of 2014.</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pPr rtl="0"/>
            <a:endParaRPr lang="en-US" sz="1200" b="0" i="0" u="none" strike="noStrike" kern="1200" baseline="0" dirty="0" smtClean="0">
              <a:solidFill>
                <a:schemeClr val="tx1"/>
              </a:solidFill>
              <a:latin typeface="+mn-lt"/>
              <a:ea typeface="+mn-ea"/>
              <a:cs typeface="+mn-cs"/>
            </a:endParaRPr>
          </a:p>
          <a:p>
            <a:endParaRPr lang="en-US" dirty="0" smtClean="0"/>
          </a:p>
        </p:txBody>
      </p:sp>
    </p:spTree>
    <p:extLst>
      <p:ext uri="{BB962C8B-B14F-4D97-AF65-F5344CB8AC3E}">
        <p14:creationId xmlns:p14="http://schemas.microsoft.com/office/powerpoint/2010/main" val="175866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pPr rtl="0"/>
            <a:r>
              <a:rPr lang="en-US" sz="1200" b="0" i="0" u="none" strike="noStrike" kern="1200" baseline="0" dirty="0" smtClean="0">
                <a:solidFill>
                  <a:schemeClr val="tx1"/>
                </a:solidFill>
                <a:latin typeface="+mn-lt"/>
                <a:ea typeface="+mn-ea"/>
                <a:cs typeface="+mn-cs"/>
              </a:rPr>
              <a:t>The median price for single-family homes sold in March rose 0.76 percent to $317,400 from $315,000 a year earlier. It was the sixth consecutive month that monthly home prices have increased year-over-year.</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first quarter median selling price was $317,500, an almost 4.0 percent increase from $305,000 in the first quarter of 2014.</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pPr rtl="0"/>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The median price for condos sold in March was $302,000, up 3.4 percent from $292,190 in March 2014. The first quarter median condo price was also up more than 2.4 percent to $297,000 from $290,000 during the prior year’s first quarter.</a:t>
            </a:r>
          </a:p>
          <a:p>
            <a:endParaRPr lang="en-US" dirty="0" smtClean="0"/>
          </a:p>
        </p:txBody>
      </p:sp>
    </p:spTree>
    <p:extLst>
      <p:ext uri="{BB962C8B-B14F-4D97-AF65-F5344CB8AC3E}">
        <p14:creationId xmlns:p14="http://schemas.microsoft.com/office/powerpoint/2010/main" val="407612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303000	348000	14.85%	</a:t>
            </a:r>
          </a:p>
          <a:p>
            <a:endParaRPr lang="en-US" dirty="0" smtClean="0"/>
          </a:p>
        </p:txBody>
      </p:sp>
    </p:spTree>
    <p:extLst>
      <p:ext uri="{BB962C8B-B14F-4D97-AF65-F5344CB8AC3E}">
        <p14:creationId xmlns:p14="http://schemas.microsoft.com/office/powerpoint/2010/main" val="30613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18345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Feb. 2015 year-over-year 98 percent increase. 868 foreclosure petitions in February,</a:t>
            </a:r>
            <a:r>
              <a:rPr lang="en-US" sz="1200" kern="1200" baseline="0" dirty="0" smtClean="0">
                <a:solidFill>
                  <a:schemeClr val="tx1"/>
                </a:solidFill>
                <a:effectLst/>
                <a:latin typeface="+mn-lt"/>
                <a:ea typeface="+mn-ea"/>
                <a:cs typeface="+mn-cs"/>
              </a:rPr>
              <a:t> 2015 </a:t>
            </a:r>
            <a:r>
              <a:rPr lang="en-US" sz="1200" kern="1200" dirty="0" smtClean="0">
                <a:solidFill>
                  <a:schemeClr val="tx1"/>
                </a:solidFill>
                <a:effectLst/>
                <a:latin typeface="+mn-lt"/>
                <a:ea typeface="+mn-ea"/>
                <a:cs typeface="+mn-cs"/>
              </a:rPr>
              <a:t>compared with 439 a year.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YTD</a:t>
            </a:r>
            <a:r>
              <a:rPr lang="en-US" sz="1200" kern="1200" baseline="0" dirty="0" smtClean="0">
                <a:solidFill>
                  <a:schemeClr val="tx1"/>
                </a:solidFill>
                <a:effectLst/>
                <a:latin typeface="+mn-lt"/>
                <a:ea typeface="+mn-ea"/>
                <a:cs typeface="+mn-cs"/>
              </a:rPr>
              <a:t> Feb. 2015- </a:t>
            </a:r>
            <a:r>
              <a:rPr lang="en-US" sz="1200" kern="1200" dirty="0" smtClean="0">
                <a:solidFill>
                  <a:schemeClr val="tx1"/>
                </a:solidFill>
                <a:effectLst/>
                <a:latin typeface="+mn-lt"/>
                <a:ea typeface="+mn-ea"/>
                <a:cs typeface="+mn-cs"/>
              </a:rPr>
              <a:t>petitions rose 85 percent to 1,486 petitions filed compared with 803 during the same time 2014.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July 2009- 2899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Dec. 2100- 733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May 2012-1779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June 2013-245</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Oct. 14- 965</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Feb. 2015- 868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2454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Foreclosure deeds fell by </a:t>
            </a:r>
            <a:r>
              <a:rPr lang="en-US" sz="1200" b="1" kern="1200" dirty="0" smtClean="0">
                <a:solidFill>
                  <a:schemeClr val="tx1"/>
                </a:solidFill>
                <a:effectLst/>
                <a:latin typeface="+mn-lt"/>
                <a:ea typeface="+mn-ea"/>
                <a:cs typeface="+mn-cs"/>
              </a:rPr>
              <a:t>14.7 </a:t>
            </a:r>
            <a:r>
              <a:rPr lang="en-US" sz="1200" kern="1200" dirty="0" smtClean="0">
                <a:solidFill>
                  <a:schemeClr val="tx1"/>
                </a:solidFill>
                <a:effectLst/>
                <a:latin typeface="+mn-lt"/>
                <a:ea typeface="+mn-ea"/>
                <a:cs typeface="+mn-cs"/>
              </a:rPr>
              <a:t>percent in February, marking the second consecutive month of decreases</a:t>
            </a:r>
          </a:p>
          <a:p>
            <a:r>
              <a:rPr lang="en-US" sz="1200" kern="1200" dirty="0" smtClean="0">
                <a:solidFill>
                  <a:schemeClr val="tx1"/>
                </a:solidFill>
                <a:effectLst/>
                <a:latin typeface="+mn-lt"/>
                <a:ea typeface="+mn-ea"/>
                <a:cs typeface="+mn-cs"/>
              </a:rPr>
              <a:t>311 foreclosure deeds recorded in February, compared with 364 in the same month 2014. This was the lowest number of deeds for the month of February since 2006, when there were 164 completed foreclosures.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YTD Feb. 2015: deeds fell by </a:t>
            </a:r>
            <a:r>
              <a:rPr lang="en-US" sz="1200" b="1" kern="1200" dirty="0" smtClean="0">
                <a:solidFill>
                  <a:schemeClr val="tx1"/>
                </a:solidFill>
                <a:effectLst/>
                <a:latin typeface="+mn-lt"/>
                <a:ea typeface="+mn-ea"/>
                <a:cs typeface="+mn-cs"/>
              </a:rPr>
              <a:t>21 percent</a:t>
            </a:r>
            <a:r>
              <a:rPr lang="en-US" sz="1200" kern="1200" dirty="0" smtClean="0">
                <a:solidFill>
                  <a:schemeClr val="tx1"/>
                </a:solidFill>
                <a:effectLst/>
                <a:latin typeface="+mn-lt"/>
                <a:ea typeface="+mn-ea"/>
                <a:cs typeface="+mn-cs"/>
              </a:rPr>
              <a:t> to 568 deeds filed compared with 718 during the same timeframe 2014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March 2009- 957</a:t>
            </a:r>
          </a:p>
          <a:p>
            <a:r>
              <a:rPr lang="en-US" sz="1200" kern="1200" dirty="0" smtClean="0">
                <a:solidFill>
                  <a:schemeClr val="tx1"/>
                </a:solidFill>
                <a:effectLst/>
                <a:latin typeface="+mn-lt"/>
                <a:ea typeface="+mn-ea"/>
                <a:cs typeface="+mn-cs"/>
              </a:rPr>
              <a:t>March 2010-1391</a:t>
            </a:r>
          </a:p>
          <a:p>
            <a:r>
              <a:rPr lang="en-US" sz="1200" kern="1200" dirty="0" smtClean="0">
                <a:solidFill>
                  <a:schemeClr val="tx1"/>
                </a:solidFill>
                <a:effectLst/>
                <a:latin typeface="+mn-lt"/>
                <a:ea typeface="+mn-ea"/>
                <a:cs typeface="+mn-cs"/>
              </a:rPr>
              <a:t>Nov. 2010-418</a:t>
            </a:r>
          </a:p>
          <a:p>
            <a:r>
              <a:rPr lang="en-US" sz="1200" kern="1200" dirty="0" smtClean="0">
                <a:solidFill>
                  <a:schemeClr val="tx1"/>
                </a:solidFill>
                <a:effectLst/>
                <a:latin typeface="+mn-lt"/>
                <a:ea typeface="+mn-ea"/>
                <a:cs typeface="+mn-cs"/>
              </a:rPr>
              <a:t>Aug. 2011- 948</a:t>
            </a:r>
          </a:p>
          <a:p>
            <a:r>
              <a:rPr lang="en-US" sz="1200" kern="1200" dirty="0" smtClean="0">
                <a:solidFill>
                  <a:schemeClr val="tx1"/>
                </a:solidFill>
                <a:effectLst/>
                <a:latin typeface="+mn-lt"/>
                <a:ea typeface="+mn-ea"/>
                <a:cs typeface="+mn-cs"/>
              </a:rPr>
              <a:t>Dec. 2012- 265</a:t>
            </a:r>
          </a:p>
          <a:p>
            <a:r>
              <a:rPr lang="en-US" sz="1200" kern="1200" dirty="0" smtClean="0">
                <a:solidFill>
                  <a:schemeClr val="tx1"/>
                </a:solidFill>
                <a:effectLst/>
                <a:latin typeface="+mn-lt"/>
                <a:ea typeface="+mn-ea"/>
                <a:cs typeface="+mn-cs"/>
              </a:rPr>
              <a:t>Dec. 2013-184</a:t>
            </a:r>
          </a:p>
          <a:p>
            <a:r>
              <a:rPr lang="en-US" sz="1200" kern="1200" dirty="0" smtClean="0">
                <a:solidFill>
                  <a:schemeClr val="tx1"/>
                </a:solidFill>
                <a:effectLst/>
                <a:latin typeface="+mn-lt"/>
                <a:ea typeface="+mn-ea"/>
                <a:cs typeface="+mn-cs"/>
              </a:rPr>
              <a:t>June</a:t>
            </a:r>
            <a:r>
              <a:rPr lang="en-US" sz="1200" kern="1200" baseline="0" dirty="0" smtClean="0">
                <a:solidFill>
                  <a:schemeClr val="tx1"/>
                </a:solidFill>
                <a:effectLst/>
                <a:latin typeface="+mn-lt"/>
                <a:ea typeface="+mn-ea"/>
                <a:cs typeface="+mn-cs"/>
              </a:rPr>
              <a:t> 14-305</a:t>
            </a: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67101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Lenders filed 1,108petitions to foreclose in March compared with 660 filings during this time last year.  March also marked the highest number of petitions filed since October 2012 when 1,458 petitions were recorded. The first quarter of this year posted a 77.3 percent increase from the first quarter of last year.  A total of 2,594 petitions were filed in the first three months of the year compared with 1,493 petitions filed in the first quarter of last year.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Statewide, foreclosures deeds reported a 51 percent increase in March with 359 deeds filed compared with 238 filings in March 2014.  This month’s filings were the highest of the year so far. A total of 927 deeds were filed in the first quarter of this year, a 3.0 percent decrease from the 956 deeds filed in the first quarter of last year. Deeds represent completed foreclosures. </a:t>
            </a:r>
          </a:p>
          <a:p>
            <a:endParaRPr lang="en-US" dirty="0" smtClean="0"/>
          </a:p>
        </p:txBody>
      </p:sp>
    </p:spTree>
    <p:extLst>
      <p:ext uri="{BB962C8B-B14F-4D97-AF65-F5344CB8AC3E}">
        <p14:creationId xmlns:p14="http://schemas.microsoft.com/office/powerpoint/2010/main" val="319901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26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444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79837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837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Single-family home sales gained almost 1 percent in March, with 2,778 homes sold compared with 2,754 in March 2014</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Home sales in the first quarter were up 1.3 percent to 7,670 from 7,573 in last year’s first quarter. </a:t>
            </a:r>
          </a:p>
          <a:p>
            <a:endParaRPr lang="en-US" dirty="0" smtClean="0"/>
          </a:p>
        </p:txBody>
      </p:sp>
    </p:spTree>
    <p:extLst>
      <p:ext uri="{BB962C8B-B14F-4D97-AF65-F5344CB8AC3E}">
        <p14:creationId xmlns:p14="http://schemas.microsoft.com/office/powerpoint/2010/main" val="162884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lIns="97724" tIns="48863" rIns="97724" bIns="48863"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Single-family home sales gained almost 1 percent in March, with 2,778 homes sold compared with 2,754 in March 2014</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Home sales in the first quarter were up 1.3 percent to 7,670 from 7,573 in last year’s first quarter. Condominium sales decreased statewide by 6.0 percent in March 2015 with 1,251 sales down from 1,328 in March of last year. A total of 3,218 condo sales transactions were recorded in the first three months of the year, a 6.0 percent decrease from the 3,420 transactions a year earlier.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smtClean="0"/>
          </a:p>
        </p:txBody>
      </p:sp>
    </p:spTree>
    <p:extLst>
      <p:ext uri="{BB962C8B-B14F-4D97-AF65-F5344CB8AC3E}">
        <p14:creationId xmlns:p14="http://schemas.microsoft.com/office/powerpoint/2010/main" val="178204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lIns="95902" tIns="47951" rIns="95902" bIns="47951" numCol="1" anchor="t" anchorCtr="0" compatLnSpc="1">
            <a:prstTxWarp prst="textNoShape">
              <a:avLst/>
            </a:prstTxWarp>
          </a:bodyPr>
          <a:lstStyle/>
          <a:p>
            <a:r>
              <a:rPr lang="pl-PL" sz="1200" b="1" i="0" u="none" strike="noStrike" kern="1200" baseline="0" dirty="0" err="1" smtClean="0">
                <a:solidFill>
                  <a:schemeClr val="tx1"/>
                </a:solidFill>
                <a:latin typeface="+mn-lt"/>
                <a:ea typeface="+mn-ea"/>
                <a:cs typeface="+mn-cs"/>
              </a:rPr>
              <a:t>Row</a:t>
            </a:r>
            <a:r>
              <a:rPr lang="pl-PL" sz="1200" b="1" i="0" u="none" strike="noStrike" kern="1200" baseline="0" dirty="0" smtClean="0">
                <a:solidFill>
                  <a:schemeClr val="tx1"/>
                </a:solidFill>
                <a:latin typeface="+mn-lt"/>
                <a:ea typeface="+mn-ea"/>
                <a:cs typeface="+mn-cs"/>
              </a:rPr>
              <a:t> </a:t>
            </a:r>
            <a:r>
              <a:rPr lang="pl-PL" sz="1200" b="1" i="0" u="none" strike="noStrike" kern="1200" baseline="0" dirty="0" err="1" smtClean="0">
                <a:solidFill>
                  <a:schemeClr val="tx1"/>
                </a:solidFill>
                <a:latin typeface="+mn-lt"/>
                <a:ea typeface="+mn-ea"/>
                <a:cs typeface="+mn-cs"/>
              </a:rPr>
              <a:t>Labels</a:t>
            </a:r>
            <a:r>
              <a:rPr lang="pl-PL" sz="1200" b="1" i="0" u="none" strike="noStrike" kern="1200" baseline="0" dirty="0" smtClean="0">
                <a:solidFill>
                  <a:schemeClr val="tx1"/>
                </a:solidFill>
                <a:latin typeface="+mn-lt"/>
                <a:ea typeface="+mn-ea"/>
                <a:cs typeface="+mn-cs"/>
              </a:rPr>
              <a:t>	2014	2015	</a:t>
            </a:r>
            <a:r>
              <a:rPr lang="pl-PL" sz="1200" b="0" i="0" u="none" strike="noStrike" kern="1200" baseline="0" dirty="0" smtClean="0">
                <a:solidFill>
                  <a:schemeClr val="tx1"/>
                </a:solidFill>
                <a:latin typeface="+mn-lt"/>
                <a:ea typeface="+mn-ea"/>
                <a:cs typeface="+mn-cs"/>
              </a:rPr>
              <a:t>	</a:t>
            </a:r>
          </a:p>
          <a:p>
            <a:r>
              <a:rPr lang="pl-PL" sz="1200" b="1" i="0" u="none" strike="noStrike" kern="1200" baseline="0" dirty="0" smtClean="0">
                <a:solidFill>
                  <a:schemeClr val="tx1"/>
                </a:solidFill>
                <a:latin typeface="+mn-lt"/>
                <a:ea typeface="+mn-ea"/>
                <a:cs typeface="+mn-cs"/>
              </a:rPr>
              <a:t>03			</a:t>
            </a:r>
            <a:r>
              <a:rPr lang="pl-PL"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3FA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Sum of NUMSALES	135	132	-2.22%	</a:t>
            </a:r>
          </a:p>
          <a:p>
            <a:r>
              <a:rPr lang="en-US" sz="1200" b="0" i="0" u="none" strike="noStrike" kern="1200" baseline="0" dirty="0" smtClean="0">
                <a:solidFill>
                  <a:schemeClr val="tx1"/>
                </a:solidFill>
                <a:latin typeface="+mn-lt"/>
                <a:ea typeface="+mn-ea"/>
                <a:cs typeface="+mn-cs"/>
              </a:rPr>
              <a:t>Sum of YTDNUMSALE	358	379	5.87%	</a:t>
            </a:r>
          </a:p>
          <a:p>
            <a:r>
              <a:rPr lang="en-US" sz="1200" b="0" i="0" u="none" strike="noStrike" kern="1200" baseline="0" dirty="0" smtClean="0">
                <a:solidFill>
                  <a:schemeClr val="tx1"/>
                </a:solidFill>
                <a:latin typeface="+mn-lt"/>
                <a:ea typeface="+mn-ea"/>
                <a:cs typeface="+mn-cs"/>
              </a:rPr>
              <a:t>Sum of MEDSALE	287500	314500	9.39%	</a:t>
            </a:r>
          </a:p>
          <a:p>
            <a:r>
              <a:rPr lang="en-US" sz="1200" b="0" i="0" u="none" strike="noStrike" kern="1200" baseline="0" dirty="0" smtClean="0">
                <a:solidFill>
                  <a:schemeClr val="tx1"/>
                </a:solidFill>
                <a:latin typeface="+mn-lt"/>
                <a:ea typeface="+mn-ea"/>
                <a:cs typeface="+mn-cs"/>
              </a:rPr>
              <a:t>Sum of YTDMEDSALE	303000	348000	14.85%	</a:t>
            </a:r>
          </a:p>
          <a:p>
            <a:endParaRPr lang="en-US" dirty="0" smtClean="0"/>
          </a:p>
        </p:txBody>
      </p:sp>
    </p:spTree>
    <p:extLst>
      <p:ext uri="{BB962C8B-B14F-4D97-AF65-F5344CB8AC3E}">
        <p14:creationId xmlns:p14="http://schemas.microsoft.com/office/powerpoint/2010/main" val="415272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98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10" descr="TWG HORIZ logo-PMS201.eps"/>
          <p:cNvPicPr>
            <a:picLocks noChangeAspect="1"/>
          </p:cNvPicPr>
          <p:nvPr userDrawn="1"/>
        </p:nvPicPr>
        <p:blipFill>
          <a:blip r:embed="rId2" cstate="print"/>
          <a:srcRect/>
          <a:stretch>
            <a:fillRect/>
          </a:stretch>
        </p:blipFill>
        <p:spPr bwMode="auto">
          <a:xfrm>
            <a:off x="6153150" y="6224588"/>
            <a:ext cx="2609850" cy="404812"/>
          </a:xfrm>
          <a:prstGeom prst="rect">
            <a:avLst/>
          </a:prstGeom>
          <a:noFill/>
          <a:ln w="9525">
            <a:noFill/>
            <a:miter lim="800000"/>
            <a:headEnd/>
            <a:tailEnd/>
          </a:ln>
        </p:spPr>
      </p:pic>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7" name="Rectangle 6"/>
          <p:cNvSpPr>
            <a:spLocks noGrp="1"/>
          </p:cNvSpPr>
          <p:nvPr>
            <p:ph sz="quarter" idx="13"/>
          </p:nvPr>
        </p:nvSpPr>
        <p:spPr>
          <a:xfrm>
            <a:off x="609600" y="1803400"/>
            <a:ext cx="8153400" cy="436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sldNum" sz="quarter" idx="14"/>
          </p:nvPr>
        </p:nvSpPr>
        <p:spPr/>
        <p:txBody>
          <a:bodyPr/>
          <a:lstStyle>
            <a:lvl1pPr>
              <a:defRPr/>
            </a:lvl1pPr>
            <a:extLst/>
          </a:lstStyle>
          <a:p>
            <a:pPr>
              <a:defRPr/>
            </a:pPr>
            <a:fld id="{B1E857DA-863C-4824-A92A-9A8E1878072B}"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dirty="0"/>
              <a:t>Copyright © 2011 The Warren Group.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7" name="Picture 14" descr="TWG HORIZ logo-PMS201.eps"/>
          <p:cNvPicPr>
            <a:picLocks noChangeAspect="1"/>
          </p:cNvPicPr>
          <p:nvPr userDrawn="1"/>
        </p:nvPicPr>
        <p:blipFill>
          <a:blip r:embed="rId2" cstate="print"/>
          <a:srcRect/>
          <a:stretch>
            <a:fillRect/>
          </a:stretch>
        </p:blipFill>
        <p:spPr bwMode="auto">
          <a:xfrm>
            <a:off x="6153150" y="6224588"/>
            <a:ext cx="2609850" cy="404812"/>
          </a:xfrm>
          <a:prstGeom prst="rect">
            <a:avLst/>
          </a:prstGeom>
          <a:noFill/>
          <a:ln w="9525">
            <a:noFill/>
            <a:miter lim="800000"/>
            <a:headEnd/>
            <a:tailEnd/>
          </a:ln>
        </p:spPr>
      </p:pic>
      <p:sp>
        <p:nvSpPr>
          <p:cNvPr id="8" name="Rectangle 5"/>
          <p:cNvSpPr txBox="1">
            <a:spLocks/>
          </p:cNvSpPr>
          <p:nvPr userDrawn="1"/>
        </p:nvSpPr>
        <p:spPr>
          <a:xfrm>
            <a:off x="228600" y="6324600"/>
            <a:ext cx="533400" cy="244475"/>
          </a:xfrm>
          <a:prstGeom prst="rect">
            <a:avLst/>
          </a:prstGeom>
        </p:spPr>
        <p:txBody>
          <a:bodyPr anchor="ctr">
            <a:normAutofit fontScale="85000" lnSpcReduction="20000"/>
          </a:bodyPr>
          <a:lstStyle>
            <a:lvl1pPr>
              <a:defRPr/>
            </a:lvl1pPr>
            <a:extLst/>
          </a:lstStyle>
          <a:p>
            <a:pPr algn="ctr" fontAlgn="auto">
              <a:spcBef>
                <a:spcPts val="0"/>
              </a:spcBef>
              <a:spcAft>
                <a:spcPts val="0"/>
              </a:spcAft>
              <a:defRPr/>
            </a:pPr>
            <a:fld id="{1E836159-6C30-432F-890E-187BEDD1B90E}" type="slidenum">
              <a:rPr lang="en-US" sz="1400" b="1" smtClean="0">
                <a:solidFill>
                  <a:srgbClr val="00B0F0"/>
                </a:solidFill>
                <a:latin typeface="+mn-lt"/>
                <a:cs typeface="+mn-cs"/>
              </a:rPr>
              <a:pPr algn="ctr" fontAlgn="auto">
                <a:spcBef>
                  <a:spcPts val="0"/>
                </a:spcBef>
                <a:spcAft>
                  <a:spcPts val="0"/>
                </a:spcAft>
                <a:defRPr/>
              </a:pPr>
              <a:t>‹#›</a:t>
            </a:fld>
            <a:endParaRPr lang="en-US" sz="1400" b="1" dirty="0">
              <a:solidFill>
                <a:srgbClr val="00B0F0"/>
              </a:solidFill>
              <a:latin typeface="+mn-lt"/>
              <a:cs typeface="+mn-cs"/>
            </a:endParaRPr>
          </a:p>
        </p:txBody>
      </p:sp>
      <p:sp>
        <p:nvSpPr>
          <p:cNvPr id="3" name="Text Placeholder 2"/>
          <p:cNvSpPr>
            <a:spLocks noGrp="1"/>
          </p:cNvSpPr>
          <p:nvPr>
            <p:ph type="body" idx="1"/>
          </p:nvPr>
        </p:nvSpPr>
        <p:spPr>
          <a:xfrm>
            <a:off x="1371600" y="2743201"/>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extLst/>
          </a:lstStyle>
          <a:p>
            <a:r>
              <a:rPr lang="en-US" smtClean="0"/>
              <a:t>Click to edit Master title style</a:t>
            </a:r>
            <a:endParaRPr lang="en-US" dirty="0"/>
          </a:p>
        </p:txBody>
      </p:sp>
      <p:sp>
        <p:nvSpPr>
          <p:cNvPr id="9" name="Slide Number Placeholder 12"/>
          <p:cNvSpPr>
            <a:spLocks noGrp="1"/>
          </p:cNvSpPr>
          <p:nvPr>
            <p:ph type="sldNum" sz="quarter" idx="10"/>
          </p:nvPr>
        </p:nvSpPr>
        <p:spPr>
          <a:xfrm>
            <a:off x="0" y="1752600"/>
            <a:ext cx="1295400" cy="701675"/>
          </a:xfrm>
        </p:spPr>
        <p:txBody>
          <a:bodyPr>
            <a:noAutofit/>
          </a:bodyPr>
          <a:lstStyle>
            <a:lvl1pPr>
              <a:defRPr sz="2400">
                <a:solidFill>
                  <a:srgbClr val="FFFFFF"/>
                </a:solidFill>
              </a:defRPr>
            </a:lvl1pPr>
            <a:extLst/>
          </a:lstStyle>
          <a:p>
            <a:pPr>
              <a:defRPr/>
            </a:pPr>
            <a:fld id="{228C4E11-42D7-4901-8A4C-DCBB1166DB18}" type="slidenum">
              <a:rPr lang="en-US"/>
              <a:pPr>
                <a:defRPr/>
              </a:pPr>
              <a:t>‹#›</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2011 The Warren Group. All rights reserved.</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descr="TWG HORIZ logo-PMS201.eps"/>
          <p:cNvPicPr>
            <a:picLocks noChangeAspect="1"/>
          </p:cNvPicPr>
          <p:nvPr userDrawn="1"/>
        </p:nvPicPr>
        <p:blipFill>
          <a:blip r:embed="rId2" cstate="print"/>
          <a:srcRect/>
          <a:stretch>
            <a:fillRect/>
          </a:stretch>
        </p:blipFill>
        <p:spPr bwMode="auto">
          <a:xfrm>
            <a:off x="6153150" y="6224588"/>
            <a:ext cx="2609850" cy="404812"/>
          </a:xfrm>
          <a:prstGeom prst="rect">
            <a:avLst/>
          </a:prstGeom>
          <a:noFill/>
          <a:ln w="9525">
            <a:noFill/>
            <a:miter lim="800000"/>
            <a:headEnd/>
            <a:tailEnd/>
          </a:ln>
        </p:spPr>
      </p:pic>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803402"/>
            <a:ext cx="3886200" cy="435816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803399"/>
            <a:ext cx="3886200" cy="435816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p:cNvSpPr>
          <p:nvPr>
            <p:ph type="sldNum" sz="quarter" idx="15"/>
          </p:nvPr>
        </p:nvSpPr>
        <p:spPr/>
        <p:txBody>
          <a:bodyPr/>
          <a:lstStyle>
            <a:lvl1pPr>
              <a:defRPr/>
            </a:lvl1pPr>
            <a:extLst/>
          </a:lstStyle>
          <a:p>
            <a:pPr>
              <a:defRPr/>
            </a:pPr>
            <a:fld id="{3D3A0D4D-DF3E-4444-A5EE-79E24FCC4AAD}" type="slidenum">
              <a:rPr lang="en-US"/>
              <a:pPr>
                <a:defRPr/>
              </a:pPr>
              <a:t>‹#›</a:t>
            </a:fld>
            <a:endParaRPr lang="en-US" dirty="0"/>
          </a:p>
        </p:txBody>
      </p:sp>
      <p:sp>
        <p:nvSpPr>
          <p:cNvPr id="7" name="Footer Placeholder 4"/>
          <p:cNvSpPr>
            <a:spLocks noGrp="1"/>
          </p:cNvSpPr>
          <p:nvPr>
            <p:ph type="ftr" sz="quarter" idx="16"/>
          </p:nvPr>
        </p:nvSpPr>
        <p:spPr/>
        <p:txBody>
          <a:bodyPr/>
          <a:lstStyle>
            <a:lvl1pPr>
              <a:defRPr/>
            </a:lvl1pPr>
          </a:lstStyle>
          <a:p>
            <a:pPr>
              <a:defRPr/>
            </a:pPr>
            <a:r>
              <a:rPr lang="en-US" dirty="0"/>
              <a:t>Copyright © 2011 The Warren Group.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TWG HORIZ logo-PMS201.eps"/>
          <p:cNvPicPr>
            <a:picLocks noChangeAspect="1"/>
          </p:cNvPicPr>
          <p:nvPr userDrawn="1"/>
        </p:nvPicPr>
        <p:blipFill>
          <a:blip r:embed="rId2" cstate="print"/>
          <a:srcRect/>
          <a:stretch>
            <a:fillRect/>
          </a:stretch>
        </p:blipFill>
        <p:spPr bwMode="auto">
          <a:xfrm>
            <a:off x="6153150" y="6224588"/>
            <a:ext cx="2609850" cy="404812"/>
          </a:xfrm>
          <a:prstGeom prst="rect">
            <a:avLst/>
          </a:prstGeom>
          <a:noFill/>
          <a:ln w="9525">
            <a:noFill/>
            <a:miter lim="800000"/>
            <a:headEnd/>
            <a:tailEnd/>
          </a:ln>
        </p:spPr>
      </p:pic>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4" name="Rectangle 3"/>
          <p:cNvSpPr>
            <a:spLocks noGrp="1"/>
          </p:cNvSpPr>
          <p:nvPr>
            <p:ph type="sldNum" sz="quarter" idx="10"/>
          </p:nvPr>
        </p:nvSpPr>
        <p:spPr/>
        <p:txBody>
          <a:bodyPr/>
          <a:lstStyle>
            <a:lvl1pPr>
              <a:defRPr/>
            </a:lvl1pPr>
            <a:extLst/>
          </a:lstStyle>
          <a:p>
            <a:pPr>
              <a:defRPr/>
            </a:pPr>
            <a:fld id="{2E619F09-2500-476B-B731-A235F40DA16B}"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2011 The Warren Group.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0" descr="TWG HORIZ logo-PMS201.eps"/>
          <p:cNvPicPr>
            <a:picLocks noChangeAspect="1"/>
          </p:cNvPicPr>
          <p:nvPr userDrawn="1"/>
        </p:nvPicPr>
        <p:blipFill>
          <a:blip r:embed="rId2" cstate="print"/>
          <a:srcRect/>
          <a:stretch>
            <a:fillRect/>
          </a:stretch>
        </p:blipFill>
        <p:spPr bwMode="auto">
          <a:xfrm>
            <a:off x="6153150" y="6224588"/>
            <a:ext cx="2609850" cy="404812"/>
          </a:xfrm>
          <a:prstGeom prst="rect">
            <a:avLst/>
          </a:prstGeom>
          <a:noFill/>
          <a:ln w="9525">
            <a:noFill/>
            <a:miter lim="800000"/>
            <a:headEnd/>
            <a:tailEnd/>
          </a:ln>
        </p:spPr>
      </p:pic>
      <p:sp>
        <p:nvSpPr>
          <p:cNvPr id="3" name="Rectangle 5"/>
          <p:cNvSpPr>
            <a:spLocks noGrp="1"/>
          </p:cNvSpPr>
          <p:nvPr>
            <p:ph type="sldNum" sz="quarter" idx="10"/>
          </p:nvPr>
        </p:nvSpPr>
        <p:spPr/>
        <p:txBody>
          <a:bodyPr/>
          <a:lstStyle>
            <a:lvl1pPr>
              <a:defRPr/>
            </a:lvl1pPr>
            <a:extLst/>
          </a:lstStyle>
          <a:p>
            <a:pPr>
              <a:defRPr/>
            </a:pPr>
            <a:fld id="{40FC29E7-4F44-473F-A691-5B47EA81281C}"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2011 The Warren Group.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descr="TWG HORIZ logo-PMS201.eps"/>
          <p:cNvPicPr>
            <a:picLocks noChangeAspect="1"/>
          </p:cNvPicPr>
          <p:nvPr userDrawn="1"/>
        </p:nvPicPr>
        <p:blipFill>
          <a:blip r:embed="rId2" cstate="print"/>
          <a:srcRect/>
          <a:stretch>
            <a:fillRect/>
          </a:stretch>
        </p:blipFill>
        <p:spPr bwMode="auto">
          <a:xfrm>
            <a:off x="6153150" y="6224588"/>
            <a:ext cx="2609850" cy="404812"/>
          </a:xfrm>
          <a:prstGeom prst="rect">
            <a:avLst/>
          </a:prstGeom>
          <a:noFill/>
          <a:ln w="9525">
            <a:noFill/>
            <a:miter lim="800000"/>
            <a:headEnd/>
            <a:tailEnd/>
          </a:ln>
        </p:spPr>
      </p:pic>
      <p:sp>
        <p:nvSpPr>
          <p:cNvPr id="2" name="Title 1"/>
          <p:cNvSpPr>
            <a:spLocks noGrp="1"/>
          </p:cNvSpPr>
          <p:nvPr>
            <p:ph type="title"/>
          </p:nvPr>
        </p:nvSpPr>
        <p:spPr>
          <a:xfrm>
            <a:off x="609600" y="157480"/>
            <a:ext cx="8153400" cy="1341120"/>
          </a:xfrm>
        </p:spPr>
        <p:txBody>
          <a:bodyPr/>
          <a:lstStyle>
            <a:lvl1pPr algn="l">
              <a:buNone/>
              <a:defRPr sz="42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905000"/>
            <a:ext cx="6400800" cy="42672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p:cNvSpPr>
          <p:nvPr>
            <p:ph type="sldNum" sz="quarter" idx="14"/>
          </p:nvPr>
        </p:nvSpPr>
        <p:spPr/>
        <p:txBody>
          <a:bodyPr/>
          <a:lstStyle>
            <a:lvl1pPr>
              <a:defRPr/>
            </a:lvl1pPr>
            <a:extLst/>
          </a:lstStyle>
          <a:p>
            <a:pPr>
              <a:defRPr/>
            </a:pPr>
            <a:fld id="{F6369B63-0C9B-4D6E-9E03-B973CDF8B9E7}" type="slidenum">
              <a:rPr lang="en-US"/>
              <a:pPr>
                <a:defRPr/>
              </a:pPr>
              <a:t>‹#›</a:t>
            </a:fld>
            <a:endParaRPr lang="en-US" dirty="0"/>
          </a:p>
        </p:txBody>
      </p:sp>
      <p:sp>
        <p:nvSpPr>
          <p:cNvPr id="7" name="Footer Placeholder 4"/>
          <p:cNvSpPr>
            <a:spLocks noGrp="1"/>
          </p:cNvSpPr>
          <p:nvPr>
            <p:ph type="ftr" sz="quarter" idx="15"/>
          </p:nvPr>
        </p:nvSpPr>
        <p:spPr/>
        <p:txBody>
          <a:bodyPr/>
          <a:lstStyle>
            <a:lvl1pPr>
              <a:defRPr/>
            </a:lvl1pPr>
          </a:lstStyle>
          <a:p>
            <a:pPr>
              <a:defRPr/>
            </a:pPr>
            <a:r>
              <a:rPr lang="en-US" dirty="0"/>
              <a:t>Copyright © 2011 The Warren Group.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1544638" y="4654550"/>
            <a:ext cx="758983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9" name="Picture 15" descr="TWG HORIZ logo-white.eps"/>
          <p:cNvPicPr>
            <a:picLocks noChangeAspect="1"/>
          </p:cNvPicPr>
          <p:nvPr userDrawn="1"/>
        </p:nvPicPr>
        <p:blipFill>
          <a:blip r:embed="rId3" cstate="print"/>
          <a:srcRect/>
          <a:stretch>
            <a:fillRect/>
          </a:stretch>
        </p:blipFill>
        <p:spPr bwMode="auto">
          <a:xfrm>
            <a:off x="6305550" y="6224588"/>
            <a:ext cx="2609850" cy="404812"/>
          </a:xfrm>
          <a:prstGeom prst="rect">
            <a:avLst/>
          </a:prstGeom>
          <a:noFill/>
          <a:ln w="9525">
            <a:noFill/>
            <a:miter lim="800000"/>
            <a:headEnd/>
            <a:tailEnd/>
          </a:ln>
        </p:spPr>
      </p:pic>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normAutofit/>
          </a:bodyPr>
          <a:lstStyle>
            <a:lvl1pPr>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2" name="Title 1"/>
          <p:cNvSpPr>
            <a:spLocks noGrp="1"/>
          </p:cNvSpPr>
          <p:nvPr>
            <p:ph type="title"/>
          </p:nvPr>
        </p:nvSpPr>
        <p:spPr>
          <a:xfrm>
            <a:off x="1600200" y="4724400"/>
            <a:ext cx="7315200" cy="6096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0" name="Rectangle 5"/>
          <p:cNvSpPr>
            <a:spLocks noGrp="1"/>
          </p:cNvSpPr>
          <p:nvPr>
            <p:ph type="sldNum" sz="quarter" idx="10"/>
          </p:nvPr>
        </p:nvSpPr>
        <p:spPr/>
        <p:txBody>
          <a:bodyPr/>
          <a:lstStyle>
            <a:lvl1pPr>
              <a:defRPr/>
            </a:lvl1pPr>
            <a:extLst/>
          </a:lstStyle>
          <a:p>
            <a:pPr>
              <a:defRPr/>
            </a:pPr>
            <a:fld id="{23C73AEE-BDEE-40F3-8886-C595A2BFAA8B}" type="slidenum">
              <a:rPr lang="en-US"/>
              <a:pPr>
                <a:defRPr/>
              </a:pPr>
              <a:t>‹#›</a:t>
            </a:fld>
            <a:endParaRPr lang="en-US" dirty="0"/>
          </a:p>
        </p:txBody>
      </p:sp>
      <p:sp>
        <p:nvSpPr>
          <p:cNvPr id="11" name="Footer Placeholder 4"/>
          <p:cNvSpPr>
            <a:spLocks noGrp="1"/>
          </p:cNvSpPr>
          <p:nvPr>
            <p:ph type="ftr" sz="quarter" idx="11"/>
          </p:nvPr>
        </p:nvSpPr>
        <p:spPr/>
        <p:txBody>
          <a:bodyPr/>
          <a:lstStyle>
            <a:lvl1pPr>
              <a:defRPr/>
            </a:lvl1pPr>
          </a:lstStyle>
          <a:p>
            <a:pPr>
              <a:defRPr/>
            </a:pPr>
            <a:r>
              <a:rPr lang="en-US" dirty="0"/>
              <a:t>Copyright © 2011 The Warren Group. All rights reserved.</a:t>
            </a: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p:cNvSpPr>
          <p:nvPr>
            <p:ph type="sldNum" sz="quarter" idx="10"/>
          </p:nvPr>
        </p:nvSpPr>
        <p:spPr/>
        <p:txBody>
          <a:bodyPr/>
          <a:lstStyle>
            <a:lvl1pPr>
              <a:defRPr/>
            </a:lvl1pPr>
            <a:extLst/>
          </a:lstStyle>
          <a:p>
            <a:pPr>
              <a:defRPr/>
            </a:pPr>
            <a:fld id="{EF5E18F4-FF58-4B56-84F4-CC5925C641F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2011 The Warren Group.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Rectangle 5"/>
          <p:cNvSpPr txBox="1">
            <a:spLocks/>
          </p:cNvSpPr>
          <p:nvPr userDrawn="1"/>
        </p:nvSpPr>
        <p:spPr>
          <a:xfrm>
            <a:off x="228600" y="6324600"/>
            <a:ext cx="533400" cy="244475"/>
          </a:xfrm>
          <a:prstGeom prst="rect">
            <a:avLst/>
          </a:prstGeom>
        </p:spPr>
        <p:txBody>
          <a:bodyPr anchor="ctr">
            <a:normAutofit fontScale="85000" lnSpcReduction="20000"/>
          </a:bodyPr>
          <a:lstStyle>
            <a:lvl1pPr>
              <a:defRPr/>
            </a:lvl1pPr>
            <a:extLst/>
          </a:lstStyle>
          <a:p>
            <a:pPr algn="ctr" fontAlgn="auto">
              <a:spcBef>
                <a:spcPts val="0"/>
              </a:spcBef>
              <a:spcAft>
                <a:spcPts val="0"/>
              </a:spcAft>
              <a:defRPr/>
            </a:pPr>
            <a:fld id="{63240A5D-3979-4FDA-911F-78AE94FD3ED6}" type="slidenum">
              <a:rPr lang="en-US" sz="1400" b="1" smtClean="0">
                <a:solidFill>
                  <a:srgbClr val="00B0F0"/>
                </a:solidFill>
                <a:latin typeface="+mn-lt"/>
                <a:cs typeface="+mn-cs"/>
              </a:rPr>
              <a:pPr algn="ctr" fontAlgn="auto">
                <a:spcBef>
                  <a:spcPts val="0"/>
                </a:spcBef>
                <a:spcAft>
                  <a:spcPts val="0"/>
                </a:spcAft>
                <a:defRPr/>
              </a:pPr>
              <a:t>‹#›</a:t>
            </a:fld>
            <a:endParaRPr lang="en-US" sz="1400" b="1" dirty="0">
              <a:solidFill>
                <a:srgbClr val="00B0F0"/>
              </a:solidFill>
              <a:latin typeface="+mn-lt"/>
              <a:cs typeface="+mn-cs"/>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dirty="0"/>
              <a:t>Copyright © 2011 The Warren Group.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ext Placeholder 12"/>
          <p:cNvSpPr>
            <a:spLocks noGrp="1"/>
          </p:cNvSpPr>
          <p:nvPr>
            <p:ph type="body" idx="1"/>
          </p:nvPr>
        </p:nvSpPr>
        <p:spPr bwMode="auto">
          <a:xfrm>
            <a:off x="612775" y="1803400"/>
            <a:ext cx="8153400" cy="4322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fontAlgn="auto">
              <a:spcBef>
                <a:spcPts val="0"/>
              </a:spcBef>
              <a:spcAft>
                <a:spcPts val="0"/>
              </a:spcAft>
              <a:defRPr sz="1400">
                <a:solidFill>
                  <a:schemeClr val="tx2"/>
                </a:solidFill>
                <a:latin typeface="+mn-lt"/>
                <a:cs typeface="+mn-cs"/>
              </a:defRPr>
            </a:lvl1pPr>
            <a:extLst/>
          </a:lstStyle>
          <a:p>
            <a:pPr>
              <a:defRPr/>
            </a:pPr>
            <a:endParaRPr lang="en-US" dirty="0"/>
          </a:p>
        </p:txBody>
      </p:sp>
      <p:sp>
        <p:nvSpPr>
          <p:cNvPr id="7" name="Rectangle 6"/>
          <p:cNvSpPr/>
          <p:nvPr/>
        </p:nvSpPr>
        <p:spPr>
          <a:xfrm>
            <a:off x="0" y="1460500"/>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0" y="1506538"/>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590550" y="1506538"/>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228600" y="6324600"/>
            <a:ext cx="533400" cy="244475"/>
          </a:xfrm>
          <a:prstGeom prst="rect">
            <a:avLst/>
          </a:prstGeom>
        </p:spPr>
        <p:txBody>
          <a:bodyPr vert="horz" anchor="ctr" anchorCtr="0">
            <a:normAutofit/>
          </a:bodyPr>
          <a:lstStyle>
            <a:lvl1pPr algn="ctr" fontAlgn="auto">
              <a:spcBef>
                <a:spcPts val="0"/>
              </a:spcBef>
              <a:spcAft>
                <a:spcPts val="0"/>
              </a:spcAft>
              <a:defRPr sz="1400" b="1">
                <a:solidFill>
                  <a:srgbClr val="00B0F0"/>
                </a:solidFill>
                <a:latin typeface="+mn-lt"/>
                <a:cs typeface="+mn-cs"/>
              </a:defRPr>
            </a:lvl1pPr>
            <a:extLst/>
          </a:lstStyle>
          <a:p>
            <a:pPr>
              <a:defRPr/>
            </a:pPr>
            <a:fld id="{1F24F348-DB82-4D4A-B215-B71CD7F0765F}" type="slidenum">
              <a:rPr lang="en-US"/>
              <a:pPr>
                <a:defRPr/>
              </a:pPr>
              <a:t>‹#›</a:t>
            </a:fld>
            <a:endParaRPr lang="en-US" dirty="0"/>
          </a:p>
        </p:txBody>
      </p:sp>
      <p:sp>
        <p:nvSpPr>
          <p:cNvPr id="2056" name="Title Placeholder 21"/>
          <p:cNvSpPr>
            <a:spLocks noGrp="1"/>
          </p:cNvSpPr>
          <p:nvPr>
            <p:ph type="title"/>
          </p:nvPr>
        </p:nvSpPr>
        <p:spPr bwMode="auto">
          <a:xfrm>
            <a:off x="609600" y="157163"/>
            <a:ext cx="8153400" cy="1341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2057" name="Picture 9" descr="TWG HORIZ logo-PMS201.eps"/>
          <p:cNvPicPr>
            <a:picLocks noChangeAspect="1"/>
          </p:cNvPicPr>
          <p:nvPr/>
        </p:nvPicPr>
        <p:blipFill>
          <a:blip r:embed="rId11" cstate="print"/>
          <a:srcRect/>
          <a:stretch>
            <a:fillRect/>
          </a:stretch>
        </p:blipFill>
        <p:spPr bwMode="auto">
          <a:xfrm>
            <a:off x="6153150" y="6224588"/>
            <a:ext cx="26098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w Cen MT" pitchFamily="34" charset="0"/>
        </a:defRPr>
      </a:lvl2pPr>
      <a:lvl3pPr algn="l" rtl="0" eaLnBrk="0" fontAlgn="base" hangingPunct="0">
        <a:spcBef>
          <a:spcPct val="0"/>
        </a:spcBef>
        <a:spcAft>
          <a:spcPct val="0"/>
        </a:spcAft>
        <a:defRPr sz="4200">
          <a:solidFill>
            <a:schemeClr val="tx2"/>
          </a:solidFill>
          <a:latin typeface="Tw Cen MT" pitchFamily="34" charset="0"/>
        </a:defRPr>
      </a:lvl3pPr>
      <a:lvl4pPr algn="l" rtl="0" eaLnBrk="0" fontAlgn="base" hangingPunct="0">
        <a:spcBef>
          <a:spcPct val="0"/>
        </a:spcBef>
        <a:spcAft>
          <a:spcPct val="0"/>
        </a:spcAft>
        <a:defRPr sz="4200">
          <a:solidFill>
            <a:schemeClr val="tx2"/>
          </a:solidFill>
          <a:latin typeface="Tw Cen MT" pitchFamily="34" charset="0"/>
        </a:defRPr>
      </a:lvl4pPr>
      <a:lvl5pPr algn="l" rtl="0" eaLnBrk="0" fontAlgn="base" hangingPunct="0">
        <a:spcBef>
          <a:spcPct val="0"/>
        </a:spcBef>
        <a:spcAft>
          <a:spcPct val="0"/>
        </a:spcAft>
        <a:defRPr sz="4200">
          <a:solidFill>
            <a:schemeClr val="tx2"/>
          </a:solidFill>
          <a:latin typeface="Tw Cen MT" pitchFamily="34" charset="0"/>
        </a:defRPr>
      </a:lvl5pPr>
      <a:lvl6pPr marL="457200" algn="l" rtl="0" fontAlgn="base">
        <a:spcBef>
          <a:spcPct val="0"/>
        </a:spcBef>
        <a:spcAft>
          <a:spcPct val="0"/>
        </a:spcAft>
        <a:defRPr sz="4200">
          <a:solidFill>
            <a:schemeClr val="tx2"/>
          </a:solidFill>
          <a:latin typeface="Tw Cen MT" pitchFamily="34" charset="0"/>
        </a:defRPr>
      </a:lvl6pPr>
      <a:lvl7pPr marL="914400" algn="l" rtl="0" fontAlgn="base">
        <a:spcBef>
          <a:spcPct val="0"/>
        </a:spcBef>
        <a:spcAft>
          <a:spcPct val="0"/>
        </a:spcAft>
        <a:defRPr sz="4200">
          <a:solidFill>
            <a:schemeClr val="tx2"/>
          </a:solidFill>
          <a:latin typeface="Tw Cen MT" pitchFamily="34" charset="0"/>
        </a:defRPr>
      </a:lvl7pPr>
      <a:lvl8pPr marL="1371600" algn="l" rtl="0" fontAlgn="base">
        <a:spcBef>
          <a:spcPct val="0"/>
        </a:spcBef>
        <a:spcAft>
          <a:spcPct val="0"/>
        </a:spcAft>
        <a:defRPr sz="4200">
          <a:solidFill>
            <a:schemeClr val="tx2"/>
          </a:solidFill>
          <a:latin typeface="Tw Cen MT" pitchFamily="34" charset="0"/>
        </a:defRPr>
      </a:lvl8pPr>
      <a:lvl9pPr marL="1828800" algn="l" rtl="0" fontAlgn="base">
        <a:spcBef>
          <a:spcPct val="0"/>
        </a:spcBef>
        <a:spcAft>
          <a:spcPct val="0"/>
        </a:spcAft>
        <a:defRPr sz="4200">
          <a:solidFill>
            <a:schemeClr val="tx2"/>
          </a:solidFill>
          <a:latin typeface="Tw Cen MT" pitchFamily="34" charset="0"/>
        </a:defRPr>
      </a:lvl9pPr>
      <a:extLst/>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warren@thewarrengrou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Grp="1" noChangeAspect="1" noChangeArrowheads="1"/>
          </p:cNvPicPr>
          <p:nvPr>
            <p:ph type="pic" idx="1"/>
          </p:nvPr>
        </p:nvPicPr>
        <p:blipFill>
          <a:blip r:embed="rId3" cstate="print"/>
          <a:srcRect l="14134" r="14134"/>
          <a:stretch>
            <a:fillRect/>
          </a:stretch>
        </p:blipFill>
        <p:spPr/>
      </p:pic>
      <p:sp>
        <p:nvSpPr>
          <p:cNvPr id="13315" name="Text Placeholder 13"/>
          <p:cNvSpPr>
            <a:spLocks noGrp="1"/>
          </p:cNvSpPr>
          <p:nvPr>
            <p:ph type="body" sz="half" idx="2"/>
          </p:nvPr>
        </p:nvSpPr>
        <p:spPr>
          <a:xfrm>
            <a:off x="1828799" y="5562600"/>
            <a:ext cx="7312025" cy="685800"/>
          </a:xfrm>
        </p:spPr>
        <p:txBody>
          <a:bodyPr/>
          <a:lstStyle/>
          <a:p>
            <a:r>
              <a:rPr lang="en-US" sz="2400" dirty="0"/>
              <a:t>Timothy M. Warren Jr</a:t>
            </a:r>
            <a:r>
              <a:rPr lang="en-US" sz="2400" dirty="0" smtClean="0"/>
              <a:t>., CEO of The Warren Group</a:t>
            </a:r>
            <a:endParaRPr lang="en-US" sz="2400" dirty="0"/>
          </a:p>
          <a:p>
            <a:r>
              <a:rPr lang="en-US" sz="1600" dirty="0" smtClean="0"/>
              <a:t>April 28, 2015</a:t>
            </a:r>
          </a:p>
        </p:txBody>
      </p:sp>
      <p:sp>
        <p:nvSpPr>
          <p:cNvPr id="13316" name="Title 12"/>
          <p:cNvSpPr>
            <a:spLocks noGrp="1"/>
          </p:cNvSpPr>
          <p:nvPr>
            <p:ph type="title"/>
          </p:nvPr>
        </p:nvSpPr>
        <p:spPr>
          <a:xfrm>
            <a:off x="1807534" y="4724449"/>
            <a:ext cx="7086600" cy="609600"/>
          </a:xfrm>
        </p:spPr>
        <p:txBody>
          <a:bodyPr/>
          <a:lstStyle/>
          <a:p>
            <a:r>
              <a:rPr lang="en-US" sz="2400" i="1" dirty="0" smtClean="0"/>
              <a:t>Boston Chapter, Financial Managers Society</a:t>
            </a:r>
            <a:br>
              <a:rPr lang="en-US" sz="2400" i="1" dirty="0" smtClean="0"/>
            </a:br>
            <a:r>
              <a:rPr lang="en-US" sz="2400" i="1" dirty="0" smtClean="0"/>
              <a:t>Real Estate Trends And Market Update, 2015</a:t>
            </a:r>
            <a:endParaRPr 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dirty="0" smtClean="0"/>
              <a:t>Massachusetts Median Price Stats  </a:t>
            </a:r>
            <a:br>
              <a:rPr lang="en-US" sz="4000" dirty="0" smtClean="0"/>
            </a:br>
            <a:r>
              <a:rPr lang="en-US" sz="3000" dirty="0" smtClean="0"/>
              <a:t>Prices by year: 1987-2014</a:t>
            </a:r>
            <a:endParaRPr lang="en-US" sz="3000" dirty="0" smtClean="0">
              <a:solidFill>
                <a:srgbClr val="FF0000"/>
              </a:solidFill>
            </a:endParaRPr>
          </a:p>
        </p:txBody>
      </p:sp>
      <p:sp>
        <p:nvSpPr>
          <p:cNvPr id="4" name="TextBox 3"/>
          <p:cNvSpPr txBox="1"/>
          <p:nvPr/>
        </p:nvSpPr>
        <p:spPr>
          <a:xfrm>
            <a:off x="228600" y="6324600"/>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1986056490"/>
              </p:ext>
            </p:extLst>
          </p:nvPr>
        </p:nvGraphicFramePr>
        <p:xfrm>
          <a:off x="228600" y="1581150"/>
          <a:ext cx="8686800" cy="4743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54782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8673"/>
            <a:ext cx="8153400" cy="1341437"/>
          </a:xfrm>
        </p:spPr>
        <p:txBody>
          <a:bodyPr/>
          <a:lstStyle/>
          <a:p>
            <a:r>
              <a:rPr lang="en-US" sz="3600" dirty="0" smtClean="0"/>
              <a:t>Massachusetts Price Stats</a:t>
            </a:r>
            <a:br>
              <a:rPr lang="en-US" sz="3600" dirty="0" smtClean="0"/>
            </a:br>
            <a:r>
              <a:rPr lang="en-US" sz="2800" dirty="0" smtClean="0"/>
              <a:t>Single-Family Median Price Trends 1987- 2014</a:t>
            </a:r>
          </a:p>
        </p:txBody>
      </p:sp>
      <p:sp>
        <p:nvSpPr>
          <p:cNvPr id="28675" name="Rectangle 5"/>
          <p:cNvSpPr>
            <a:spLocks noChangeArrowheads="1"/>
          </p:cNvSpPr>
          <p:nvPr/>
        </p:nvSpPr>
        <p:spPr bwMode="auto">
          <a:xfrm>
            <a:off x="228600" y="6324600"/>
            <a:ext cx="3080395" cy="307777"/>
          </a:xfrm>
          <a:prstGeom prst="rect">
            <a:avLst/>
          </a:prstGeom>
          <a:noFill/>
          <a:ln w="9525">
            <a:noFill/>
            <a:miter lim="800000"/>
            <a:headEnd/>
            <a:tailEnd/>
          </a:ln>
        </p:spPr>
        <p:txBody>
          <a:bodyPr wrap="none">
            <a:spAutoFit/>
          </a:bodyPr>
          <a:lstStyle/>
          <a:p>
            <a:pPr>
              <a:defRPr/>
            </a:pPr>
            <a:r>
              <a:rPr lang="en-US" sz="1400" dirty="0" smtClean="0">
                <a:latin typeface="+mn-lt"/>
              </a:rPr>
              <a:t>Copyright  © 2015 The Warren Group</a:t>
            </a:r>
            <a:endParaRPr lang="en-US" sz="1400" dirty="0">
              <a:latin typeface="+mn-lt"/>
            </a:endParaRPr>
          </a:p>
        </p:txBody>
      </p:sp>
      <p:sp>
        <p:nvSpPr>
          <p:cNvPr id="5" name="TextBox 1"/>
          <p:cNvSpPr txBox="1">
            <a:spLocks noChangeArrowheads="1"/>
          </p:cNvSpPr>
          <p:nvPr/>
        </p:nvSpPr>
        <p:spPr bwMode="auto">
          <a:xfrm>
            <a:off x="854427" y="3810000"/>
            <a:ext cx="914370" cy="304770"/>
          </a:xfrm>
          <a:prstGeom prst="rect">
            <a:avLst/>
          </a:prstGeom>
          <a:noFill/>
          <a:ln w="9525">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smtClean="0">
                <a:latin typeface="Tw Cen MT" pitchFamily="34" charset="0"/>
              </a:rPr>
              <a:t>1989:</a:t>
            </a:r>
          </a:p>
          <a:p>
            <a:pPr algn="ctr"/>
            <a:r>
              <a:rPr lang="en-US" sz="1300" b="1" dirty="0" smtClean="0">
                <a:latin typeface="Tw Cen MT" pitchFamily="34" charset="0"/>
              </a:rPr>
              <a:t>$157,500</a:t>
            </a:r>
            <a:endParaRPr lang="en-US" sz="1300" b="1" dirty="0">
              <a:latin typeface="Tw Cen MT" pitchFamily="34" charset="0"/>
            </a:endParaRPr>
          </a:p>
        </p:txBody>
      </p:sp>
      <p:sp>
        <p:nvSpPr>
          <p:cNvPr id="6" name="TextBox 1"/>
          <p:cNvSpPr txBox="1">
            <a:spLocks noChangeArrowheads="1"/>
          </p:cNvSpPr>
          <p:nvPr/>
        </p:nvSpPr>
        <p:spPr bwMode="auto">
          <a:xfrm>
            <a:off x="5715000" y="1962343"/>
            <a:ext cx="914455" cy="304812"/>
          </a:xfrm>
          <a:prstGeom prst="rect">
            <a:avLst/>
          </a:prstGeom>
          <a:noFill/>
          <a:ln w="9525">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latin typeface="Tw Cen MT" pitchFamily="34" charset="0"/>
              </a:rPr>
              <a:t>2005:</a:t>
            </a:r>
          </a:p>
          <a:p>
            <a:pPr algn="ctr"/>
            <a:r>
              <a:rPr lang="en-US" sz="1200" b="1" dirty="0" smtClean="0">
                <a:latin typeface="Tw Cen MT" pitchFamily="34" charset="0"/>
              </a:rPr>
              <a:t>$355,000</a:t>
            </a:r>
            <a:endParaRPr lang="en-US" sz="1200" b="1" dirty="0">
              <a:latin typeface="Tw Cen MT" pitchFamily="34" charset="0"/>
            </a:endParaRPr>
          </a:p>
        </p:txBody>
      </p:sp>
      <p:sp>
        <p:nvSpPr>
          <p:cNvPr id="8" name="TextBox 1"/>
          <p:cNvSpPr txBox="1">
            <a:spLocks noChangeArrowheads="1"/>
          </p:cNvSpPr>
          <p:nvPr/>
        </p:nvSpPr>
        <p:spPr bwMode="auto">
          <a:xfrm>
            <a:off x="8305800" y="1733744"/>
            <a:ext cx="914455" cy="533411"/>
          </a:xfrm>
          <a:prstGeom prst="rect">
            <a:avLst/>
          </a:prstGeom>
          <a:noFill/>
          <a:ln w="9525">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smtClean="0">
                <a:latin typeface="Tw Cen MT" pitchFamily="34" charset="0"/>
              </a:rPr>
              <a:t>2014</a:t>
            </a:r>
          </a:p>
          <a:p>
            <a:pPr algn="ctr"/>
            <a:r>
              <a:rPr lang="en-US" sz="1300" b="1" dirty="0" smtClean="0">
                <a:solidFill>
                  <a:srgbClr val="FF0000"/>
                </a:solidFill>
                <a:latin typeface="Tw Cen MT" pitchFamily="34" charset="0"/>
              </a:rPr>
              <a:t>-7% from peak</a:t>
            </a:r>
          </a:p>
          <a:p>
            <a:pPr algn="ctr"/>
            <a:r>
              <a:rPr lang="en-US" sz="1300" b="1" dirty="0" smtClean="0">
                <a:latin typeface="Tw Cen MT" pitchFamily="34" charset="0"/>
              </a:rPr>
              <a:t>$330,000</a:t>
            </a:r>
            <a:endParaRPr lang="en-US" sz="1300" b="1" dirty="0">
              <a:latin typeface="Tw Cen MT" pitchFamily="34" charset="0"/>
            </a:endParaRPr>
          </a:p>
        </p:txBody>
      </p:sp>
      <p:sp>
        <p:nvSpPr>
          <p:cNvPr id="10" name="TextBox 9"/>
          <p:cNvSpPr txBox="1"/>
          <p:nvPr/>
        </p:nvSpPr>
        <p:spPr>
          <a:xfrm>
            <a:off x="1981200" y="3639219"/>
            <a:ext cx="838200" cy="646331"/>
          </a:xfrm>
          <a:prstGeom prst="rect">
            <a:avLst/>
          </a:prstGeom>
          <a:noFill/>
        </p:spPr>
        <p:txBody>
          <a:bodyPr>
            <a:spAutoFit/>
          </a:bodyPr>
          <a:lstStyle/>
          <a:p>
            <a:pPr algn="ctr">
              <a:defRPr/>
            </a:pPr>
            <a:r>
              <a:rPr lang="en-US" sz="1200" b="1" dirty="0" smtClean="0">
                <a:latin typeface="+mn-lt"/>
              </a:rPr>
              <a:t>1992, 93: </a:t>
            </a:r>
            <a:r>
              <a:rPr lang="en-US" sz="1200" b="1" dirty="0" smtClean="0">
                <a:solidFill>
                  <a:srgbClr val="FF0000"/>
                </a:solidFill>
                <a:latin typeface="+mn-lt"/>
              </a:rPr>
              <a:t>$141,000 </a:t>
            </a:r>
            <a:r>
              <a:rPr lang="en-US" sz="1200" b="1" dirty="0">
                <a:solidFill>
                  <a:srgbClr val="FF0000"/>
                </a:solidFill>
                <a:latin typeface="+mn-lt"/>
              </a:rPr>
              <a:t>-</a:t>
            </a:r>
            <a:r>
              <a:rPr lang="en-US" sz="1200" b="1" dirty="0" smtClean="0">
                <a:solidFill>
                  <a:srgbClr val="FF0000"/>
                </a:solidFill>
                <a:latin typeface="+mn-lt"/>
              </a:rPr>
              <a:t>11%</a:t>
            </a:r>
            <a:endParaRPr lang="en-US" sz="1200" b="1" dirty="0">
              <a:solidFill>
                <a:srgbClr val="FF0000"/>
              </a:solidFill>
              <a:latin typeface="+mn-lt"/>
            </a:endParaRPr>
          </a:p>
        </p:txBody>
      </p:sp>
      <p:sp>
        <p:nvSpPr>
          <p:cNvPr id="11" name="TextBox 10"/>
          <p:cNvSpPr txBox="1"/>
          <p:nvPr/>
        </p:nvSpPr>
        <p:spPr>
          <a:xfrm>
            <a:off x="4114800" y="3124200"/>
            <a:ext cx="838200" cy="461665"/>
          </a:xfrm>
          <a:prstGeom prst="rect">
            <a:avLst/>
          </a:prstGeom>
          <a:noFill/>
        </p:spPr>
        <p:txBody>
          <a:bodyPr>
            <a:spAutoFit/>
          </a:bodyPr>
          <a:lstStyle/>
          <a:p>
            <a:pPr algn="ctr">
              <a:defRPr/>
            </a:pPr>
            <a:r>
              <a:rPr lang="en-US" sz="1200" b="1" dirty="0" smtClean="0">
                <a:latin typeface="+mn-lt"/>
              </a:rPr>
              <a:t>2000:  $215,000</a:t>
            </a:r>
            <a:endParaRPr lang="en-US" sz="1200" b="1" dirty="0">
              <a:latin typeface="+mn-lt"/>
            </a:endParaRPr>
          </a:p>
        </p:txBody>
      </p:sp>
      <p:sp>
        <p:nvSpPr>
          <p:cNvPr id="13" name="TextBox 12"/>
          <p:cNvSpPr txBox="1"/>
          <p:nvPr/>
        </p:nvSpPr>
        <p:spPr>
          <a:xfrm>
            <a:off x="6858000" y="1975741"/>
            <a:ext cx="977735" cy="830997"/>
          </a:xfrm>
          <a:prstGeom prst="rect">
            <a:avLst/>
          </a:prstGeom>
          <a:noFill/>
        </p:spPr>
        <p:txBody>
          <a:bodyPr wrap="square">
            <a:spAutoFit/>
          </a:bodyPr>
          <a:lstStyle/>
          <a:p>
            <a:pPr algn="ctr">
              <a:defRPr/>
            </a:pPr>
            <a:r>
              <a:rPr lang="en-US" sz="1200" b="1" dirty="0" smtClean="0">
                <a:latin typeface="+mn-lt"/>
              </a:rPr>
              <a:t>2009 &amp; 11: $285,000</a:t>
            </a:r>
          </a:p>
          <a:p>
            <a:pPr algn="ctr">
              <a:defRPr/>
            </a:pPr>
            <a:r>
              <a:rPr lang="en-US" sz="1200" b="1" dirty="0" smtClean="0">
                <a:solidFill>
                  <a:srgbClr val="FF0000"/>
                </a:solidFill>
                <a:latin typeface="+mn-lt"/>
              </a:rPr>
              <a:t>-20% from peak</a:t>
            </a:r>
            <a:endParaRPr lang="en-US" sz="1200" b="1" dirty="0">
              <a:solidFill>
                <a:srgbClr val="FF0000"/>
              </a:solidFill>
              <a:latin typeface="+mn-lt"/>
            </a:endParaRPr>
          </a:p>
        </p:txBody>
      </p:sp>
      <p:graphicFrame>
        <p:nvGraphicFramePr>
          <p:cNvPr id="12" name="Chart 11"/>
          <p:cNvGraphicFramePr>
            <a:graphicFrameLocks/>
          </p:cNvGraphicFramePr>
          <p:nvPr>
            <p:extLst>
              <p:ext uri="{D42A27DB-BD31-4B8C-83A1-F6EECF244321}">
                <p14:modId xmlns:p14="http://schemas.microsoft.com/office/powerpoint/2010/main" val="2524025148"/>
              </p:ext>
            </p:extLst>
          </p:nvPr>
        </p:nvGraphicFramePr>
        <p:xfrm>
          <a:off x="76200" y="1814123"/>
          <a:ext cx="9296400" cy="42818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600" dirty="0" smtClean="0"/>
              <a:t>Massachusetts Price Stats</a:t>
            </a:r>
            <a:br>
              <a:rPr lang="en-US" sz="3600" dirty="0" smtClean="0"/>
            </a:br>
            <a:r>
              <a:rPr lang="en-US" sz="2800" dirty="0" smtClean="0"/>
              <a:t>Single-Family Home Prices % Change By Month</a:t>
            </a:r>
          </a:p>
        </p:txBody>
      </p:sp>
      <p:sp>
        <p:nvSpPr>
          <p:cNvPr id="5" name="TextBox 4"/>
          <p:cNvSpPr txBox="1"/>
          <p:nvPr/>
        </p:nvSpPr>
        <p:spPr>
          <a:xfrm>
            <a:off x="228600" y="6324600"/>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sp>
        <p:nvSpPr>
          <p:cNvPr id="10" name="TextBox 1"/>
          <p:cNvSpPr txBox="1"/>
          <p:nvPr/>
        </p:nvSpPr>
        <p:spPr>
          <a:xfrm>
            <a:off x="4800600" y="2438400"/>
            <a:ext cx="8382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smtClean="0"/>
              <a:t>Dec. 2012</a:t>
            </a:r>
          </a:p>
          <a:p>
            <a:pPr algn="ctr"/>
            <a:r>
              <a:rPr lang="en-US" sz="1100" b="1" dirty="0" smtClean="0"/>
              <a:t>12.25%</a:t>
            </a:r>
            <a:endParaRPr lang="en-US" sz="1100" b="1" dirty="0"/>
          </a:p>
        </p:txBody>
      </p:sp>
      <p:sp>
        <p:nvSpPr>
          <p:cNvPr id="14" name="TextBox 13"/>
          <p:cNvSpPr txBox="1"/>
          <p:nvPr/>
        </p:nvSpPr>
        <p:spPr>
          <a:xfrm>
            <a:off x="2057400" y="5334000"/>
            <a:ext cx="914400" cy="430887"/>
          </a:xfrm>
          <a:prstGeom prst="rect">
            <a:avLst/>
          </a:prstGeom>
          <a:noFill/>
        </p:spPr>
        <p:txBody>
          <a:bodyPr wrap="square" rtlCol="0">
            <a:spAutoFit/>
          </a:bodyPr>
          <a:lstStyle/>
          <a:p>
            <a:r>
              <a:rPr lang="en-US" sz="1100" b="1" dirty="0" smtClean="0">
                <a:solidFill>
                  <a:srgbClr val="FF0000"/>
                </a:solidFill>
                <a:latin typeface="+mn-lt"/>
              </a:rPr>
              <a:t>Jan. 2011</a:t>
            </a:r>
          </a:p>
          <a:p>
            <a:r>
              <a:rPr lang="en-US" sz="1100" b="1" dirty="0" smtClean="0">
                <a:solidFill>
                  <a:srgbClr val="FF0000"/>
                </a:solidFill>
                <a:latin typeface="+mn-lt"/>
              </a:rPr>
              <a:t>-6.90%</a:t>
            </a:r>
            <a:endParaRPr lang="en-US" sz="1100" b="1" dirty="0">
              <a:solidFill>
                <a:srgbClr val="FF0000"/>
              </a:solidFill>
              <a:latin typeface="+mn-lt"/>
            </a:endParaRPr>
          </a:p>
        </p:txBody>
      </p:sp>
      <p:sp>
        <p:nvSpPr>
          <p:cNvPr id="15" name="TextBox 14"/>
          <p:cNvSpPr txBox="1"/>
          <p:nvPr/>
        </p:nvSpPr>
        <p:spPr>
          <a:xfrm>
            <a:off x="1524000" y="3048000"/>
            <a:ext cx="895351" cy="430887"/>
          </a:xfrm>
          <a:prstGeom prst="rect">
            <a:avLst/>
          </a:prstGeom>
          <a:noFill/>
        </p:spPr>
        <p:txBody>
          <a:bodyPr wrap="square" rtlCol="0">
            <a:spAutoFit/>
          </a:bodyPr>
          <a:lstStyle/>
          <a:p>
            <a:pPr algn="ctr"/>
            <a:r>
              <a:rPr lang="en-US" sz="1100" b="1" dirty="0" smtClean="0">
                <a:latin typeface="+mn-lt"/>
              </a:rPr>
              <a:t>Sept. 2010</a:t>
            </a:r>
          </a:p>
          <a:p>
            <a:pPr algn="ctr"/>
            <a:r>
              <a:rPr lang="en-US" sz="1100" b="1" dirty="0" smtClean="0">
                <a:latin typeface="+mn-lt"/>
              </a:rPr>
              <a:t>1.05%</a:t>
            </a:r>
            <a:endParaRPr lang="en-US" sz="1100" b="1" dirty="0">
              <a:latin typeface="+mn-lt"/>
            </a:endParaRPr>
          </a:p>
        </p:txBody>
      </p:sp>
      <p:sp>
        <p:nvSpPr>
          <p:cNvPr id="17" name="TextBox 16"/>
          <p:cNvSpPr txBox="1"/>
          <p:nvPr/>
        </p:nvSpPr>
        <p:spPr>
          <a:xfrm>
            <a:off x="8229600" y="3200400"/>
            <a:ext cx="914400" cy="430887"/>
          </a:xfrm>
          <a:prstGeom prst="rect">
            <a:avLst/>
          </a:prstGeom>
          <a:noFill/>
        </p:spPr>
        <p:txBody>
          <a:bodyPr wrap="square" rtlCol="0">
            <a:spAutoFit/>
          </a:bodyPr>
          <a:lstStyle/>
          <a:p>
            <a:r>
              <a:rPr lang="en-US" sz="1100" b="1" dirty="0" smtClean="0"/>
              <a:t>Mar. 2015</a:t>
            </a:r>
          </a:p>
          <a:p>
            <a:r>
              <a:rPr lang="en-US" sz="1100" b="1" dirty="0" smtClean="0"/>
              <a:t>+ 0.76 %</a:t>
            </a:r>
            <a:endParaRPr lang="en-US" sz="1100" b="1" dirty="0"/>
          </a:p>
        </p:txBody>
      </p:sp>
      <p:sp>
        <p:nvSpPr>
          <p:cNvPr id="18" name="TextBox 17"/>
          <p:cNvSpPr txBox="1"/>
          <p:nvPr/>
        </p:nvSpPr>
        <p:spPr>
          <a:xfrm>
            <a:off x="3505200" y="5029200"/>
            <a:ext cx="914400" cy="430887"/>
          </a:xfrm>
          <a:prstGeom prst="rect">
            <a:avLst/>
          </a:prstGeom>
          <a:noFill/>
        </p:spPr>
        <p:txBody>
          <a:bodyPr wrap="square" rtlCol="0">
            <a:spAutoFit/>
          </a:bodyPr>
          <a:lstStyle/>
          <a:p>
            <a:pPr algn="ctr"/>
            <a:r>
              <a:rPr lang="en-US" sz="1100" b="1" dirty="0" smtClean="0">
                <a:solidFill>
                  <a:srgbClr val="FF0000"/>
                </a:solidFill>
                <a:latin typeface="+mn-lt"/>
              </a:rPr>
              <a:t>Jan. 2012-3.70%</a:t>
            </a:r>
            <a:endParaRPr lang="en-US" sz="1100" b="1" dirty="0">
              <a:solidFill>
                <a:srgbClr val="FF0000"/>
              </a:solidFill>
              <a:latin typeface="+mn-lt"/>
            </a:endParaRPr>
          </a:p>
        </p:txBody>
      </p:sp>
      <p:sp>
        <p:nvSpPr>
          <p:cNvPr id="12" name="TextBox 1"/>
          <p:cNvSpPr txBox="1"/>
          <p:nvPr/>
        </p:nvSpPr>
        <p:spPr>
          <a:xfrm>
            <a:off x="5638800" y="2133600"/>
            <a:ext cx="8382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smtClean="0"/>
              <a:t>April 2013</a:t>
            </a:r>
          </a:p>
          <a:p>
            <a:pPr algn="ctr"/>
            <a:r>
              <a:rPr lang="en-US" b="1" dirty="0" smtClean="0"/>
              <a:t>13.82</a:t>
            </a:r>
            <a:r>
              <a:rPr lang="en-US" sz="1100" b="1" dirty="0" smtClean="0"/>
              <a:t>%</a:t>
            </a:r>
            <a:endParaRPr lang="en-US" sz="1100" b="1" dirty="0"/>
          </a:p>
        </p:txBody>
      </p:sp>
      <p:graphicFrame>
        <p:nvGraphicFramePr>
          <p:cNvPr id="13" name="Chart 12"/>
          <p:cNvGraphicFramePr>
            <a:graphicFrameLocks/>
          </p:cNvGraphicFramePr>
          <p:nvPr>
            <p:extLst>
              <p:ext uri="{D42A27DB-BD31-4B8C-83A1-F6EECF244321}">
                <p14:modId xmlns:p14="http://schemas.microsoft.com/office/powerpoint/2010/main" val="375000258"/>
              </p:ext>
            </p:extLst>
          </p:nvPr>
        </p:nvGraphicFramePr>
        <p:xfrm>
          <a:off x="457200" y="1828800"/>
          <a:ext cx="8305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315200" y="4800600"/>
            <a:ext cx="914400" cy="430887"/>
          </a:xfrm>
          <a:prstGeom prst="rect">
            <a:avLst/>
          </a:prstGeom>
          <a:noFill/>
        </p:spPr>
        <p:txBody>
          <a:bodyPr wrap="square" rtlCol="0">
            <a:spAutoFit/>
          </a:bodyPr>
          <a:lstStyle/>
          <a:p>
            <a:r>
              <a:rPr lang="en-US" sz="1100" b="1" dirty="0" smtClean="0">
                <a:solidFill>
                  <a:srgbClr val="FF0000"/>
                </a:solidFill>
              </a:rPr>
              <a:t>Sept. 2014</a:t>
            </a:r>
          </a:p>
          <a:p>
            <a:r>
              <a:rPr lang="en-US" sz="1100" b="1" dirty="0" smtClean="0">
                <a:solidFill>
                  <a:srgbClr val="FF0000"/>
                </a:solidFill>
              </a:rPr>
              <a:t>-1.54%</a:t>
            </a:r>
            <a:endParaRPr lang="en-US" sz="11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457200"/>
            <a:ext cx="8153400" cy="1041400"/>
          </a:xfrm>
        </p:spPr>
        <p:txBody>
          <a:bodyPr/>
          <a:lstStyle/>
          <a:p>
            <a:r>
              <a:rPr lang="en-US" sz="3600" dirty="0" smtClean="0"/>
              <a:t>Massachusetts Median Price Stats</a:t>
            </a:r>
            <a:br>
              <a:rPr lang="en-US" sz="3600" dirty="0" smtClean="0"/>
            </a:br>
            <a:r>
              <a:rPr lang="en-US" sz="2800" dirty="0" smtClean="0"/>
              <a:t>2011 – YTD Mar. 2015</a:t>
            </a:r>
          </a:p>
        </p:txBody>
      </p:sp>
      <p:sp>
        <p:nvSpPr>
          <p:cNvPr id="34819" name="TextBox 2"/>
          <p:cNvSpPr txBox="1">
            <a:spLocks noChangeArrowheads="1"/>
          </p:cNvSpPr>
          <p:nvPr/>
        </p:nvSpPr>
        <p:spPr bwMode="auto">
          <a:xfrm>
            <a:off x="609600" y="1676400"/>
            <a:ext cx="5715000" cy="5609229"/>
          </a:xfrm>
          <a:prstGeom prst="rect">
            <a:avLst/>
          </a:prstGeom>
          <a:noFill/>
          <a:ln w="9525">
            <a:noFill/>
            <a:miter lim="800000"/>
            <a:headEnd/>
            <a:tailEnd/>
          </a:ln>
        </p:spPr>
        <p:txBody>
          <a:bodyPr wrap="square">
            <a:spAutoFit/>
          </a:bodyPr>
          <a:lstStyle/>
          <a:p>
            <a:r>
              <a:rPr lang="en-US" sz="2400" b="1" dirty="0">
                <a:solidFill>
                  <a:schemeClr val="tx2"/>
                </a:solidFill>
                <a:latin typeface="Tw Cen MT" pitchFamily="34" charset="0"/>
              </a:rPr>
              <a:t>Single-Family Median Price: </a:t>
            </a:r>
          </a:p>
          <a:p>
            <a:r>
              <a:rPr lang="en-US" sz="1300" b="1" dirty="0" smtClean="0">
                <a:solidFill>
                  <a:schemeClr val="tx2"/>
                </a:solidFill>
                <a:latin typeface="+mn-lt"/>
              </a:rPr>
              <a:t>2011</a:t>
            </a:r>
            <a:r>
              <a:rPr lang="en-US" sz="1300" b="1" dirty="0">
                <a:solidFill>
                  <a:schemeClr val="tx2"/>
                </a:solidFill>
                <a:latin typeface="+mn-lt"/>
              </a:rPr>
              <a:t>			</a:t>
            </a:r>
            <a:r>
              <a:rPr lang="en-US" sz="1300" b="1" dirty="0" smtClean="0">
                <a:solidFill>
                  <a:schemeClr val="tx2"/>
                </a:solidFill>
                <a:latin typeface="+mn-lt"/>
              </a:rPr>
              <a:t>2012</a:t>
            </a:r>
            <a:endParaRPr lang="en-US" sz="1300" b="1" dirty="0">
              <a:solidFill>
                <a:schemeClr val="tx2"/>
              </a:solidFill>
              <a:latin typeface="+mn-lt"/>
            </a:endParaRPr>
          </a:p>
          <a:p>
            <a:r>
              <a:rPr lang="en-US" sz="1300" dirty="0">
                <a:solidFill>
                  <a:schemeClr val="tx2"/>
                </a:solidFill>
                <a:latin typeface="+mn-lt"/>
              </a:rPr>
              <a:t>$</a:t>
            </a:r>
            <a:r>
              <a:rPr lang="en-US" sz="1300" dirty="0" smtClean="0">
                <a:solidFill>
                  <a:schemeClr val="tx2"/>
                </a:solidFill>
                <a:latin typeface="+mn-lt"/>
              </a:rPr>
              <a:t>285,000 </a:t>
            </a:r>
            <a:r>
              <a:rPr lang="en-US" sz="1300" dirty="0">
                <a:solidFill>
                  <a:schemeClr val="tx2"/>
                </a:solidFill>
                <a:latin typeface="+mn-lt"/>
              </a:rPr>
              <a:t>		</a:t>
            </a:r>
            <a:r>
              <a:rPr lang="en-US" sz="1300" dirty="0" smtClean="0">
                <a:solidFill>
                  <a:schemeClr val="tx2"/>
                </a:solidFill>
                <a:latin typeface="+mn-lt"/>
              </a:rPr>
              <a:t>                   $290,000</a:t>
            </a:r>
            <a:r>
              <a:rPr lang="en-US" sz="1300" dirty="0">
                <a:solidFill>
                  <a:schemeClr val="tx2"/>
                </a:solidFill>
                <a:latin typeface="+mn-lt"/>
              </a:rPr>
              <a:t>	</a:t>
            </a:r>
            <a:r>
              <a:rPr lang="en-US" sz="1300" dirty="0" smtClean="0">
                <a:solidFill>
                  <a:schemeClr val="tx2"/>
                </a:solidFill>
                <a:latin typeface="+mn-lt"/>
              </a:rPr>
              <a:t> 	</a:t>
            </a:r>
            <a:r>
              <a:rPr lang="en-US" sz="1300" b="1" dirty="0" smtClean="0">
                <a:solidFill>
                  <a:schemeClr val="tx2"/>
                </a:solidFill>
                <a:latin typeface="+mn-lt"/>
              </a:rPr>
              <a:t>+1.75%</a:t>
            </a:r>
          </a:p>
          <a:p>
            <a:pPr>
              <a:lnSpc>
                <a:spcPct val="50000"/>
              </a:lnSpc>
            </a:pPr>
            <a:endParaRPr lang="en-US" sz="1300" dirty="0">
              <a:solidFill>
                <a:schemeClr val="tx2"/>
              </a:solidFill>
              <a:latin typeface="+mn-lt"/>
            </a:endParaRPr>
          </a:p>
          <a:p>
            <a:r>
              <a:rPr lang="en-US" sz="1300" b="1" dirty="0" smtClean="0">
                <a:solidFill>
                  <a:schemeClr val="tx2"/>
                </a:solidFill>
                <a:latin typeface="+mn-lt"/>
              </a:rPr>
              <a:t>2012</a:t>
            </a:r>
            <a:r>
              <a:rPr lang="en-US" sz="1300" b="1" dirty="0">
                <a:solidFill>
                  <a:schemeClr val="tx2"/>
                </a:solidFill>
                <a:latin typeface="+mn-lt"/>
              </a:rPr>
              <a:t>			</a:t>
            </a:r>
            <a:r>
              <a:rPr lang="en-US" sz="1300" b="1" dirty="0" smtClean="0">
                <a:solidFill>
                  <a:schemeClr val="tx2"/>
                </a:solidFill>
                <a:latin typeface="+mn-lt"/>
              </a:rPr>
              <a:t>2013</a:t>
            </a:r>
            <a:endParaRPr lang="en-US" sz="1300" b="1" dirty="0">
              <a:solidFill>
                <a:schemeClr val="tx2"/>
              </a:solidFill>
              <a:latin typeface="+mn-lt"/>
            </a:endParaRPr>
          </a:p>
          <a:p>
            <a:r>
              <a:rPr lang="en-US" sz="1300" dirty="0">
                <a:solidFill>
                  <a:schemeClr val="tx2"/>
                </a:solidFill>
                <a:latin typeface="+mn-lt"/>
              </a:rPr>
              <a:t>$</a:t>
            </a:r>
            <a:r>
              <a:rPr lang="en-US" sz="1300" dirty="0" smtClean="0">
                <a:solidFill>
                  <a:schemeClr val="tx2"/>
                </a:solidFill>
                <a:latin typeface="+mn-lt"/>
              </a:rPr>
              <a:t>290,000</a:t>
            </a:r>
            <a:r>
              <a:rPr lang="en-US" sz="1300" dirty="0">
                <a:solidFill>
                  <a:schemeClr val="tx2"/>
                </a:solidFill>
                <a:latin typeface="+mn-lt"/>
              </a:rPr>
              <a:t>		</a:t>
            </a:r>
            <a:r>
              <a:rPr lang="en-US" sz="1300" dirty="0" smtClean="0">
                <a:solidFill>
                  <a:schemeClr val="tx2"/>
                </a:solidFill>
                <a:latin typeface="+mn-lt"/>
              </a:rPr>
              <a:t>                   $322,000                   	</a:t>
            </a:r>
            <a:r>
              <a:rPr lang="en-US" sz="1300" b="1" dirty="0" smtClean="0">
                <a:solidFill>
                  <a:schemeClr val="tx2"/>
                </a:solidFill>
                <a:latin typeface="+mn-lt"/>
              </a:rPr>
              <a:t>+11.03%</a:t>
            </a:r>
          </a:p>
          <a:p>
            <a:pPr>
              <a:lnSpc>
                <a:spcPct val="50000"/>
              </a:lnSpc>
            </a:pPr>
            <a:endParaRPr lang="en-US" sz="1300" u="sng" dirty="0" smtClean="0">
              <a:solidFill>
                <a:schemeClr val="tx2"/>
              </a:solidFill>
              <a:latin typeface="+mn-lt"/>
            </a:endParaRPr>
          </a:p>
          <a:p>
            <a:r>
              <a:rPr lang="en-US" sz="1300" b="1" dirty="0" smtClean="0">
                <a:solidFill>
                  <a:schemeClr val="tx2"/>
                </a:solidFill>
                <a:latin typeface="+mn-lt"/>
              </a:rPr>
              <a:t>2013 		</a:t>
            </a:r>
            <a:r>
              <a:rPr lang="en-US" sz="1300" b="1" dirty="0">
                <a:solidFill>
                  <a:schemeClr val="tx2"/>
                </a:solidFill>
                <a:latin typeface="+mn-lt"/>
              </a:rPr>
              <a:t>	</a:t>
            </a:r>
            <a:r>
              <a:rPr lang="en-US" sz="1300" b="1" dirty="0" smtClean="0">
                <a:solidFill>
                  <a:schemeClr val="tx2"/>
                </a:solidFill>
                <a:latin typeface="+mn-lt"/>
              </a:rPr>
              <a:t>2014 	</a:t>
            </a:r>
          </a:p>
          <a:p>
            <a:r>
              <a:rPr lang="en-US" sz="1300" dirty="0" smtClean="0">
                <a:solidFill>
                  <a:schemeClr val="tx2"/>
                </a:solidFill>
                <a:latin typeface="+mn-lt"/>
              </a:rPr>
              <a:t>$322,000			$330,000		</a:t>
            </a:r>
            <a:r>
              <a:rPr lang="en-US" sz="1300" b="1" dirty="0" smtClean="0">
                <a:solidFill>
                  <a:schemeClr val="tx2"/>
                </a:solidFill>
                <a:latin typeface="+mn-lt"/>
              </a:rPr>
              <a:t>+2.48%</a:t>
            </a:r>
            <a:r>
              <a:rPr lang="en-US" sz="1300" dirty="0" smtClean="0">
                <a:latin typeface="+mn-lt"/>
              </a:rPr>
              <a:t>	</a:t>
            </a:r>
          </a:p>
          <a:p>
            <a:r>
              <a:rPr lang="en-US" sz="500" b="1" dirty="0" smtClean="0">
                <a:solidFill>
                  <a:schemeClr val="tx2"/>
                </a:solidFill>
                <a:latin typeface="Tw Cen MT" pitchFamily="34" charset="0"/>
              </a:rPr>
              <a:t> </a:t>
            </a:r>
            <a:r>
              <a:rPr lang="en-US" sz="900" b="1" dirty="0" smtClean="0">
                <a:solidFill>
                  <a:schemeClr val="tx2"/>
                </a:solidFill>
                <a:latin typeface="Tw Cen MT" pitchFamily="34" charset="0"/>
              </a:rPr>
              <a:t>    </a:t>
            </a:r>
            <a:endParaRPr lang="en-US" sz="900" b="1" dirty="0">
              <a:solidFill>
                <a:schemeClr val="tx2"/>
              </a:solidFill>
              <a:latin typeface="Tw Cen MT" pitchFamily="34" charset="0"/>
            </a:endParaRPr>
          </a:p>
          <a:p>
            <a:r>
              <a:rPr lang="en-US" sz="1300" b="1" dirty="0" smtClean="0">
                <a:solidFill>
                  <a:schemeClr val="tx2"/>
                </a:solidFill>
                <a:latin typeface="+mn-lt"/>
              </a:rPr>
              <a:t>YTD Mar. 2014 		YTD Mar. 2015</a:t>
            </a:r>
          </a:p>
          <a:p>
            <a:r>
              <a:rPr lang="en-US" sz="1300" dirty="0" smtClean="0">
                <a:solidFill>
                  <a:schemeClr val="tx2"/>
                </a:solidFill>
                <a:latin typeface="+mn-lt"/>
              </a:rPr>
              <a:t>$305,000			$317,500		</a:t>
            </a:r>
            <a:r>
              <a:rPr lang="en-US" sz="1300" b="1" dirty="0" smtClean="0">
                <a:solidFill>
                  <a:schemeClr val="tx2"/>
                </a:solidFill>
                <a:latin typeface="+mn-lt"/>
              </a:rPr>
              <a:t>+4.0%</a:t>
            </a:r>
          </a:p>
          <a:p>
            <a:r>
              <a:rPr lang="en-US" sz="2400" b="1" dirty="0" smtClean="0">
                <a:solidFill>
                  <a:schemeClr val="tx2"/>
                </a:solidFill>
                <a:latin typeface="Tw Cen MT" pitchFamily="34" charset="0"/>
              </a:rPr>
              <a:t>Condo </a:t>
            </a:r>
            <a:r>
              <a:rPr lang="en-US" sz="2400" b="1" dirty="0">
                <a:solidFill>
                  <a:schemeClr val="tx2"/>
                </a:solidFill>
                <a:latin typeface="Tw Cen MT" pitchFamily="34" charset="0"/>
              </a:rPr>
              <a:t>Median Price:</a:t>
            </a:r>
          </a:p>
          <a:p>
            <a:r>
              <a:rPr lang="en-US" sz="1300" b="1" dirty="0" smtClean="0">
                <a:solidFill>
                  <a:schemeClr val="tx2"/>
                </a:solidFill>
                <a:latin typeface="Tw Cen MT" pitchFamily="34" charset="0"/>
              </a:rPr>
              <a:t>2011</a:t>
            </a:r>
            <a:r>
              <a:rPr lang="en-US" sz="1300" b="1" dirty="0">
                <a:solidFill>
                  <a:schemeClr val="tx2"/>
                </a:solidFill>
                <a:latin typeface="Tw Cen MT" pitchFamily="34" charset="0"/>
              </a:rPr>
              <a:t>			</a:t>
            </a:r>
            <a:r>
              <a:rPr lang="en-US" sz="1300" b="1" dirty="0" smtClean="0">
                <a:solidFill>
                  <a:schemeClr val="tx2"/>
                </a:solidFill>
                <a:latin typeface="Tw Cen MT" pitchFamily="34" charset="0"/>
              </a:rPr>
              <a:t>2012</a:t>
            </a:r>
            <a:endParaRPr lang="en-US" sz="1300" b="1" dirty="0">
              <a:solidFill>
                <a:schemeClr val="tx2"/>
              </a:solidFill>
              <a:latin typeface="Tw Cen MT" pitchFamily="34" charset="0"/>
            </a:endParaRPr>
          </a:p>
          <a:p>
            <a:r>
              <a:rPr lang="en-US" sz="1300" dirty="0">
                <a:solidFill>
                  <a:schemeClr val="tx2"/>
                </a:solidFill>
                <a:latin typeface="Tw Cen MT" pitchFamily="34" charset="0"/>
              </a:rPr>
              <a:t>$</a:t>
            </a:r>
            <a:r>
              <a:rPr lang="en-US" sz="1300" dirty="0" smtClean="0">
                <a:solidFill>
                  <a:schemeClr val="tx2"/>
                </a:solidFill>
                <a:latin typeface="Tw Cen MT" pitchFamily="34" charset="0"/>
              </a:rPr>
              <a:t>270,000 </a:t>
            </a:r>
            <a:r>
              <a:rPr lang="en-US" sz="1300" dirty="0">
                <a:solidFill>
                  <a:schemeClr val="tx2"/>
                </a:solidFill>
                <a:latin typeface="Tw Cen MT" pitchFamily="34" charset="0"/>
              </a:rPr>
              <a:t>			$</a:t>
            </a:r>
            <a:r>
              <a:rPr lang="en-US" sz="1300" dirty="0" smtClean="0">
                <a:solidFill>
                  <a:schemeClr val="tx2"/>
                </a:solidFill>
                <a:latin typeface="Tw Cen MT" pitchFamily="34" charset="0"/>
              </a:rPr>
              <a:t>276,500 </a:t>
            </a:r>
            <a:r>
              <a:rPr lang="en-US" sz="1300" dirty="0">
                <a:solidFill>
                  <a:schemeClr val="tx2"/>
                </a:solidFill>
                <a:latin typeface="Tw Cen MT" pitchFamily="34" charset="0"/>
              </a:rPr>
              <a:t>	             	</a:t>
            </a:r>
            <a:r>
              <a:rPr lang="en-US" sz="1300" b="1" dirty="0">
                <a:solidFill>
                  <a:schemeClr val="tx2"/>
                </a:solidFill>
                <a:latin typeface="Tw Cen MT" pitchFamily="34" charset="0"/>
              </a:rPr>
              <a:t>+</a:t>
            </a:r>
            <a:r>
              <a:rPr lang="en-US" sz="1300" b="1" dirty="0" smtClean="0">
                <a:solidFill>
                  <a:schemeClr val="tx2"/>
                </a:solidFill>
                <a:latin typeface="Tw Cen MT" pitchFamily="34" charset="0"/>
              </a:rPr>
              <a:t>2.41%</a:t>
            </a:r>
            <a:endParaRPr lang="en-US" sz="1300" b="1" dirty="0">
              <a:solidFill>
                <a:schemeClr val="tx2"/>
              </a:solidFill>
              <a:latin typeface="Tw Cen MT" pitchFamily="34" charset="0"/>
            </a:endParaRPr>
          </a:p>
          <a:p>
            <a:pPr>
              <a:lnSpc>
                <a:spcPct val="50000"/>
              </a:lnSpc>
            </a:pPr>
            <a:endParaRPr lang="en-US" sz="1300" dirty="0">
              <a:solidFill>
                <a:schemeClr val="tx2"/>
              </a:solidFill>
              <a:latin typeface="Tw Cen MT" pitchFamily="34" charset="0"/>
            </a:endParaRPr>
          </a:p>
          <a:p>
            <a:r>
              <a:rPr lang="en-US" sz="1300" b="1" dirty="0" smtClean="0">
                <a:solidFill>
                  <a:schemeClr val="tx2"/>
                </a:solidFill>
                <a:latin typeface="Tw Cen MT" pitchFamily="34" charset="0"/>
              </a:rPr>
              <a:t>2012</a:t>
            </a:r>
            <a:r>
              <a:rPr lang="en-US" sz="1300" b="1" dirty="0">
                <a:solidFill>
                  <a:schemeClr val="tx2"/>
                </a:solidFill>
                <a:latin typeface="Tw Cen MT" pitchFamily="34" charset="0"/>
              </a:rPr>
              <a:t>			</a:t>
            </a:r>
            <a:r>
              <a:rPr lang="en-US" sz="1300" b="1" dirty="0" smtClean="0">
                <a:solidFill>
                  <a:schemeClr val="tx2"/>
                </a:solidFill>
                <a:latin typeface="Tw Cen MT" pitchFamily="34" charset="0"/>
              </a:rPr>
              <a:t>2013</a:t>
            </a:r>
            <a:endParaRPr lang="en-US" sz="1300" b="1" dirty="0">
              <a:solidFill>
                <a:schemeClr val="tx2"/>
              </a:solidFill>
              <a:latin typeface="Tw Cen MT" pitchFamily="34" charset="0"/>
            </a:endParaRPr>
          </a:p>
          <a:p>
            <a:r>
              <a:rPr lang="en-US" sz="1300" dirty="0">
                <a:solidFill>
                  <a:schemeClr val="tx2"/>
                </a:solidFill>
                <a:latin typeface="Tw Cen MT" pitchFamily="34" charset="0"/>
              </a:rPr>
              <a:t>$</a:t>
            </a:r>
            <a:r>
              <a:rPr lang="en-US" sz="1300" dirty="0" smtClean="0">
                <a:solidFill>
                  <a:schemeClr val="tx2"/>
                </a:solidFill>
                <a:latin typeface="Tw Cen MT" pitchFamily="34" charset="0"/>
              </a:rPr>
              <a:t>276,500 </a:t>
            </a:r>
            <a:r>
              <a:rPr lang="en-US" sz="1300" dirty="0">
                <a:solidFill>
                  <a:schemeClr val="tx2"/>
                </a:solidFill>
                <a:latin typeface="Tw Cen MT" pitchFamily="34" charset="0"/>
              </a:rPr>
              <a:t>		                </a:t>
            </a:r>
            <a:r>
              <a:rPr lang="en-US" sz="1300" dirty="0" smtClean="0">
                <a:solidFill>
                  <a:schemeClr val="tx2"/>
                </a:solidFill>
                <a:latin typeface="Tw Cen MT" pitchFamily="34" charset="0"/>
              </a:rPr>
              <a:t>	$298,000</a:t>
            </a:r>
            <a:r>
              <a:rPr lang="en-US" sz="1300" dirty="0">
                <a:solidFill>
                  <a:schemeClr val="tx2"/>
                </a:solidFill>
                <a:latin typeface="Tw Cen MT" pitchFamily="34" charset="0"/>
              </a:rPr>
              <a:t>		</a:t>
            </a:r>
            <a:r>
              <a:rPr lang="en-US" sz="1300" b="1" dirty="0" smtClean="0">
                <a:solidFill>
                  <a:schemeClr val="tx2"/>
                </a:solidFill>
                <a:latin typeface="Tw Cen MT" pitchFamily="34" charset="0"/>
              </a:rPr>
              <a:t>+7.78%</a:t>
            </a:r>
            <a:endParaRPr lang="en-US" sz="1300" b="1" dirty="0">
              <a:solidFill>
                <a:schemeClr val="tx2"/>
              </a:solidFill>
              <a:latin typeface="Tw Cen MT" pitchFamily="34" charset="0"/>
            </a:endParaRPr>
          </a:p>
          <a:p>
            <a:endParaRPr lang="en-US" sz="900" u="sng" dirty="0">
              <a:solidFill>
                <a:schemeClr val="tx2"/>
              </a:solidFill>
              <a:latin typeface="Tw Cen MT" pitchFamily="34" charset="0"/>
            </a:endParaRPr>
          </a:p>
          <a:p>
            <a:r>
              <a:rPr lang="en-US" sz="1300" b="1" dirty="0" smtClean="0">
                <a:solidFill>
                  <a:schemeClr val="tx2"/>
                </a:solidFill>
                <a:latin typeface="Tw Cen MT" pitchFamily="34" charset="0"/>
              </a:rPr>
              <a:t>2013  			2014 	</a:t>
            </a:r>
            <a:endParaRPr lang="en-US" sz="1300" b="1" dirty="0">
              <a:solidFill>
                <a:schemeClr val="tx2"/>
              </a:solidFill>
              <a:latin typeface="Tw Cen MT" pitchFamily="34" charset="0"/>
            </a:endParaRPr>
          </a:p>
          <a:p>
            <a:r>
              <a:rPr lang="en-US" sz="1300" dirty="0" smtClean="0">
                <a:latin typeface="Tw Cen MT" pitchFamily="34" charset="0"/>
              </a:rPr>
              <a:t>$298,000			$310,000		</a:t>
            </a:r>
            <a:r>
              <a:rPr lang="en-US" sz="1300" b="1" dirty="0" smtClean="0">
                <a:latin typeface="Tw Cen MT" pitchFamily="34" charset="0"/>
              </a:rPr>
              <a:t>+4.03%</a:t>
            </a:r>
          </a:p>
          <a:p>
            <a:endParaRPr lang="en-US" sz="900" b="1" dirty="0" smtClean="0">
              <a:latin typeface="Tw Cen MT" pitchFamily="34" charset="0"/>
            </a:endParaRPr>
          </a:p>
          <a:p>
            <a:r>
              <a:rPr lang="en-US" sz="1300" b="1" dirty="0">
                <a:solidFill>
                  <a:schemeClr val="tx2"/>
                </a:solidFill>
                <a:latin typeface="+mn-lt"/>
              </a:rPr>
              <a:t>YTD </a:t>
            </a:r>
            <a:r>
              <a:rPr lang="en-US" sz="1300" b="1" dirty="0" smtClean="0">
                <a:solidFill>
                  <a:schemeClr val="tx2"/>
                </a:solidFill>
                <a:latin typeface="+mn-lt"/>
              </a:rPr>
              <a:t>Mar. </a:t>
            </a:r>
            <a:r>
              <a:rPr lang="en-US" sz="1300" b="1" dirty="0">
                <a:solidFill>
                  <a:schemeClr val="tx2"/>
                </a:solidFill>
                <a:latin typeface="+mn-lt"/>
              </a:rPr>
              <a:t>2014 		YTD </a:t>
            </a:r>
            <a:r>
              <a:rPr lang="en-US" sz="1300" b="1" dirty="0" smtClean="0">
                <a:solidFill>
                  <a:schemeClr val="tx2"/>
                </a:solidFill>
                <a:latin typeface="+mn-lt"/>
              </a:rPr>
              <a:t>Mar. </a:t>
            </a:r>
            <a:r>
              <a:rPr lang="en-US" sz="1300" b="1" dirty="0">
                <a:solidFill>
                  <a:schemeClr val="tx2"/>
                </a:solidFill>
                <a:latin typeface="+mn-lt"/>
              </a:rPr>
              <a:t>2015</a:t>
            </a:r>
          </a:p>
          <a:p>
            <a:r>
              <a:rPr lang="en-US" sz="1300" dirty="0" smtClean="0">
                <a:solidFill>
                  <a:schemeClr val="tx2"/>
                </a:solidFill>
                <a:latin typeface="+mn-lt"/>
              </a:rPr>
              <a:t>$290,000</a:t>
            </a:r>
            <a:r>
              <a:rPr lang="en-US" sz="1300" dirty="0">
                <a:solidFill>
                  <a:schemeClr val="tx2"/>
                </a:solidFill>
                <a:latin typeface="+mn-lt"/>
              </a:rPr>
              <a:t>			</a:t>
            </a:r>
            <a:r>
              <a:rPr lang="en-US" sz="1300" dirty="0" smtClean="0">
                <a:solidFill>
                  <a:schemeClr val="tx2"/>
                </a:solidFill>
                <a:latin typeface="+mn-lt"/>
              </a:rPr>
              <a:t>$297,000</a:t>
            </a:r>
            <a:r>
              <a:rPr lang="en-US" sz="1300" dirty="0">
                <a:solidFill>
                  <a:schemeClr val="tx2"/>
                </a:solidFill>
                <a:latin typeface="+mn-lt"/>
              </a:rPr>
              <a:t>		</a:t>
            </a:r>
            <a:r>
              <a:rPr lang="en-US" sz="1300" b="1" dirty="0" smtClean="0">
                <a:solidFill>
                  <a:schemeClr val="tx2"/>
                </a:solidFill>
                <a:latin typeface="+mn-lt"/>
              </a:rPr>
              <a:t>+2.4%</a:t>
            </a:r>
            <a:endParaRPr lang="en-US" sz="1300" b="1" dirty="0">
              <a:solidFill>
                <a:schemeClr val="tx2"/>
              </a:solidFill>
              <a:latin typeface="+mn-lt"/>
            </a:endParaRPr>
          </a:p>
          <a:p>
            <a:r>
              <a:rPr lang="en-US" sz="1600" dirty="0" smtClean="0"/>
              <a:t>	</a:t>
            </a:r>
          </a:p>
          <a:p>
            <a:endParaRPr lang="en-US" sz="1600" b="1" dirty="0">
              <a:latin typeface="Tw Cen MT" pitchFamily="34" charset="0"/>
            </a:endParaRPr>
          </a:p>
          <a:p>
            <a:endParaRPr lang="en-US" sz="1600" b="1" dirty="0" smtClean="0">
              <a:latin typeface="Tw Cen MT" pitchFamily="34" charset="0"/>
            </a:endParaRPr>
          </a:p>
        </p:txBody>
      </p:sp>
      <p:pic>
        <p:nvPicPr>
          <p:cNvPr id="34820" name="Picture 3"/>
          <p:cNvPicPr>
            <a:picLocks noChangeAspect="1" noChangeArrowheads="1"/>
          </p:cNvPicPr>
          <p:nvPr/>
        </p:nvPicPr>
        <p:blipFill>
          <a:blip r:embed="rId3" cstate="print"/>
          <a:srcRect/>
          <a:stretch>
            <a:fillRect/>
          </a:stretch>
        </p:blipFill>
        <p:spPr bwMode="auto">
          <a:xfrm>
            <a:off x="6248400" y="2114550"/>
            <a:ext cx="2465366" cy="3981450"/>
          </a:xfrm>
          <a:prstGeom prst="rect">
            <a:avLst/>
          </a:prstGeom>
          <a:noFill/>
          <a:ln w="9525">
            <a:noFill/>
            <a:miter lim="800000"/>
            <a:headEnd/>
            <a:tailEnd/>
          </a:ln>
        </p:spPr>
      </p:pic>
      <p:sp>
        <p:nvSpPr>
          <p:cNvPr id="2" name="TextBox 1"/>
          <p:cNvSpPr txBox="1"/>
          <p:nvPr/>
        </p:nvSpPr>
        <p:spPr>
          <a:xfrm>
            <a:off x="457200" y="4105275"/>
            <a:ext cx="5715000" cy="369332"/>
          </a:xfrm>
          <a:prstGeom prst="rect">
            <a:avLst/>
          </a:prstGeom>
          <a:noFill/>
        </p:spPr>
        <p:txBody>
          <a:bodyPr wrap="square" rtlCol="0">
            <a:spAutoFit/>
          </a:bodyPr>
          <a:lstStyle/>
          <a:p>
            <a:endParaRPr lang="en-US" dirty="0"/>
          </a:p>
        </p:txBody>
      </p:sp>
      <p:sp>
        <p:nvSpPr>
          <p:cNvPr id="6" name="TextBox 5"/>
          <p:cNvSpPr txBox="1"/>
          <p:nvPr/>
        </p:nvSpPr>
        <p:spPr>
          <a:xfrm>
            <a:off x="304800" y="6400800"/>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457200"/>
            <a:ext cx="8153400" cy="990600"/>
          </a:xfrm>
        </p:spPr>
        <p:txBody>
          <a:bodyPr/>
          <a:lstStyle/>
          <a:p>
            <a:r>
              <a:rPr lang="en-US" sz="3600" dirty="0" smtClean="0">
                <a:solidFill>
                  <a:srgbClr val="464646"/>
                </a:solidFill>
              </a:rPr>
              <a:t>Massachusetts Median Price Stats</a:t>
            </a:r>
            <a:br>
              <a:rPr lang="en-US" sz="3600" dirty="0" smtClean="0">
                <a:solidFill>
                  <a:srgbClr val="464646"/>
                </a:solidFill>
              </a:rPr>
            </a:br>
            <a:r>
              <a:rPr lang="en-US" sz="2800" dirty="0" smtClean="0">
                <a:solidFill>
                  <a:srgbClr val="464646"/>
                </a:solidFill>
              </a:rPr>
              <a:t>Multifamily 2011 – YTD Mar. 2015 </a:t>
            </a:r>
          </a:p>
        </p:txBody>
      </p:sp>
      <p:sp>
        <p:nvSpPr>
          <p:cNvPr id="36867" name="TextBox 2"/>
          <p:cNvSpPr txBox="1">
            <a:spLocks noChangeArrowheads="1"/>
          </p:cNvSpPr>
          <p:nvPr/>
        </p:nvSpPr>
        <p:spPr bwMode="auto">
          <a:xfrm>
            <a:off x="445325" y="1676400"/>
            <a:ext cx="5715000" cy="5078314"/>
          </a:xfrm>
          <a:prstGeom prst="rect">
            <a:avLst/>
          </a:prstGeom>
          <a:noFill/>
          <a:ln w="9525">
            <a:noFill/>
            <a:miter lim="800000"/>
            <a:headEnd/>
            <a:tailEnd/>
          </a:ln>
        </p:spPr>
        <p:txBody>
          <a:bodyPr>
            <a:spAutoFit/>
          </a:bodyPr>
          <a:lstStyle/>
          <a:p>
            <a:r>
              <a:rPr lang="en-US" sz="2400" b="1" dirty="0" smtClean="0">
                <a:solidFill>
                  <a:schemeClr val="tx2"/>
                </a:solidFill>
                <a:latin typeface="Tw Cen MT" pitchFamily="34" charset="0"/>
              </a:rPr>
              <a:t>2-Family </a:t>
            </a:r>
            <a:r>
              <a:rPr lang="en-US" sz="2400" b="1" dirty="0">
                <a:solidFill>
                  <a:schemeClr val="tx2"/>
                </a:solidFill>
                <a:latin typeface="Tw Cen MT" pitchFamily="34" charset="0"/>
              </a:rPr>
              <a:t>Median Price: </a:t>
            </a:r>
          </a:p>
          <a:p>
            <a:r>
              <a:rPr lang="en-US" sz="1300" b="1" dirty="0" smtClean="0">
                <a:solidFill>
                  <a:schemeClr val="tx2"/>
                </a:solidFill>
                <a:latin typeface="+mn-lt"/>
              </a:rPr>
              <a:t>2011</a:t>
            </a:r>
            <a:r>
              <a:rPr lang="en-US" sz="1300" b="1" dirty="0">
                <a:solidFill>
                  <a:schemeClr val="tx2"/>
                </a:solidFill>
                <a:latin typeface="+mn-lt"/>
              </a:rPr>
              <a:t>			</a:t>
            </a:r>
            <a:r>
              <a:rPr lang="en-US" sz="1300" b="1" dirty="0" smtClean="0">
                <a:solidFill>
                  <a:schemeClr val="tx2"/>
                </a:solidFill>
                <a:latin typeface="+mn-lt"/>
              </a:rPr>
              <a:t>2012</a:t>
            </a:r>
            <a:endParaRPr lang="en-US" sz="1300" b="1" dirty="0">
              <a:solidFill>
                <a:schemeClr val="tx2"/>
              </a:solidFill>
              <a:latin typeface="+mn-lt"/>
            </a:endParaRPr>
          </a:p>
          <a:p>
            <a:r>
              <a:rPr lang="en-US" sz="1300" dirty="0">
                <a:solidFill>
                  <a:schemeClr val="tx2"/>
                </a:solidFill>
                <a:latin typeface="+mn-lt"/>
              </a:rPr>
              <a:t>$</a:t>
            </a:r>
            <a:r>
              <a:rPr lang="en-US" sz="1300" dirty="0" smtClean="0">
                <a:solidFill>
                  <a:schemeClr val="tx2"/>
                </a:solidFill>
                <a:latin typeface="+mn-lt"/>
              </a:rPr>
              <a:t>230,000 </a:t>
            </a:r>
            <a:r>
              <a:rPr lang="en-US" sz="1300" dirty="0">
                <a:solidFill>
                  <a:schemeClr val="tx2"/>
                </a:solidFill>
                <a:latin typeface="+mn-lt"/>
              </a:rPr>
              <a:t>		</a:t>
            </a:r>
            <a:r>
              <a:rPr lang="en-US" sz="1300" dirty="0" smtClean="0">
                <a:solidFill>
                  <a:schemeClr val="tx2"/>
                </a:solidFill>
                <a:latin typeface="+mn-lt"/>
              </a:rPr>
              <a:t> 	$255,000 </a:t>
            </a:r>
            <a:r>
              <a:rPr lang="en-US" sz="1300" dirty="0">
                <a:solidFill>
                  <a:schemeClr val="tx2"/>
                </a:solidFill>
                <a:latin typeface="+mn-lt"/>
              </a:rPr>
              <a:t>	</a:t>
            </a:r>
            <a:r>
              <a:rPr lang="en-US" sz="1300" dirty="0" smtClean="0">
                <a:solidFill>
                  <a:schemeClr val="tx2"/>
                </a:solidFill>
                <a:latin typeface="+mn-lt"/>
              </a:rPr>
              <a:t>               </a:t>
            </a:r>
            <a:r>
              <a:rPr lang="en-US" sz="1300" b="1" dirty="0" smtClean="0">
                <a:solidFill>
                  <a:schemeClr val="tx2"/>
                </a:solidFill>
                <a:latin typeface="+mn-lt"/>
              </a:rPr>
              <a:t> 	+11%</a:t>
            </a:r>
            <a:endParaRPr lang="en-US" sz="1300" b="1" dirty="0">
              <a:solidFill>
                <a:schemeClr val="tx2"/>
              </a:solidFill>
              <a:latin typeface="+mn-lt"/>
            </a:endParaRPr>
          </a:p>
          <a:p>
            <a:pPr>
              <a:lnSpc>
                <a:spcPct val="50000"/>
              </a:lnSpc>
            </a:pPr>
            <a:endParaRPr lang="en-US" sz="1300" dirty="0">
              <a:solidFill>
                <a:schemeClr val="tx2"/>
              </a:solidFill>
              <a:latin typeface="+mn-lt"/>
            </a:endParaRPr>
          </a:p>
          <a:p>
            <a:r>
              <a:rPr lang="en-US" sz="1300" b="1" dirty="0" smtClean="0">
                <a:solidFill>
                  <a:schemeClr val="tx2"/>
                </a:solidFill>
                <a:latin typeface="+mn-lt"/>
              </a:rPr>
              <a:t>2012</a:t>
            </a:r>
            <a:r>
              <a:rPr lang="en-US" sz="1300" b="1" dirty="0">
                <a:solidFill>
                  <a:schemeClr val="tx2"/>
                </a:solidFill>
                <a:latin typeface="+mn-lt"/>
              </a:rPr>
              <a:t>			</a:t>
            </a:r>
            <a:r>
              <a:rPr lang="en-US" sz="1300" b="1" dirty="0" smtClean="0">
                <a:solidFill>
                  <a:schemeClr val="tx2"/>
                </a:solidFill>
                <a:latin typeface="+mn-lt"/>
              </a:rPr>
              <a:t>2013</a:t>
            </a:r>
            <a:endParaRPr lang="en-US" sz="1300" b="1" dirty="0">
              <a:solidFill>
                <a:schemeClr val="tx2"/>
              </a:solidFill>
              <a:latin typeface="+mn-lt"/>
            </a:endParaRPr>
          </a:p>
          <a:p>
            <a:r>
              <a:rPr lang="en-US" sz="1300" dirty="0">
                <a:solidFill>
                  <a:schemeClr val="tx2"/>
                </a:solidFill>
                <a:latin typeface="+mn-lt"/>
              </a:rPr>
              <a:t>$</a:t>
            </a:r>
            <a:r>
              <a:rPr lang="en-US" sz="1300" dirty="0" smtClean="0">
                <a:solidFill>
                  <a:schemeClr val="tx2"/>
                </a:solidFill>
                <a:latin typeface="+mn-lt"/>
              </a:rPr>
              <a:t>255,000 </a:t>
            </a:r>
            <a:r>
              <a:rPr lang="en-US" sz="1300" dirty="0">
                <a:solidFill>
                  <a:schemeClr val="tx2"/>
                </a:solidFill>
                <a:latin typeface="+mn-lt"/>
              </a:rPr>
              <a:t>		</a:t>
            </a:r>
            <a:r>
              <a:rPr lang="en-US" sz="1300" dirty="0" smtClean="0">
                <a:solidFill>
                  <a:schemeClr val="tx2"/>
                </a:solidFill>
                <a:latin typeface="+mn-lt"/>
              </a:rPr>
              <a:t>                	$305,000</a:t>
            </a:r>
            <a:r>
              <a:rPr lang="en-US" sz="1300" dirty="0">
                <a:solidFill>
                  <a:schemeClr val="tx2"/>
                </a:solidFill>
                <a:latin typeface="+mn-lt"/>
              </a:rPr>
              <a:t>	</a:t>
            </a:r>
            <a:r>
              <a:rPr lang="en-US" sz="1300" dirty="0" smtClean="0">
                <a:solidFill>
                  <a:schemeClr val="tx2"/>
                </a:solidFill>
                <a:latin typeface="+mn-lt"/>
              </a:rPr>
              <a:t>                	</a:t>
            </a:r>
            <a:r>
              <a:rPr lang="en-US" sz="1300" b="1" dirty="0" smtClean="0">
                <a:solidFill>
                  <a:schemeClr val="tx2"/>
                </a:solidFill>
                <a:latin typeface="+mn-lt"/>
              </a:rPr>
              <a:t>+18.4%</a:t>
            </a:r>
          </a:p>
          <a:p>
            <a:pPr>
              <a:lnSpc>
                <a:spcPct val="50000"/>
              </a:lnSpc>
            </a:pPr>
            <a:endParaRPr lang="en-US" sz="1300" u="sng" dirty="0" smtClean="0">
              <a:solidFill>
                <a:schemeClr val="tx2"/>
              </a:solidFill>
              <a:latin typeface="+mn-lt"/>
            </a:endParaRPr>
          </a:p>
          <a:p>
            <a:r>
              <a:rPr lang="en-US" sz="1300" b="1" dirty="0" smtClean="0">
                <a:solidFill>
                  <a:schemeClr val="tx2"/>
                </a:solidFill>
                <a:latin typeface="+mn-lt"/>
              </a:rPr>
              <a:t>2013 			2014 	</a:t>
            </a:r>
            <a:endParaRPr lang="en-US" sz="1300" b="1" dirty="0">
              <a:solidFill>
                <a:schemeClr val="tx2"/>
              </a:solidFill>
              <a:latin typeface="+mn-lt"/>
            </a:endParaRPr>
          </a:p>
          <a:p>
            <a:r>
              <a:rPr lang="en-US" sz="1300" dirty="0" smtClean="0">
                <a:solidFill>
                  <a:schemeClr val="tx2"/>
                </a:solidFill>
                <a:latin typeface="+mn-lt"/>
              </a:rPr>
              <a:t>$305,000 			$329,000 		</a:t>
            </a:r>
            <a:r>
              <a:rPr lang="en-US" sz="1300" b="1" dirty="0" smtClean="0">
                <a:solidFill>
                  <a:schemeClr val="tx2"/>
                </a:solidFill>
                <a:latin typeface="+mn-lt"/>
              </a:rPr>
              <a:t>+7.7% </a:t>
            </a:r>
          </a:p>
          <a:p>
            <a:endParaRPr lang="en-US" sz="700" b="1" dirty="0" smtClean="0">
              <a:solidFill>
                <a:schemeClr val="tx2"/>
              </a:solidFill>
              <a:latin typeface="+mn-lt"/>
            </a:endParaRPr>
          </a:p>
          <a:p>
            <a:r>
              <a:rPr lang="en-US" sz="1300" b="1" dirty="0" smtClean="0">
                <a:solidFill>
                  <a:schemeClr val="tx2"/>
                </a:solidFill>
                <a:latin typeface="+mn-lt"/>
              </a:rPr>
              <a:t>YTD Mar. </a:t>
            </a:r>
            <a:r>
              <a:rPr lang="en-US" sz="1300" b="1" dirty="0">
                <a:solidFill>
                  <a:schemeClr val="tx2"/>
                </a:solidFill>
                <a:latin typeface="+mn-lt"/>
              </a:rPr>
              <a:t>2014 		YTD </a:t>
            </a:r>
            <a:r>
              <a:rPr lang="en-US" sz="1300" b="1" dirty="0" smtClean="0">
                <a:solidFill>
                  <a:schemeClr val="tx2"/>
                </a:solidFill>
                <a:latin typeface="+mn-lt"/>
              </a:rPr>
              <a:t>Mar. </a:t>
            </a:r>
            <a:r>
              <a:rPr lang="en-US" sz="1300" b="1" dirty="0">
                <a:solidFill>
                  <a:schemeClr val="tx2"/>
                </a:solidFill>
                <a:latin typeface="+mn-lt"/>
              </a:rPr>
              <a:t>2015</a:t>
            </a:r>
          </a:p>
          <a:p>
            <a:r>
              <a:rPr lang="en-US" sz="1300" dirty="0">
                <a:solidFill>
                  <a:schemeClr val="tx2"/>
                </a:solidFill>
                <a:latin typeface="+mn-lt"/>
              </a:rPr>
              <a:t>$</a:t>
            </a:r>
            <a:r>
              <a:rPr lang="en-US" sz="1300" dirty="0" smtClean="0">
                <a:solidFill>
                  <a:schemeClr val="tx2"/>
                </a:solidFill>
                <a:latin typeface="+mn-lt"/>
              </a:rPr>
              <a:t>290,000</a:t>
            </a:r>
            <a:r>
              <a:rPr lang="en-US" sz="1300" dirty="0">
                <a:solidFill>
                  <a:schemeClr val="tx2"/>
                </a:solidFill>
                <a:latin typeface="+mn-lt"/>
              </a:rPr>
              <a:t>			$</a:t>
            </a:r>
            <a:r>
              <a:rPr lang="en-US" sz="1300" dirty="0" smtClean="0">
                <a:solidFill>
                  <a:schemeClr val="tx2"/>
                </a:solidFill>
                <a:latin typeface="+mn-lt"/>
              </a:rPr>
              <a:t>315,000</a:t>
            </a:r>
            <a:r>
              <a:rPr lang="en-US" sz="1300" dirty="0">
                <a:solidFill>
                  <a:schemeClr val="tx2"/>
                </a:solidFill>
                <a:latin typeface="+mn-lt"/>
              </a:rPr>
              <a:t>		</a:t>
            </a:r>
            <a:r>
              <a:rPr lang="en-US" sz="1300" b="1" dirty="0" smtClean="0">
                <a:solidFill>
                  <a:schemeClr val="tx2"/>
                </a:solidFill>
                <a:latin typeface="+mn-lt"/>
              </a:rPr>
              <a:t>+8.62%</a:t>
            </a:r>
          </a:p>
          <a:p>
            <a:r>
              <a:rPr lang="en-US" sz="2400" b="1" dirty="0" smtClean="0">
                <a:solidFill>
                  <a:schemeClr val="tx2"/>
                </a:solidFill>
                <a:latin typeface="Tw Cen MT" pitchFamily="34" charset="0"/>
              </a:rPr>
              <a:t>3-Family </a:t>
            </a:r>
            <a:r>
              <a:rPr lang="en-US" sz="2400" b="1" dirty="0">
                <a:solidFill>
                  <a:schemeClr val="tx2"/>
                </a:solidFill>
                <a:latin typeface="Tw Cen MT" pitchFamily="34" charset="0"/>
              </a:rPr>
              <a:t>Median Price:</a:t>
            </a:r>
          </a:p>
          <a:p>
            <a:r>
              <a:rPr lang="en-US" sz="1300" b="1" dirty="0" smtClean="0">
                <a:solidFill>
                  <a:schemeClr val="tx2"/>
                </a:solidFill>
                <a:latin typeface="+mn-lt"/>
              </a:rPr>
              <a:t>2011</a:t>
            </a:r>
            <a:r>
              <a:rPr lang="en-US" sz="1300" b="1" dirty="0">
                <a:solidFill>
                  <a:schemeClr val="tx2"/>
                </a:solidFill>
                <a:latin typeface="+mn-lt"/>
              </a:rPr>
              <a:t>			</a:t>
            </a:r>
            <a:r>
              <a:rPr lang="en-US" sz="1300" b="1" dirty="0" smtClean="0">
                <a:solidFill>
                  <a:schemeClr val="tx2"/>
                </a:solidFill>
                <a:latin typeface="+mn-lt"/>
              </a:rPr>
              <a:t>2012</a:t>
            </a:r>
            <a:endParaRPr lang="en-US" sz="1300" b="1" dirty="0">
              <a:solidFill>
                <a:schemeClr val="tx2"/>
              </a:solidFill>
              <a:latin typeface="+mn-lt"/>
            </a:endParaRPr>
          </a:p>
          <a:p>
            <a:r>
              <a:rPr lang="en-US" sz="1300" dirty="0" smtClean="0">
                <a:solidFill>
                  <a:schemeClr val="tx2"/>
                </a:solidFill>
                <a:latin typeface="+mn-lt"/>
              </a:rPr>
              <a:t>$220,000 		                	$252,000	</a:t>
            </a:r>
            <a:r>
              <a:rPr lang="en-US" sz="1300" b="1" dirty="0" smtClean="0">
                <a:solidFill>
                  <a:schemeClr val="tx2"/>
                </a:solidFill>
                <a:latin typeface="+mn-lt"/>
              </a:rPr>
              <a:t>               	+14.5%</a:t>
            </a:r>
          </a:p>
          <a:p>
            <a:pPr>
              <a:lnSpc>
                <a:spcPct val="50000"/>
              </a:lnSpc>
            </a:pPr>
            <a:endParaRPr lang="en-US" sz="1300" dirty="0">
              <a:solidFill>
                <a:schemeClr val="tx2"/>
              </a:solidFill>
              <a:latin typeface="+mn-lt"/>
            </a:endParaRPr>
          </a:p>
          <a:p>
            <a:r>
              <a:rPr lang="en-US" sz="1300" b="1" dirty="0" smtClean="0">
                <a:solidFill>
                  <a:schemeClr val="tx2"/>
                </a:solidFill>
                <a:latin typeface="+mn-lt"/>
              </a:rPr>
              <a:t>2012</a:t>
            </a:r>
            <a:r>
              <a:rPr lang="en-US" sz="1300" b="1" dirty="0">
                <a:solidFill>
                  <a:schemeClr val="tx2"/>
                </a:solidFill>
                <a:latin typeface="+mn-lt"/>
              </a:rPr>
              <a:t>			</a:t>
            </a:r>
            <a:r>
              <a:rPr lang="en-US" sz="1300" b="1" dirty="0" smtClean="0">
                <a:solidFill>
                  <a:schemeClr val="tx2"/>
                </a:solidFill>
                <a:latin typeface="+mn-lt"/>
              </a:rPr>
              <a:t>2013</a:t>
            </a:r>
            <a:endParaRPr lang="en-US" sz="1300" b="1" dirty="0">
              <a:solidFill>
                <a:schemeClr val="tx2"/>
              </a:solidFill>
              <a:latin typeface="+mn-lt"/>
            </a:endParaRPr>
          </a:p>
          <a:p>
            <a:r>
              <a:rPr lang="en-US" sz="1300" dirty="0">
                <a:solidFill>
                  <a:schemeClr val="tx2"/>
                </a:solidFill>
                <a:latin typeface="+mn-lt"/>
              </a:rPr>
              <a:t>$</a:t>
            </a:r>
            <a:r>
              <a:rPr lang="en-US" sz="1300" dirty="0" smtClean="0">
                <a:solidFill>
                  <a:schemeClr val="tx2"/>
                </a:solidFill>
                <a:latin typeface="+mn-lt"/>
              </a:rPr>
              <a:t>252,000 </a:t>
            </a:r>
            <a:r>
              <a:rPr lang="en-US" sz="1300" dirty="0">
                <a:solidFill>
                  <a:schemeClr val="tx2"/>
                </a:solidFill>
                <a:latin typeface="+mn-lt"/>
              </a:rPr>
              <a:t>		</a:t>
            </a:r>
            <a:r>
              <a:rPr lang="en-US" sz="1300" dirty="0" smtClean="0">
                <a:solidFill>
                  <a:schemeClr val="tx2"/>
                </a:solidFill>
                <a:latin typeface="+mn-lt"/>
              </a:rPr>
              <a:t>	$300,662		</a:t>
            </a:r>
            <a:r>
              <a:rPr lang="en-US" sz="1300" b="1" dirty="0" smtClean="0">
                <a:solidFill>
                  <a:schemeClr val="tx2"/>
                </a:solidFill>
                <a:latin typeface="+mn-lt"/>
              </a:rPr>
              <a:t>+19.3%</a:t>
            </a:r>
            <a:endParaRPr lang="en-US" sz="1300" b="1" dirty="0">
              <a:solidFill>
                <a:schemeClr val="tx2"/>
              </a:solidFill>
              <a:latin typeface="+mn-lt"/>
            </a:endParaRPr>
          </a:p>
          <a:p>
            <a:pPr>
              <a:lnSpc>
                <a:spcPct val="50000"/>
              </a:lnSpc>
            </a:pPr>
            <a:endParaRPr lang="en-US" sz="1300" u="sng" dirty="0">
              <a:solidFill>
                <a:schemeClr val="tx2"/>
              </a:solidFill>
              <a:latin typeface="+mn-lt"/>
            </a:endParaRPr>
          </a:p>
          <a:p>
            <a:r>
              <a:rPr lang="en-US" sz="1300" b="1" dirty="0" smtClean="0">
                <a:solidFill>
                  <a:schemeClr val="tx2"/>
                </a:solidFill>
                <a:latin typeface="+mn-lt"/>
              </a:rPr>
              <a:t>2013 			2014 	</a:t>
            </a:r>
          </a:p>
          <a:p>
            <a:r>
              <a:rPr lang="en-US" sz="1300" dirty="0" smtClean="0">
                <a:solidFill>
                  <a:schemeClr val="tx2"/>
                </a:solidFill>
                <a:latin typeface="+mn-lt"/>
              </a:rPr>
              <a:t>$</a:t>
            </a:r>
            <a:r>
              <a:rPr lang="en-US" sz="1300" dirty="0" smtClean="0">
                <a:latin typeface="+mn-lt"/>
              </a:rPr>
              <a:t>300,662 			$330,000 		</a:t>
            </a:r>
            <a:r>
              <a:rPr lang="en-US" sz="1300" b="1" dirty="0" smtClean="0">
                <a:latin typeface="+mn-lt"/>
              </a:rPr>
              <a:t>+9.8% </a:t>
            </a:r>
          </a:p>
          <a:p>
            <a:endParaRPr lang="en-US" sz="800" b="1" dirty="0">
              <a:latin typeface="+mn-lt"/>
            </a:endParaRPr>
          </a:p>
          <a:p>
            <a:r>
              <a:rPr lang="en-US" sz="1300" b="1" dirty="0">
                <a:solidFill>
                  <a:schemeClr val="tx2"/>
                </a:solidFill>
                <a:latin typeface="+mn-lt"/>
              </a:rPr>
              <a:t>YTD </a:t>
            </a:r>
            <a:r>
              <a:rPr lang="en-US" sz="1300" b="1" dirty="0" smtClean="0">
                <a:solidFill>
                  <a:schemeClr val="tx2"/>
                </a:solidFill>
                <a:latin typeface="+mn-lt"/>
              </a:rPr>
              <a:t>Mar. </a:t>
            </a:r>
            <a:r>
              <a:rPr lang="en-US" sz="1300" b="1" dirty="0">
                <a:solidFill>
                  <a:schemeClr val="tx2"/>
                </a:solidFill>
                <a:latin typeface="+mn-lt"/>
              </a:rPr>
              <a:t>2014 		YTD </a:t>
            </a:r>
            <a:r>
              <a:rPr lang="en-US" sz="1300" b="1" dirty="0" smtClean="0">
                <a:solidFill>
                  <a:schemeClr val="tx2"/>
                </a:solidFill>
                <a:latin typeface="+mn-lt"/>
              </a:rPr>
              <a:t>Mar. </a:t>
            </a:r>
            <a:r>
              <a:rPr lang="en-US" sz="1300" b="1" dirty="0">
                <a:solidFill>
                  <a:schemeClr val="tx2"/>
                </a:solidFill>
                <a:latin typeface="+mn-lt"/>
              </a:rPr>
              <a:t>2015</a:t>
            </a:r>
          </a:p>
          <a:p>
            <a:r>
              <a:rPr lang="en-US" sz="1300" dirty="0" smtClean="0">
                <a:solidFill>
                  <a:schemeClr val="tx2"/>
                </a:solidFill>
                <a:latin typeface="+mn-lt"/>
              </a:rPr>
              <a:t>$303,000</a:t>
            </a:r>
            <a:r>
              <a:rPr lang="en-US" sz="1300" dirty="0">
                <a:solidFill>
                  <a:schemeClr val="tx2"/>
                </a:solidFill>
                <a:latin typeface="+mn-lt"/>
              </a:rPr>
              <a:t>			$</a:t>
            </a:r>
            <a:r>
              <a:rPr lang="en-US" sz="1300" dirty="0" smtClean="0">
                <a:solidFill>
                  <a:schemeClr val="tx2"/>
                </a:solidFill>
                <a:latin typeface="+mn-lt"/>
              </a:rPr>
              <a:t>348,000</a:t>
            </a:r>
            <a:r>
              <a:rPr lang="en-US" sz="1300" dirty="0">
                <a:solidFill>
                  <a:schemeClr val="tx2"/>
                </a:solidFill>
                <a:latin typeface="+mn-lt"/>
              </a:rPr>
              <a:t>		</a:t>
            </a:r>
            <a:r>
              <a:rPr lang="en-US" sz="1300" b="1" dirty="0" smtClean="0">
                <a:solidFill>
                  <a:schemeClr val="tx2"/>
                </a:solidFill>
                <a:latin typeface="+mn-lt"/>
              </a:rPr>
              <a:t>+14.85%</a:t>
            </a:r>
            <a:endParaRPr lang="en-US" sz="1300" b="1" dirty="0">
              <a:solidFill>
                <a:schemeClr val="tx2"/>
              </a:solidFill>
              <a:latin typeface="+mn-lt"/>
            </a:endParaRPr>
          </a:p>
          <a:p>
            <a:endParaRPr lang="en-US" sz="1600" b="1" dirty="0">
              <a:latin typeface="Tw Cen MT" pitchFamily="34" charset="0"/>
            </a:endParaRPr>
          </a:p>
        </p:txBody>
      </p:sp>
      <p:pic>
        <p:nvPicPr>
          <p:cNvPr id="36868" name="Picture 3"/>
          <p:cNvPicPr>
            <a:picLocks noChangeAspect="1" noChangeArrowheads="1"/>
          </p:cNvPicPr>
          <p:nvPr/>
        </p:nvPicPr>
        <p:blipFill>
          <a:blip r:embed="rId3" cstate="print"/>
          <a:srcRect/>
          <a:stretch>
            <a:fillRect/>
          </a:stretch>
        </p:blipFill>
        <p:spPr bwMode="auto">
          <a:xfrm>
            <a:off x="6248400" y="2133600"/>
            <a:ext cx="2455536" cy="3965575"/>
          </a:xfrm>
          <a:prstGeom prst="rect">
            <a:avLst/>
          </a:prstGeom>
          <a:noFill/>
          <a:ln w="9525">
            <a:noFill/>
            <a:miter lim="800000"/>
            <a:headEnd/>
            <a:tailEnd/>
          </a:ln>
        </p:spPr>
      </p:pic>
      <p:sp>
        <p:nvSpPr>
          <p:cNvPr id="5" name="TextBox 4"/>
          <p:cNvSpPr txBox="1"/>
          <p:nvPr/>
        </p:nvSpPr>
        <p:spPr>
          <a:xfrm>
            <a:off x="228600" y="6324600"/>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Schiller Index </a:t>
            </a:r>
            <a:endParaRPr lang="en-US" dirty="0"/>
          </a:p>
        </p:txBody>
      </p:sp>
      <p:pic>
        <p:nvPicPr>
          <p:cNvPr id="17" name="Picture 16" descr="jan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05000"/>
            <a:ext cx="6934200" cy="4343400"/>
          </a:xfrm>
          <a:prstGeom prst="rect">
            <a:avLst/>
          </a:prstGeom>
        </p:spPr>
      </p:pic>
    </p:spTree>
    <p:extLst>
      <p:ext uri="{BB962C8B-B14F-4D97-AF65-F5344CB8AC3E}">
        <p14:creationId xmlns:p14="http://schemas.microsoft.com/office/powerpoint/2010/main" val="286027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solidFill>
            <a:schemeClr val="tx1"/>
          </a:solidFill>
        </p:spPr>
      </p:sp>
      <p:sp>
        <p:nvSpPr>
          <p:cNvPr id="55298" name="Title 2"/>
          <p:cNvSpPr>
            <a:spLocks noGrp="1"/>
          </p:cNvSpPr>
          <p:nvPr>
            <p:ph type="title"/>
          </p:nvPr>
        </p:nvSpPr>
        <p:spPr>
          <a:xfrm>
            <a:off x="1600200" y="4724400"/>
            <a:ext cx="7315200" cy="533400"/>
          </a:xfrm>
        </p:spPr>
        <p:txBody>
          <a:bodyPr/>
          <a:lstStyle/>
          <a:p>
            <a:r>
              <a:rPr lang="en-US" sz="3600" dirty="0" smtClean="0"/>
              <a:t>Foreclosure Trends</a:t>
            </a:r>
          </a:p>
        </p:txBody>
      </p:sp>
      <p:pic>
        <p:nvPicPr>
          <p:cNvPr id="55299" name="Picture 2"/>
          <p:cNvPicPr>
            <a:picLocks noChangeAspect="1" noChangeArrowheads="1"/>
          </p:cNvPicPr>
          <p:nvPr/>
        </p:nvPicPr>
        <p:blipFill rotWithShape="1">
          <a:blip r:embed="rId3" cstate="print"/>
          <a:srcRect b="36525"/>
          <a:stretch/>
        </p:blipFill>
        <p:spPr bwMode="auto">
          <a:xfrm>
            <a:off x="3748885" y="457200"/>
            <a:ext cx="2714605" cy="4083049"/>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Monthly Petitions to Foreclose</a:t>
            </a:r>
            <a:br>
              <a:rPr lang="en-US" dirty="0" smtClean="0"/>
            </a:br>
            <a:r>
              <a:rPr lang="en-US" dirty="0" smtClean="0"/>
              <a:t>Jan. 2009- Mar. 2015</a:t>
            </a:r>
            <a:endParaRPr lang="en-US" b="1" dirty="0"/>
          </a:p>
        </p:txBody>
      </p:sp>
      <p:sp>
        <p:nvSpPr>
          <p:cNvPr id="5" name="TextBox 4"/>
          <p:cNvSpPr txBox="1">
            <a:spLocks noChangeArrowheads="1"/>
          </p:cNvSpPr>
          <p:nvPr/>
        </p:nvSpPr>
        <p:spPr bwMode="auto">
          <a:xfrm>
            <a:off x="228600" y="6324600"/>
            <a:ext cx="3657600" cy="307975"/>
          </a:xfrm>
          <a:prstGeom prst="rect">
            <a:avLst/>
          </a:prstGeom>
          <a:noFill/>
          <a:ln w="9525">
            <a:noFill/>
            <a:miter lim="800000"/>
            <a:headEnd/>
            <a:tailEnd/>
          </a:ln>
        </p:spPr>
        <p:txBody>
          <a:bodyPr>
            <a:spAutoFit/>
          </a:bodyPr>
          <a:lstStyle/>
          <a:p>
            <a:pPr>
              <a:defRPr/>
            </a:pPr>
            <a:r>
              <a:rPr lang="en-US" sz="1400" dirty="0" smtClean="0">
                <a:latin typeface="+mn-lt"/>
              </a:rPr>
              <a:t>Copyright  © 2015 The Warren Group</a:t>
            </a:r>
            <a:endParaRPr lang="en-US" sz="1400" dirty="0">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2145786473"/>
              </p:ext>
            </p:extLst>
          </p:nvPr>
        </p:nvGraphicFramePr>
        <p:xfrm>
          <a:off x="381000" y="1524000"/>
          <a:ext cx="8686800" cy="4870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854355072"/>
              </p:ext>
            </p:extLst>
          </p:nvPr>
        </p:nvGraphicFramePr>
        <p:xfrm>
          <a:off x="152400" y="1676400"/>
          <a:ext cx="8839200"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30432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Monthly Foreclosure Deeds</a:t>
            </a:r>
            <a:br>
              <a:rPr lang="en-US" dirty="0" smtClean="0"/>
            </a:br>
            <a:r>
              <a:rPr lang="en-US" dirty="0" smtClean="0"/>
              <a:t>Jan. 2009 – Mar. 2015</a:t>
            </a:r>
            <a:endParaRPr lang="en-US" dirty="0"/>
          </a:p>
        </p:txBody>
      </p:sp>
      <p:sp>
        <p:nvSpPr>
          <p:cNvPr id="6" name="TextBox 5"/>
          <p:cNvSpPr txBox="1">
            <a:spLocks noChangeArrowheads="1"/>
          </p:cNvSpPr>
          <p:nvPr/>
        </p:nvSpPr>
        <p:spPr bwMode="auto">
          <a:xfrm>
            <a:off x="228600" y="6324600"/>
            <a:ext cx="3657600" cy="307975"/>
          </a:xfrm>
          <a:prstGeom prst="rect">
            <a:avLst/>
          </a:prstGeom>
          <a:noFill/>
          <a:ln w="9525">
            <a:noFill/>
            <a:miter lim="800000"/>
            <a:headEnd/>
            <a:tailEnd/>
          </a:ln>
        </p:spPr>
        <p:txBody>
          <a:bodyPr>
            <a:spAutoFit/>
          </a:bodyPr>
          <a:lstStyle/>
          <a:p>
            <a:pPr>
              <a:defRPr/>
            </a:pPr>
            <a:r>
              <a:rPr lang="en-US" sz="1400" dirty="0" smtClean="0">
                <a:latin typeface="+mn-lt"/>
              </a:rPr>
              <a:t>Copyright  © 2015 The Warren Group</a:t>
            </a:r>
            <a:endParaRPr lang="en-US" sz="1400" dirty="0">
              <a:latin typeface="+mn-lt"/>
            </a:endParaRPr>
          </a:p>
        </p:txBody>
      </p:sp>
      <p:graphicFrame>
        <p:nvGraphicFramePr>
          <p:cNvPr id="5" name="Chart 4"/>
          <p:cNvGraphicFramePr/>
          <p:nvPr>
            <p:extLst>
              <p:ext uri="{D42A27DB-BD31-4B8C-83A1-F6EECF244321}">
                <p14:modId xmlns:p14="http://schemas.microsoft.com/office/powerpoint/2010/main" val="4225986483"/>
              </p:ext>
            </p:extLst>
          </p:nvPr>
        </p:nvGraphicFramePr>
        <p:xfrm>
          <a:off x="304800" y="1828800"/>
          <a:ext cx="8534399" cy="440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128413639"/>
              </p:ext>
            </p:extLst>
          </p:nvPr>
        </p:nvGraphicFramePr>
        <p:xfrm>
          <a:off x="533400" y="1828800"/>
          <a:ext cx="83820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77124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z="3600" dirty="0" smtClean="0"/>
              <a:t>Massachusetts Foreclosure Stats</a:t>
            </a:r>
          </a:p>
        </p:txBody>
      </p:sp>
      <p:sp>
        <p:nvSpPr>
          <p:cNvPr id="56323" name="TextBox 2"/>
          <p:cNvSpPr txBox="1">
            <a:spLocks noChangeArrowheads="1"/>
          </p:cNvSpPr>
          <p:nvPr/>
        </p:nvSpPr>
        <p:spPr bwMode="auto">
          <a:xfrm>
            <a:off x="533400" y="1625797"/>
            <a:ext cx="5715000" cy="5232203"/>
          </a:xfrm>
          <a:prstGeom prst="rect">
            <a:avLst/>
          </a:prstGeom>
          <a:noFill/>
          <a:ln w="9525">
            <a:noFill/>
            <a:miter lim="800000"/>
            <a:headEnd/>
            <a:tailEnd/>
          </a:ln>
        </p:spPr>
        <p:txBody>
          <a:bodyPr>
            <a:spAutoFit/>
          </a:bodyPr>
          <a:lstStyle/>
          <a:p>
            <a:r>
              <a:rPr lang="en-US" sz="2000" b="1" dirty="0">
                <a:solidFill>
                  <a:schemeClr val="tx2"/>
                </a:solidFill>
                <a:latin typeface="Tw Cen MT" pitchFamily="34" charset="0"/>
              </a:rPr>
              <a:t>Petitions to Foreclose </a:t>
            </a:r>
            <a:r>
              <a:rPr lang="en-US" sz="2000" dirty="0">
                <a:solidFill>
                  <a:schemeClr val="tx2"/>
                </a:solidFill>
                <a:latin typeface="Tw Cen MT" pitchFamily="34" charset="0"/>
              </a:rPr>
              <a:t>(All Properties): </a:t>
            </a:r>
          </a:p>
          <a:p>
            <a:pPr>
              <a:lnSpc>
                <a:spcPct val="50000"/>
              </a:lnSpc>
            </a:pPr>
            <a:endParaRPr lang="en-US" sz="1600" b="1" u="sng" dirty="0">
              <a:solidFill>
                <a:schemeClr val="tx2"/>
              </a:solidFill>
              <a:latin typeface="Tw Cen MT" pitchFamily="34" charset="0"/>
            </a:endParaRPr>
          </a:p>
          <a:p>
            <a:r>
              <a:rPr lang="en-US" sz="1300" b="1" dirty="0" smtClean="0">
                <a:solidFill>
                  <a:schemeClr val="tx2"/>
                </a:solidFill>
                <a:latin typeface="+mn-lt"/>
              </a:rPr>
              <a:t>2011</a:t>
            </a:r>
            <a:r>
              <a:rPr lang="en-US" sz="1300" b="1" dirty="0">
                <a:solidFill>
                  <a:schemeClr val="tx2"/>
                </a:solidFill>
                <a:latin typeface="+mn-lt"/>
              </a:rPr>
              <a:t>			</a:t>
            </a:r>
            <a:r>
              <a:rPr lang="en-US" sz="1300" b="1" dirty="0" smtClean="0">
                <a:solidFill>
                  <a:schemeClr val="tx2"/>
                </a:solidFill>
                <a:latin typeface="+mn-lt"/>
              </a:rPr>
              <a:t>2012</a:t>
            </a:r>
            <a:endParaRPr lang="en-US" sz="1300" b="1" dirty="0">
              <a:solidFill>
                <a:schemeClr val="tx2"/>
              </a:solidFill>
              <a:latin typeface="+mn-lt"/>
            </a:endParaRPr>
          </a:p>
          <a:p>
            <a:r>
              <a:rPr lang="en-US" sz="1300" dirty="0">
                <a:solidFill>
                  <a:schemeClr val="tx2"/>
                </a:solidFill>
                <a:latin typeface="+mn-lt"/>
              </a:rPr>
              <a:t>12,634 			</a:t>
            </a:r>
            <a:r>
              <a:rPr lang="en-US" sz="1300" dirty="0" smtClean="0">
                <a:solidFill>
                  <a:schemeClr val="tx2"/>
                </a:solidFill>
                <a:latin typeface="+mn-lt"/>
              </a:rPr>
              <a:t>17,152</a:t>
            </a:r>
            <a:r>
              <a:rPr lang="en-US" sz="1300" dirty="0">
                <a:solidFill>
                  <a:schemeClr val="tx2"/>
                </a:solidFill>
                <a:latin typeface="+mn-lt"/>
              </a:rPr>
              <a:t>		</a:t>
            </a:r>
            <a:r>
              <a:rPr lang="en-US" sz="1300" b="1" dirty="0" smtClean="0">
                <a:solidFill>
                  <a:schemeClr val="tx2"/>
                </a:solidFill>
                <a:latin typeface="+mn-lt"/>
              </a:rPr>
              <a:t>+36%</a:t>
            </a:r>
          </a:p>
          <a:p>
            <a:pPr>
              <a:lnSpc>
                <a:spcPct val="50000"/>
              </a:lnSpc>
            </a:pPr>
            <a:r>
              <a:rPr lang="en-US" sz="1300" u="sng" dirty="0" smtClean="0">
                <a:solidFill>
                  <a:schemeClr val="tx2"/>
                </a:solidFill>
                <a:latin typeface="+mn-lt"/>
              </a:rPr>
              <a:t> </a:t>
            </a:r>
          </a:p>
          <a:p>
            <a:r>
              <a:rPr lang="en-US" sz="1300" b="1" dirty="0" smtClean="0">
                <a:solidFill>
                  <a:schemeClr val="tx2"/>
                </a:solidFill>
                <a:latin typeface="+mn-lt"/>
              </a:rPr>
              <a:t>2012			2013</a:t>
            </a:r>
          </a:p>
          <a:p>
            <a:r>
              <a:rPr lang="en-US" sz="1300" dirty="0" smtClean="0">
                <a:solidFill>
                  <a:schemeClr val="tx2"/>
                </a:solidFill>
                <a:latin typeface="+mn-lt"/>
              </a:rPr>
              <a:t>17,152			5,220		</a:t>
            </a:r>
            <a:r>
              <a:rPr lang="en-US" sz="1300" b="1" dirty="0" smtClean="0">
                <a:solidFill>
                  <a:schemeClr val="accent2"/>
                </a:solidFill>
                <a:latin typeface="+mn-lt"/>
              </a:rPr>
              <a:t>-69.1%</a:t>
            </a:r>
            <a:r>
              <a:rPr lang="en-US" sz="1300" u="sng" dirty="0" smtClean="0">
                <a:solidFill>
                  <a:schemeClr val="accent2"/>
                </a:solidFill>
                <a:latin typeface="+mn-lt"/>
              </a:rPr>
              <a:t> </a:t>
            </a:r>
          </a:p>
          <a:p>
            <a:endParaRPr lang="en-US" sz="900" b="1" dirty="0" smtClean="0">
              <a:solidFill>
                <a:schemeClr val="tx2"/>
              </a:solidFill>
              <a:latin typeface="+mn-lt"/>
            </a:endParaRPr>
          </a:p>
          <a:p>
            <a:r>
              <a:rPr lang="en-US" sz="1300" b="1" dirty="0" smtClean="0">
                <a:solidFill>
                  <a:schemeClr val="tx2"/>
                </a:solidFill>
                <a:latin typeface="+mn-lt"/>
              </a:rPr>
              <a:t>2013 			2014</a:t>
            </a:r>
            <a:endParaRPr lang="en-US" sz="1300" b="1" dirty="0">
              <a:solidFill>
                <a:schemeClr val="tx2"/>
              </a:solidFill>
              <a:latin typeface="+mn-lt"/>
            </a:endParaRPr>
          </a:p>
          <a:p>
            <a:r>
              <a:rPr lang="en-US" sz="1300" dirty="0" smtClean="0">
                <a:solidFill>
                  <a:schemeClr val="tx2"/>
                </a:solidFill>
                <a:latin typeface="+mn-lt"/>
              </a:rPr>
              <a:t>5,220			</a:t>
            </a:r>
            <a:r>
              <a:rPr lang="en-US" sz="1300" dirty="0" smtClean="0">
                <a:latin typeface="+mn-lt"/>
              </a:rPr>
              <a:t>7,588		</a:t>
            </a:r>
            <a:r>
              <a:rPr lang="en-US" sz="1300" b="1" dirty="0" smtClean="0">
                <a:latin typeface="+mn-lt"/>
              </a:rPr>
              <a:t>+45.36% </a:t>
            </a:r>
          </a:p>
          <a:p>
            <a:endParaRPr lang="en-US" sz="1300" b="1" dirty="0" smtClean="0">
              <a:solidFill>
                <a:schemeClr val="tx2"/>
              </a:solidFill>
              <a:latin typeface="+mn-lt"/>
            </a:endParaRPr>
          </a:p>
          <a:p>
            <a:r>
              <a:rPr lang="en-US" sz="1300" b="1" dirty="0" smtClean="0">
                <a:solidFill>
                  <a:schemeClr val="tx2"/>
                </a:solidFill>
                <a:latin typeface="+mn-lt"/>
              </a:rPr>
              <a:t>YTD Mar.2014</a:t>
            </a:r>
            <a:r>
              <a:rPr lang="en-US" sz="1300" b="1" dirty="0">
                <a:solidFill>
                  <a:schemeClr val="tx2"/>
                </a:solidFill>
                <a:latin typeface="+mn-lt"/>
              </a:rPr>
              <a:t>		</a:t>
            </a:r>
            <a:r>
              <a:rPr lang="en-US" sz="1300" b="1" dirty="0" smtClean="0">
                <a:solidFill>
                  <a:schemeClr val="tx2"/>
                </a:solidFill>
                <a:latin typeface="+mn-lt"/>
              </a:rPr>
              <a:t>YTD Mar. 2015</a:t>
            </a:r>
            <a:endParaRPr lang="en-US" sz="1300" b="1" dirty="0">
              <a:solidFill>
                <a:schemeClr val="tx2"/>
              </a:solidFill>
              <a:latin typeface="+mn-lt"/>
            </a:endParaRPr>
          </a:p>
          <a:p>
            <a:r>
              <a:rPr lang="en-US" sz="1300" dirty="0" smtClean="0">
                <a:solidFill>
                  <a:schemeClr val="tx2"/>
                </a:solidFill>
                <a:latin typeface="+mn-lt"/>
              </a:rPr>
              <a:t>1,493</a:t>
            </a:r>
            <a:r>
              <a:rPr lang="en-US" sz="1300" dirty="0">
                <a:solidFill>
                  <a:schemeClr val="tx2"/>
                </a:solidFill>
                <a:latin typeface="+mn-lt"/>
              </a:rPr>
              <a:t>			</a:t>
            </a:r>
            <a:r>
              <a:rPr lang="en-US" sz="1300" dirty="0" smtClean="0">
                <a:latin typeface="+mn-lt"/>
              </a:rPr>
              <a:t>2,594	</a:t>
            </a:r>
            <a:r>
              <a:rPr lang="en-US" sz="1300" dirty="0">
                <a:latin typeface="+mn-lt"/>
              </a:rPr>
              <a:t>	</a:t>
            </a:r>
            <a:r>
              <a:rPr lang="en-US" sz="1300" b="1" dirty="0" smtClean="0">
                <a:latin typeface="+mn-lt"/>
              </a:rPr>
              <a:t>+77.3.0% </a:t>
            </a:r>
            <a:endParaRPr lang="en-US" sz="1300" b="1" dirty="0">
              <a:latin typeface="+mn-lt"/>
            </a:endParaRPr>
          </a:p>
          <a:p>
            <a:r>
              <a:rPr lang="en-US" sz="2000" b="1" dirty="0" smtClean="0">
                <a:solidFill>
                  <a:schemeClr val="tx2"/>
                </a:solidFill>
                <a:latin typeface="Tw Cen MT" pitchFamily="34" charset="0"/>
              </a:rPr>
              <a:t>Foreclosure Deeds </a:t>
            </a:r>
            <a:r>
              <a:rPr lang="en-US" sz="2000" dirty="0" smtClean="0">
                <a:solidFill>
                  <a:schemeClr val="tx2"/>
                </a:solidFill>
                <a:latin typeface="Tw Cen MT" pitchFamily="34" charset="0"/>
              </a:rPr>
              <a:t>(All Properties):</a:t>
            </a:r>
            <a:endParaRPr lang="en-US" sz="2000" b="1" dirty="0" smtClean="0">
              <a:latin typeface="Tw Cen MT" pitchFamily="34" charset="0"/>
            </a:endParaRPr>
          </a:p>
          <a:p>
            <a:pPr>
              <a:lnSpc>
                <a:spcPct val="50000"/>
              </a:lnSpc>
            </a:pPr>
            <a:endParaRPr lang="en-US" sz="1600" b="1" u="sng" dirty="0">
              <a:solidFill>
                <a:schemeClr val="tx2"/>
              </a:solidFill>
              <a:latin typeface="Tw Cen MT" pitchFamily="34" charset="0"/>
            </a:endParaRPr>
          </a:p>
          <a:p>
            <a:r>
              <a:rPr lang="en-US" sz="1300" b="1" dirty="0">
                <a:solidFill>
                  <a:schemeClr val="tx2"/>
                </a:solidFill>
                <a:latin typeface="+mn-lt"/>
              </a:rPr>
              <a:t>2011			2012</a:t>
            </a:r>
          </a:p>
          <a:p>
            <a:r>
              <a:rPr lang="en-US" sz="1300" dirty="0">
                <a:solidFill>
                  <a:schemeClr val="tx2"/>
                </a:solidFill>
                <a:latin typeface="+mn-lt"/>
              </a:rPr>
              <a:t>8,531 			7,422		</a:t>
            </a:r>
            <a:r>
              <a:rPr lang="en-US" sz="1300" b="1" dirty="0">
                <a:solidFill>
                  <a:schemeClr val="accent2"/>
                </a:solidFill>
                <a:latin typeface="+mn-lt"/>
              </a:rPr>
              <a:t>-13%</a:t>
            </a:r>
          </a:p>
          <a:p>
            <a:pPr>
              <a:lnSpc>
                <a:spcPct val="50000"/>
              </a:lnSpc>
            </a:pPr>
            <a:endParaRPr lang="en-US" sz="1300" dirty="0">
              <a:solidFill>
                <a:schemeClr val="tx2"/>
              </a:solidFill>
              <a:latin typeface="+mn-lt"/>
            </a:endParaRPr>
          </a:p>
          <a:p>
            <a:r>
              <a:rPr lang="en-US" sz="1300" b="1" dirty="0" smtClean="0">
                <a:solidFill>
                  <a:schemeClr val="tx2"/>
                </a:solidFill>
                <a:latin typeface="+mn-lt"/>
              </a:rPr>
              <a:t>2012	                          	2013</a:t>
            </a:r>
            <a:endParaRPr lang="en-US" sz="1300" b="1" dirty="0">
              <a:solidFill>
                <a:schemeClr val="tx2"/>
              </a:solidFill>
              <a:latin typeface="+mn-lt"/>
            </a:endParaRPr>
          </a:p>
          <a:p>
            <a:r>
              <a:rPr lang="en-US" sz="1300" dirty="0" smtClean="0">
                <a:solidFill>
                  <a:schemeClr val="tx2"/>
                </a:solidFill>
                <a:latin typeface="+mn-lt"/>
              </a:rPr>
              <a:t>7,422</a:t>
            </a:r>
            <a:r>
              <a:rPr lang="en-US" sz="1300" dirty="0">
                <a:solidFill>
                  <a:schemeClr val="tx2"/>
                </a:solidFill>
                <a:latin typeface="+mn-lt"/>
              </a:rPr>
              <a:t>			</a:t>
            </a:r>
            <a:r>
              <a:rPr lang="en-US" sz="1300" dirty="0" smtClean="0">
                <a:solidFill>
                  <a:schemeClr val="tx2"/>
                </a:solidFill>
                <a:latin typeface="+mn-lt"/>
              </a:rPr>
              <a:t>3,692</a:t>
            </a:r>
            <a:r>
              <a:rPr lang="en-US" sz="1300" dirty="0">
                <a:solidFill>
                  <a:schemeClr val="tx2"/>
                </a:solidFill>
                <a:latin typeface="+mn-lt"/>
              </a:rPr>
              <a:t>		</a:t>
            </a:r>
            <a:r>
              <a:rPr lang="en-US" sz="1300" b="1" dirty="0" smtClean="0">
                <a:solidFill>
                  <a:schemeClr val="accent2"/>
                </a:solidFill>
                <a:latin typeface="+mn-lt"/>
              </a:rPr>
              <a:t>-50.2%</a:t>
            </a:r>
          </a:p>
          <a:p>
            <a:endParaRPr lang="en-US" sz="900" b="1" dirty="0" smtClean="0">
              <a:solidFill>
                <a:schemeClr val="tx2"/>
              </a:solidFill>
              <a:latin typeface="+mn-lt"/>
            </a:endParaRPr>
          </a:p>
          <a:p>
            <a:r>
              <a:rPr lang="en-US" sz="1300" b="1" dirty="0" smtClean="0">
                <a:solidFill>
                  <a:schemeClr val="tx2"/>
                </a:solidFill>
                <a:latin typeface="+mn-lt"/>
              </a:rPr>
              <a:t>2013 			2014 		</a:t>
            </a:r>
          </a:p>
          <a:p>
            <a:r>
              <a:rPr lang="en-US" sz="1300" dirty="0" smtClean="0">
                <a:solidFill>
                  <a:schemeClr val="tx2"/>
                </a:solidFill>
                <a:latin typeface="+mn-lt"/>
              </a:rPr>
              <a:t>3,692			</a:t>
            </a:r>
            <a:r>
              <a:rPr lang="en-US" sz="1300" dirty="0" smtClean="0">
                <a:latin typeface="+mn-lt"/>
              </a:rPr>
              <a:t>3,627		 </a:t>
            </a:r>
            <a:r>
              <a:rPr lang="en-US" sz="1300" b="1" dirty="0" smtClean="0">
                <a:solidFill>
                  <a:srgbClr val="FF0000"/>
                </a:solidFill>
                <a:latin typeface="+mn-lt"/>
              </a:rPr>
              <a:t>-1.76%</a:t>
            </a:r>
          </a:p>
          <a:p>
            <a:endParaRPr lang="en-US" sz="900" b="1" dirty="0" smtClean="0">
              <a:solidFill>
                <a:srgbClr val="FF0000"/>
              </a:solidFill>
              <a:latin typeface="+mn-lt"/>
            </a:endParaRPr>
          </a:p>
          <a:p>
            <a:r>
              <a:rPr lang="en-US" sz="1300" b="1" dirty="0" smtClean="0">
                <a:solidFill>
                  <a:schemeClr val="tx2"/>
                </a:solidFill>
                <a:latin typeface="+mn-lt"/>
              </a:rPr>
              <a:t>YTD Mar.</a:t>
            </a:r>
            <a:r>
              <a:rPr lang="en-US" sz="1300" b="1" dirty="0">
                <a:solidFill>
                  <a:schemeClr val="tx2"/>
                </a:solidFill>
                <a:latin typeface="+mn-lt"/>
              </a:rPr>
              <a:t>2014		YTD </a:t>
            </a:r>
            <a:r>
              <a:rPr lang="en-US" sz="1300" b="1" dirty="0" smtClean="0">
                <a:solidFill>
                  <a:schemeClr val="tx2"/>
                </a:solidFill>
                <a:latin typeface="+mn-lt"/>
              </a:rPr>
              <a:t>Mar. </a:t>
            </a:r>
            <a:r>
              <a:rPr lang="en-US" sz="1300" b="1" dirty="0">
                <a:solidFill>
                  <a:schemeClr val="tx2"/>
                </a:solidFill>
                <a:latin typeface="+mn-lt"/>
              </a:rPr>
              <a:t>2015</a:t>
            </a:r>
          </a:p>
          <a:p>
            <a:r>
              <a:rPr lang="en-US" sz="1300" dirty="0" smtClean="0">
                <a:solidFill>
                  <a:schemeClr val="tx2"/>
                </a:solidFill>
                <a:latin typeface="+mn-lt"/>
              </a:rPr>
              <a:t>956</a:t>
            </a:r>
            <a:r>
              <a:rPr lang="en-US" sz="1300" dirty="0">
                <a:solidFill>
                  <a:schemeClr val="tx2"/>
                </a:solidFill>
                <a:latin typeface="+mn-lt"/>
              </a:rPr>
              <a:t>			</a:t>
            </a:r>
            <a:r>
              <a:rPr lang="en-US" sz="1300" dirty="0" smtClean="0">
                <a:latin typeface="+mn-lt"/>
              </a:rPr>
              <a:t>927</a:t>
            </a:r>
            <a:r>
              <a:rPr lang="en-US" sz="1300" dirty="0">
                <a:latin typeface="+mn-lt"/>
              </a:rPr>
              <a:t>		</a:t>
            </a:r>
            <a:r>
              <a:rPr lang="en-US" sz="1300" b="1" dirty="0" smtClean="0">
                <a:solidFill>
                  <a:schemeClr val="accent2"/>
                </a:solidFill>
                <a:latin typeface="+mn-lt"/>
              </a:rPr>
              <a:t>-3.0% </a:t>
            </a:r>
            <a:endParaRPr lang="en-US" sz="1300" b="1" dirty="0">
              <a:solidFill>
                <a:schemeClr val="accent2"/>
              </a:solidFill>
              <a:latin typeface="+mn-lt"/>
            </a:endParaRPr>
          </a:p>
          <a:p>
            <a:endParaRPr lang="en-US" sz="1300" b="1" dirty="0">
              <a:solidFill>
                <a:srgbClr val="FF0000"/>
              </a:solidFill>
              <a:latin typeface="+mn-lt"/>
            </a:endParaRPr>
          </a:p>
        </p:txBody>
      </p:sp>
      <p:pic>
        <p:nvPicPr>
          <p:cNvPr id="56324" name="Picture 2"/>
          <p:cNvPicPr>
            <a:picLocks noChangeAspect="1" noChangeArrowheads="1"/>
          </p:cNvPicPr>
          <p:nvPr/>
        </p:nvPicPr>
        <p:blipFill rotWithShape="1">
          <a:blip r:embed="rId3" cstate="print"/>
          <a:srcRect b="11610"/>
          <a:stretch/>
        </p:blipFill>
        <p:spPr bwMode="auto">
          <a:xfrm>
            <a:off x="6477000" y="2209800"/>
            <a:ext cx="1847850" cy="3870325"/>
          </a:xfrm>
          <a:prstGeom prst="rect">
            <a:avLst/>
          </a:prstGeom>
          <a:noFill/>
          <a:ln w="9525">
            <a:noFill/>
            <a:miter lim="800000"/>
            <a:headEnd/>
            <a:tailEnd/>
          </a:ln>
        </p:spPr>
      </p:pic>
      <p:sp>
        <p:nvSpPr>
          <p:cNvPr id="5" name="TextBox 4"/>
          <p:cNvSpPr txBox="1"/>
          <p:nvPr/>
        </p:nvSpPr>
        <p:spPr>
          <a:xfrm>
            <a:off x="228600" y="6550223"/>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solidFill>
                  <a:srgbClr val="464646"/>
                </a:solidFill>
              </a:rPr>
              <a:t>Today’s Agenda</a:t>
            </a:r>
          </a:p>
        </p:txBody>
      </p:sp>
      <p:sp>
        <p:nvSpPr>
          <p:cNvPr id="5" name="Rectangle 3"/>
          <p:cNvSpPr>
            <a:spLocks noGrp="1" noChangeArrowheads="1"/>
          </p:cNvSpPr>
          <p:nvPr>
            <p:ph idx="1"/>
          </p:nvPr>
        </p:nvSpPr>
        <p:spPr/>
        <p:txBody>
          <a:bodyPr>
            <a:normAutofit/>
          </a:bodyPr>
          <a:lstStyle/>
          <a:p>
            <a:pPr marL="320040" indent="-320040" eaLnBrk="1" fontAlgn="auto" hangingPunct="1">
              <a:spcAft>
                <a:spcPts val="0"/>
              </a:spcAft>
              <a:buFont typeface="Wingdings"/>
              <a:buChar char=""/>
              <a:defRPr/>
            </a:pPr>
            <a:r>
              <a:rPr lang="en-US" sz="2800" dirty="0" smtClean="0">
                <a:solidFill>
                  <a:srgbClr val="464646"/>
                </a:solidFill>
              </a:rPr>
              <a:t>Historical Overview of Real Estate Activity In Massachusetts</a:t>
            </a:r>
          </a:p>
          <a:p>
            <a:pPr marL="640715" lvl="1" indent="-320040" eaLnBrk="1" fontAlgn="auto" hangingPunct="1">
              <a:spcAft>
                <a:spcPts val="0"/>
              </a:spcAft>
              <a:buFont typeface="Wingdings"/>
              <a:buChar char=""/>
              <a:defRPr/>
            </a:pPr>
            <a:r>
              <a:rPr lang="en-US" sz="2500" dirty="0" smtClean="0">
                <a:solidFill>
                  <a:srgbClr val="464646"/>
                </a:solidFill>
              </a:rPr>
              <a:t>Sales</a:t>
            </a:r>
          </a:p>
          <a:p>
            <a:pPr marL="640715" lvl="1" indent="-320040" eaLnBrk="1" fontAlgn="auto" hangingPunct="1">
              <a:spcAft>
                <a:spcPts val="0"/>
              </a:spcAft>
              <a:buFont typeface="Wingdings"/>
              <a:buChar char=""/>
              <a:defRPr/>
            </a:pPr>
            <a:r>
              <a:rPr lang="en-US" sz="2500" dirty="0" smtClean="0">
                <a:solidFill>
                  <a:srgbClr val="464646"/>
                </a:solidFill>
              </a:rPr>
              <a:t>Median Prices</a:t>
            </a:r>
          </a:p>
          <a:p>
            <a:pPr marL="640715" lvl="1" indent="-320040" eaLnBrk="1" fontAlgn="auto" hangingPunct="1">
              <a:spcAft>
                <a:spcPts val="0"/>
              </a:spcAft>
              <a:buFont typeface="Wingdings"/>
              <a:buChar char=""/>
              <a:defRPr/>
            </a:pPr>
            <a:r>
              <a:rPr lang="en-US" sz="2500" dirty="0" smtClean="0">
                <a:solidFill>
                  <a:srgbClr val="464646"/>
                </a:solidFill>
              </a:rPr>
              <a:t>Foreclosures</a:t>
            </a:r>
          </a:p>
          <a:p>
            <a:pPr marL="320040" indent="-320040" eaLnBrk="1" fontAlgn="auto" hangingPunct="1">
              <a:spcAft>
                <a:spcPts val="0"/>
              </a:spcAft>
              <a:buFont typeface="Wingdings"/>
              <a:buChar char=""/>
              <a:defRPr/>
            </a:pPr>
            <a:r>
              <a:rPr lang="en-US" sz="2800" dirty="0" smtClean="0">
                <a:solidFill>
                  <a:srgbClr val="464646"/>
                </a:solidFill>
              </a:rPr>
              <a:t>Questions</a:t>
            </a:r>
          </a:p>
          <a:p>
            <a:pPr marL="0" indent="0" eaLnBrk="1" fontAlgn="auto" hangingPunct="1">
              <a:spcAft>
                <a:spcPts val="0"/>
              </a:spcAft>
              <a:buNone/>
              <a:defRPr/>
            </a:pPr>
            <a:endParaRPr lang="en-US" sz="2800" dirty="0" smtClean="0">
              <a:solidFill>
                <a:srgbClr val="46464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Delinquencies	</a:t>
            </a:r>
          </a:p>
        </p:txBody>
      </p:sp>
      <p:sp>
        <p:nvSpPr>
          <p:cNvPr id="3" name="Content Placeholder 2"/>
          <p:cNvSpPr>
            <a:spLocks noGrp="1"/>
          </p:cNvSpPr>
          <p:nvPr>
            <p:ph idx="1"/>
          </p:nvPr>
        </p:nvSpPr>
        <p:spPr/>
        <p:txBody>
          <a:bodyPr/>
          <a:lstStyle/>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Massachusetts </a:t>
            </a:r>
            <a:r>
              <a:rPr lang="en-US" dirty="0"/>
              <a:t>mortgage delinquency rate was 6.81 percent in the 4</a:t>
            </a:r>
            <a:r>
              <a:rPr lang="en-US" baseline="30000" dirty="0"/>
              <a:t>th</a:t>
            </a:r>
            <a:r>
              <a:rPr lang="en-US" dirty="0"/>
              <a:t> quarter of </a:t>
            </a:r>
            <a:r>
              <a:rPr lang="en-US" dirty="0" smtClean="0"/>
              <a:t>2014</a:t>
            </a:r>
            <a:endParaRPr lang="en-US" dirty="0"/>
          </a:p>
          <a:p>
            <a:pPr>
              <a:buFont typeface="Wingdings" panose="05000000000000000000" pitchFamily="2" charset="2"/>
              <a:buChar char="q"/>
            </a:pPr>
            <a:r>
              <a:rPr lang="en-US" dirty="0"/>
              <a:t>In 3</a:t>
            </a:r>
            <a:r>
              <a:rPr lang="en-US" baseline="30000" dirty="0"/>
              <a:t>rd</a:t>
            </a:r>
            <a:r>
              <a:rPr lang="en-US" dirty="0"/>
              <a:t> quarter delinquency rate was 7.0 </a:t>
            </a:r>
            <a:r>
              <a:rPr lang="en-US" dirty="0" smtClean="0"/>
              <a:t>percent</a:t>
            </a:r>
            <a:endParaRPr lang="en-US" dirty="0"/>
          </a:p>
          <a:p>
            <a:pPr>
              <a:buFont typeface="Wingdings" panose="05000000000000000000" pitchFamily="2" charset="2"/>
              <a:buChar char="q"/>
            </a:pPr>
            <a:r>
              <a:rPr lang="en-US" dirty="0"/>
              <a:t>At year-end the percentage of MA loans in the foreclosure process was 2.05%. Nationally it was 2.27%</a:t>
            </a:r>
          </a:p>
          <a:p>
            <a:pPr marL="0" indent="0">
              <a:buNone/>
            </a:pPr>
            <a:endParaRPr lang="en-US" dirty="0"/>
          </a:p>
        </p:txBody>
      </p:sp>
    </p:spTree>
    <p:extLst>
      <p:ext uri="{BB962C8B-B14F-4D97-AF65-F5344CB8AC3E}">
        <p14:creationId xmlns:p14="http://schemas.microsoft.com/office/powerpoint/2010/main" val="2301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Mortgage </a:t>
            </a:r>
            <a:r>
              <a:rPr lang="en-US" dirty="0" smtClean="0"/>
              <a:t>Delinquencies (cont.)</a:t>
            </a:r>
            <a:r>
              <a:rPr lang="en-US" dirty="0"/>
              <a:t>	</a:t>
            </a:r>
          </a:p>
        </p:txBody>
      </p:sp>
      <p:sp>
        <p:nvSpPr>
          <p:cNvPr id="3" name="Content Placeholder 2"/>
          <p:cNvSpPr>
            <a:spLocks noGrp="1"/>
          </p:cNvSpPr>
          <p:nvPr>
            <p:ph idx="1"/>
          </p:nvPr>
        </p:nvSpPr>
        <p:spPr/>
        <p:txBody>
          <a:bodyPr/>
          <a:lstStyle/>
          <a:p>
            <a:pPr>
              <a:buFont typeface="Wingdings" panose="05000000000000000000" pitchFamily="2" charset="2"/>
              <a:buChar char="q"/>
            </a:pPr>
            <a:endParaRPr lang="en-US" dirty="0" smtClean="0"/>
          </a:p>
          <a:p>
            <a:pPr>
              <a:buFont typeface="Wingdings" panose="05000000000000000000" pitchFamily="2" charset="2"/>
              <a:buChar char="q"/>
            </a:pPr>
            <a:r>
              <a:rPr lang="en-US" dirty="0"/>
              <a:t>Nationally the foreclosure inventory rate has decreased every quarter since the second quarter of 2012, and is now at the lowest level since the fourth quarter of 2007. </a:t>
            </a:r>
          </a:p>
          <a:p>
            <a:pPr>
              <a:buFont typeface="Wingdings" panose="05000000000000000000" pitchFamily="2" charset="2"/>
              <a:buChar char="q"/>
            </a:pPr>
            <a:r>
              <a:rPr lang="en-US" dirty="0"/>
              <a:t>Loans that were more than 90 days delinquent or in the foreclosure process: 73 percent of those loans were originated in 2007 and earlier. </a:t>
            </a:r>
          </a:p>
          <a:p>
            <a:pPr marL="0" indent="0">
              <a:buNone/>
            </a:pPr>
            <a:endParaRPr lang="en-US" dirty="0"/>
          </a:p>
        </p:txBody>
      </p:sp>
    </p:spTree>
    <p:extLst>
      <p:ext uri="{BB962C8B-B14F-4D97-AF65-F5344CB8AC3E}">
        <p14:creationId xmlns:p14="http://schemas.microsoft.com/office/powerpoint/2010/main" val="248628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6"/>
          <p:cNvSpPr>
            <a:spLocks noGrp="1"/>
          </p:cNvSpPr>
          <p:nvPr>
            <p:ph type="body" idx="1"/>
          </p:nvPr>
        </p:nvSpPr>
        <p:spPr>
          <a:xfrm>
            <a:off x="0" y="2974975"/>
            <a:ext cx="9144000" cy="1673225"/>
          </a:xfrm>
        </p:spPr>
        <p:txBody>
          <a:bodyPr/>
          <a:lstStyle/>
          <a:p>
            <a:pPr algn="ctr"/>
            <a:endParaRPr lang="en-US" dirty="0" smtClean="0"/>
          </a:p>
          <a:p>
            <a:pPr algn="ctr"/>
            <a:r>
              <a:rPr lang="en-US" dirty="0" smtClean="0"/>
              <a:t>Tim Warren</a:t>
            </a:r>
          </a:p>
          <a:p>
            <a:pPr algn="ctr"/>
            <a:r>
              <a:rPr lang="en-US" dirty="0" smtClean="0">
                <a:solidFill>
                  <a:srgbClr val="DA1F28"/>
                </a:solidFill>
                <a:hlinkClick r:id="rId2"/>
              </a:rPr>
              <a:t>twarren@thewarrengroup.com</a:t>
            </a:r>
            <a:endParaRPr lang="en-US" dirty="0" smtClean="0">
              <a:solidFill>
                <a:srgbClr val="DA1F28"/>
              </a:solidFill>
            </a:endParaRPr>
          </a:p>
          <a:p>
            <a:endParaRPr lang="en-US" dirty="0" smtClean="0"/>
          </a:p>
        </p:txBody>
      </p:sp>
      <p:sp>
        <p:nvSpPr>
          <p:cNvPr id="61443" name="Title 5"/>
          <p:cNvSpPr>
            <a:spLocks noGrp="1"/>
          </p:cNvSpPr>
          <p:nvPr>
            <p:ph type="title"/>
          </p:nvPr>
        </p:nvSpPr>
        <p:spPr/>
        <p:txBody>
          <a:bodyPr/>
          <a:lstStyle/>
          <a:p>
            <a:r>
              <a:rPr lang="en-US" sz="3600" dirty="0" smtClean="0"/>
              <a:t>Thank you! Questions?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a:solidFill>
            <a:schemeClr val="tx1"/>
          </a:solidFill>
        </p:spPr>
      </p:sp>
      <p:sp>
        <p:nvSpPr>
          <p:cNvPr id="19458" name="Title 2"/>
          <p:cNvSpPr>
            <a:spLocks noGrp="1"/>
          </p:cNvSpPr>
          <p:nvPr>
            <p:ph type="title"/>
          </p:nvPr>
        </p:nvSpPr>
        <p:spPr>
          <a:xfrm>
            <a:off x="1600200" y="4724400"/>
            <a:ext cx="7315200" cy="533400"/>
          </a:xfrm>
        </p:spPr>
        <p:txBody>
          <a:bodyPr/>
          <a:lstStyle/>
          <a:p>
            <a:r>
              <a:rPr lang="en-US" sz="3600" dirty="0" smtClean="0"/>
              <a:t>Sales</a:t>
            </a:r>
          </a:p>
        </p:txBody>
      </p:sp>
      <p:pic>
        <p:nvPicPr>
          <p:cNvPr id="19459" name="Picture 1"/>
          <p:cNvPicPr>
            <a:picLocks noChangeAspect="1" noChangeArrowheads="1"/>
          </p:cNvPicPr>
          <p:nvPr/>
        </p:nvPicPr>
        <p:blipFill rotWithShape="1">
          <a:blip r:embed="rId3" cstate="print"/>
          <a:srcRect b="39885"/>
          <a:stretch/>
        </p:blipFill>
        <p:spPr bwMode="auto">
          <a:xfrm>
            <a:off x="3505200" y="980024"/>
            <a:ext cx="3106564" cy="327578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4000" dirty="0" smtClean="0">
                <a:solidFill>
                  <a:schemeClr val="tx1"/>
                </a:solidFill>
              </a:rPr>
              <a:t>Massachusetts Sales Stats </a:t>
            </a:r>
            <a:r>
              <a:rPr lang="en-US" dirty="0" smtClean="0">
                <a:solidFill>
                  <a:schemeClr val="tx1"/>
                </a:solidFill>
              </a:rPr>
              <a:t/>
            </a:r>
            <a:br>
              <a:rPr lang="en-US" dirty="0" smtClean="0">
                <a:solidFill>
                  <a:schemeClr val="tx1"/>
                </a:solidFill>
              </a:rPr>
            </a:br>
            <a:r>
              <a:rPr lang="en-US" sz="3000" dirty="0">
                <a:solidFill>
                  <a:schemeClr val="tx1"/>
                </a:solidFill>
              </a:rPr>
              <a:t># of units sold per year: 1987 – </a:t>
            </a:r>
            <a:r>
              <a:rPr lang="en-US" sz="3000" dirty="0" smtClean="0">
                <a:solidFill>
                  <a:schemeClr val="tx1"/>
                </a:solidFill>
              </a:rPr>
              <a:t> 2014</a:t>
            </a:r>
          </a:p>
        </p:txBody>
      </p:sp>
      <p:sp>
        <p:nvSpPr>
          <p:cNvPr id="6" name="TextBox 5"/>
          <p:cNvSpPr txBox="1"/>
          <p:nvPr/>
        </p:nvSpPr>
        <p:spPr>
          <a:xfrm>
            <a:off x="228600" y="6324600"/>
            <a:ext cx="3657600" cy="307777"/>
          </a:xfrm>
          <a:prstGeom prst="rect">
            <a:avLst/>
          </a:prstGeom>
          <a:noFill/>
        </p:spPr>
        <p:txBody>
          <a:bodyPr wrap="square" rtlCol="0">
            <a:spAutoFit/>
          </a:bodyPr>
          <a:lstStyle/>
          <a:p>
            <a:pPr>
              <a:defRPr/>
            </a:pPr>
            <a:r>
              <a:rPr lang="en-US" sz="1400" dirty="0">
                <a:latin typeface="+mn-lt"/>
              </a:rPr>
              <a:t>Copyright  © </a:t>
            </a:r>
            <a:r>
              <a:rPr lang="en-US" sz="1400" dirty="0" smtClean="0">
                <a:latin typeface="+mn-lt"/>
              </a:rPr>
              <a:t>2015 </a:t>
            </a:r>
            <a:r>
              <a:rPr lang="en-US" sz="1400" dirty="0">
                <a:latin typeface="+mn-lt"/>
              </a:rPr>
              <a:t>The Warren Group</a:t>
            </a:r>
          </a:p>
        </p:txBody>
      </p:sp>
      <p:graphicFrame>
        <p:nvGraphicFramePr>
          <p:cNvPr id="8" name="Chart 7"/>
          <p:cNvGraphicFramePr>
            <a:graphicFrameLocks/>
          </p:cNvGraphicFramePr>
          <p:nvPr>
            <p:extLst>
              <p:ext uri="{D42A27DB-BD31-4B8C-83A1-F6EECF244321}">
                <p14:modId xmlns:p14="http://schemas.microsoft.com/office/powerpoint/2010/main" val="929977395"/>
              </p:ext>
            </p:extLst>
          </p:nvPr>
        </p:nvGraphicFramePr>
        <p:xfrm>
          <a:off x="381000" y="1828800"/>
          <a:ext cx="81534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363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4000" dirty="0"/>
              <a:t>Massachusetts Sales Stats</a:t>
            </a:r>
            <a:r>
              <a:rPr lang="en-US" sz="3600" dirty="0"/>
              <a:t/>
            </a:r>
            <a:br>
              <a:rPr lang="en-US" sz="3600" dirty="0"/>
            </a:br>
            <a:r>
              <a:rPr lang="en-US" sz="3000" dirty="0"/>
              <a:t>Single-Family Homes Sold 1987 – </a:t>
            </a:r>
            <a:r>
              <a:rPr lang="en-US" sz="3000" dirty="0" smtClean="0"/>
              <a:t>2014</a:t>
            </a:r>
            <a:endParaRPr lang="en-US" sz="3000" dirty="0" smtClean="0">
              <a:solidFill>
                <a:schemeClr val="tx1"/>
              </a:solidFill>
            </a:endParaRPr>
          </a:p>
        </p:txBody>
      </p:sp>
      <p:sp>
        <p:nvSpPr>
          <p:cNvPr id="16" name="TextBox 15"/>
          <p:cNvSpPr txBox="1"/>
          <p:nvPr/>
        </p:nvSpPr>
        <p:spPr>
          <a:xfrm>
            <a:off x="1524000" y="2743200"/>
            <a:ext cx="685800" cy="461665"/>
          </a:xfrm>
          <a:prstGeom prst="rect">
            <a:avLst/>
          </a:prstGeom>
          <a:noFill/>
        </p:spPr>
        <p:txBody>
          <a:bodyPr wrap="square" rtlCol="0">
            <a:spAutoFit/>
          </a:bodyPr>
          <a:lstStyle/>
          <a:p>
            <a:pPr algn="ctr"/>
            <a:r>
              <a:rPr lang="en-US" sz="1200" b="1" dirty="0" smtClean="0">
                <a:latin typeface="+mj-lt"/>
              </a:rPr>
              <a:t>1990</a:t>
            </a:r>
          </a:p>
          <a:p>
            <a:pPr algn="ctr"/>
            <a:r>
              <a:rPr lang="en-US" sz="1200" b="1" dirty="0" smtClean="0">
                <a:latin typeface="+mj-lt"/>
              </a:rPr>
              <a:t>35,819</a:t>
            </a:r>
            <a:endParaRPr lang="en-US" sz="1200" b="1" dirty="0">
              <a:latin typeface="+mj-lt"/>
            </a:endParaRPr>
          </a:p>
        </p:txBody>
      </p:sp>
      <p:sp>
        <p:nvSpPr>
          <p:cNvPr id="17" name="TextBox 16"/>
          <p:cNvSpPr txBox="1"/>
          <p:nvPr/>
        </p:nvSpPr>
        <p:spPr>
          <a:xfrm>
            <a:off x="3771900" y="1659234"/>
            <a:ext cx="914400" cy="461665"/>
          </a:xfrm>
          <a:prstGeom prst="rect">
            <a:avLst/>
          </a:prstGeom>
          <a:noFill/>
        </p:spPr>
        <p:txBody>
          <a:bodyPr wrap="square" rtlCol="0">
            <a:spAutoFit/>
          </a:bodyPr>
          <a:lstStyle/>
          <a:p>
            <a:pPr algn="ctr"/>
            <a:r>
              <a:rPr lang="en-US" sz="1200" b="1" dirty="0" smtClean="0">
                <a:latin typeface="+mn-lt"/>
              </a:rPr>
              <a:t>1999</a:t>
            </a:r>
          </a:p>
          <a:p>
            <a:pPr algn="ctr"/>
            <a:r>
              <a:rPr lang="en-US" sz="1200" b="1" dirty="0" smtClean="0">
                <a:latin typeface="+mn-lt"/>
              </a:rPr>
              <a:t>65,716</a:t>
            </a:r>
            <a:endParaRPr lang="en-US" sz="1200" b="1" dirty="0">
              <a:latin typeface="+mn-lt"/>
            </a:endParaRPr>
          </a:p>
        </p:txBody>
      </p:sp>
      <p:sp>
        <p:nvSpPr>
          <p:cNvPr id="18" name="TextBox 17"/>
          <p:cNvSpPr txBox="1"/>
          <p:nvPr/>
        </p:nvSpPr>
        <p:spPr>
          <a:xfrm>
            <a:off x="5181600" y="1828800"/>
            <a:ext cx="685800" cy="461665"/>
          </a:xfrm>
          <a:prstGeom prst="rect">
            <a:avLst/>
          </a:prstGeom>
          <a:noFill/>
        </p:spPr>
        <p:txBody>
          <a:bodyPr wrap="square" rtlCol="0">
            <a:spAutoFit/>
          </a:bodyPr>
          <a:lstStyle/>
          <a:p>
            <a:pPr algn="ctr"/>
            <a:r>
              <a:rPr lang="en-US" sz="1200" b="1" dirty="0" smtClean="0">
                <a:latin typeface="+mj-lt"/>
              </a:rPr>
              <a:t>2004</a:t>
            </a:r>
          </a:p>
          <a:p>
            <a:pPr algn="ctr"/>
            <a:r>
              <a:rPr lang="en-US" sz="1200" b="1" dirty="0" smtClean="0">
                <a:latin typeface="+mj-lt"/>
              </a:rPr>
              <a:t>64,568</a:t>
            </a:r>
            <a:endParaRPr lang="en-US" sz="1200" b="1" dirty="0">
              <a:latin typeface="+mj-lt"/>
            </a:endParaRPr>
          </a:p>
        </p:txBody>
      </p:sp>
      <p:sp>
        <p:nvSpPr>
          <p:cNvPr id="19" name="TextBox 18"/>
          <p:cNvSpPr txBox="1"/>
          <p:nvPr/>
        </p:nvSpPr>
        <p:spPr>
          <a:xfrm>
            <a:off x="7315200" y="2895600"/>
            <a:ext cx="762000" cy="461665"/>
          </a:xfrm>
          <a:prstGeom prst="rect">
            <a:avLst/>
          </a:prstGeom>
          <a:noFill/>
        </p:spPr>
        <p:txBody>
          <a:bodyPr wrap="square" rtlCol="0">
            <a:spAutoFit/>
          </a:bodyPr>
          <a:lstStyle/>
          <a:p>
            <a:pPr algn="ctr"/>
            <a:r>
              <a:rPr lang="en-US" sz="1200" b="1" dirty="0" smtClean="0">
                <a:latin typeface="+mj-lt"/>
              </a:rPr>
              <a:t>2011</a:t>
            </a:r>
          </a:p>
          <a:p>
            <a:pPr algn="ctr"/>
            <a:r>
              <a:rPr lang="en-US" sz="1200" b="1" dirty="0" smtClean="0">
                <a:latin typeface="+mj-lt"/>
              </a:rPr>
              <a:t>39,950</a:t>
            </a:r>
            <a:endParaRPr lang="en-US" sz="1200" b="1" dirty="0">
              <a:latin typeface="+mj-lt"/>
            </a:endParaRPr>
          </a:p>
        </p:txBody>
      </p:sp>
      <p:graphicFrame>
        <p:nvGraphicFramePr>
          <p:cNvPr id="10" name="Chart 9"/>
          <p:cNvGraphicFramePr>
            <a:graphicFrameLocks/>
          </p:cNvGraphicFramePr>
          <p:nvPr>
            <p:extLst>
              <p:ext uri="{D42A27DB-BD31-4B8C-83A1-F6EECF244321}">
                <p14:modId xmlns:p14="http://schemas.microsoft.com/office/powerpoint/2010/main" val="608933495"/>
              </p:ext>
            </p:extLst>
          </p:nvPr>
        </p:nvGraphicFramePr>
        <p:xfrm>
          <a:off x="495300" y="1890066"/>
          <a:ext cx="8382000" cy="454074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077200" y="2664767"/>
            <a:ext cx="914400" cy="461665"/>
          </a:xfrm>
          <a:prstGeom prst="rect">
            <a:avLst/>
          </a:prstGeom>
          <a:noFill/>
        </p:spPr>
        <p:txBody>
          <a:bodyPr wrap="square" rtlCol="0">
            <a:spAutoFit/>
          </a:bodyPr>
          <a:lstStyle/>
          <a:p>
            <a:pPr algn="ctr"/>
            <a:r>
              <a:rPr lang="en-US" sz="1200" b="1" dirty="0" smtClean="0">
                <a:latin typeface="+mn-lt"/>
              </a:rPr>
              <a:t>2014</a:t>
            </a:r>
          </a:p>
          <a:p>
            <a:pPr algn="ctr"/>
            <a:r>
              <a:rPr lang="en-US" sz="1200" b="1" dirty="0" smtClean="0">
                <a:latin typeface="+mn-lt"/>
              </a:rPr>
              <a:t>48,963</a:t>
            </a:r>
            <a:endParaRPr lang="en-US" sz="1200" b="1" dirty="0">
              <a:latin typeface="+mn-lt"/>
            </a:endParaRPr>
          </a:p>
        </p:txBody>
      </p:sp>
      <p:sp>
        <p:nvSpPr>
          <p:cNvPr id="12" name="TextBox 11"/>
          <p:cNvSpPr txBox="1"/>
          <p:nvPr/>
        </p:nvSpPr>
        <p:spPr>
          <a:xfrm>
            <a:off x="228600" y="6324600"/>
            <a:ext cx="3657600" cy="307777"/>
          </a:xfrm>
          <a:prstGeom prst="rect">
            <a:avLst/>
          </a:prstGeom>
          <a:noFill/>
        </p:spPr>
        <p:txBody>
          <a:bodyPr wrap="square" rtlCol="0">
            <a:spAutoFit/>
          </a:bodyPr>
          <a:lstStyle/>
          <a:p>
            <a:pPr>
              <a:defRPr/>
            </a:pPr>
            <a:r>
              <a:rPr lang="en-US" sz="1400" dirty="0">
                <a:latin typeface="+mn-lt"/>
              </a:rPr>
              <a:t>Copyright  © </a:t>
            </a:r>
            <a:r>
              <a:rPr lang="en-US" sz="1400" dirty="0" smtClean="0">
                <a:latin typeface="+mn-lt"/>
              </a:rPr>
              <a:t>2015 </a:t>
            </a:r>
            <a:r>
              <a:rPr lang="en-US" sz="1400" dirty="0">
                <a:latin typeface="+mn-lt"/>
              </a:rPr>
              <a:t>The Warren Group</a:t>
            </a:r>
          </a:p>
        </p:txBody>
      </p:sp>
    </p:spTree>
    <p:extLst>
      <p:ext uri="{BB962C8B-B14F-4D97-AF65-F5344CB8AC3E}">
        <p14:creationId xmlns:p14="http://schemas.microsoft.com/office/powerpoint/2010/main" val="23729527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sz="3600" dirty="0" smtClean="0"/>
              <a:t>Massachusetts Sale Stats</a:t>
            </a:r>
            <a:br>
              <a:rPr lang="en-US" sz="3600" dirty="0" smtClean="0"/>
            </a:br>
            <a:r>
              <a:rPr lang="en-US" sz="2800" dirty="0" smtClean="0"/>
              <a:t>Single-Family Home Sales % Change By Month</a:t>
            </a:r>
          </a:p>
        </p:txBody>
      </p:sp>
      <p:sp>
        <p:nvSpPr>
          <p:cNvPr id="6" name="TextBox 5"/>
          <p:cNvSpPr txBox="1"/>
          <p:nvPr/>
        </p:nvSpPr>
        <p:spPr>
          <a:xfrm>
            <a:off x="152400" y="6324600"/>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sp>
        <p:nvSpPr>
          <p:cNvPr id="2" name="TextBox 1"/>
          <p:cNvSpPr txBox="1"/>
          <p:nvPr/>
        </p:nvSpPr>
        <p:spPr>
          <a:xfrm>
            <a:off x="914400" y="1828800"/>
            <a:ext cx="762000" cy="400110"/>
          </a:xfrm>
          <a:prstGeom prst="rect">
            <a:avLst/>
          </a:prstGeom>
          <a:noFill/>
        </p:spPr>
        <p:txBody>
          <a:bodyPr wrap="square" rtlCol="0">
            <a:spAutoFit/>
          </a:bodyPr>
          <a:lstStyle/>
          <a:p>
            <a:pPr algn="ctr"/>
            <a:r>
              <a:rPr lang="en-US" sz="1000" b="1" dirty="0" smtClean="0">
                <a:latin typeface="+mn-lt"/>
              </a:rPr>
              <a:t>Apr. 2010</a:t>
            </a:r>
          </a:p>
          <a:p>
            <a:pPr algn="ctr"/>
            <a:r>
              <a:rPr lang="en-US" sz="1000" b="1" dirty="0" smtClean="0">
                <a:latin typeface="+mn-lt"/>
              </a:rPr>
              <a:t>46.74%</a:t>
            </a:r>
            <a:endParaRPr lang="en-US" sz="1000" b="1" dirty="0">
              <a:latin typeface="+mn-lt"/>
            </a:endParaRPr>
          </a:p>
        </p:txBody>
      </p:sp>
      <p:sp>
        <p:nvSpPr>
          <p:cNvPr id="7" name="TextBox 6"/>
          <p:cNvSpPr txBox="1"/>
          <p:nvPr/>
        </p:nvSpPr>
        <p:spPr>
          <a:xfrm>
            <a:off x="1828800" y="5105400"/>
            <a:ext cx="762000" cy="400110"/>
          </a:xfrm>
          <a:prstGeom prst="rect">
            <a:avLst/>
          </a:prstGeom>
          <a:noFill/>
        </p:spPr>
        <p:txBody>
          <a:bodyPr wrap="square" rtlCol="0">
            <a:spAutoFit/>
          </a:bodyPr>
          <a:lstStyle/>
          <a:p>
            <a:pPr algn="ctr"/>
            <a:r>
              <a:rPr lang="en-US" sz="1000" b="1" dirty="0" smtClean="0">
                <a:solidFill>
                  <a:srgbClr val="FF0000"/>
                </a:solidFill>
                <a:latin typeface="+mn-lt"/>
              </a:rPr>
              <a:t>Nov. 2010</a:t>
            </a:r>
          </a:p>
          <a:p>
            <a:pPr algn="ctr"/>
            <a:r>
              <a:rPr lang="en-US" sz="1000" b="1" dirty="0" smtClean="0">
                <a:solidFill>
                  <a:srgbClr val="FF0000"/>
                </a:solidFill>
                <a:latin typeface="+mn-lt"/>
              </a:rPr>
              <a:t>-29.83%</a:t>
            </a:r>
            <a:endParaRPr lang="en-US" sz="1000" b="1" dirty="0">
              <a:solidFill>
                <a:srgbClr val="FF0000"/>
              </a:solidFill>
              <a:latin typeface="+mn-lt"/>
            </a:endParaRPr>
          </a:p>
        </p:txBody>
      </p:sp>
      <p:sp>
        <p:nvSpPr>
          <p:cNvPr id="8" name="TextBox 7"/>
          <p:cNvSpPr txBox="1"/>
          <p:nvPr/>
        </p:nvSpPr>
        <p:spPr>
          <a:xfrm>
            <a:off x="2743200" y="2971800"/>
            <a:ext cx="762000" cy="400110"/>
          </a:xfrm>
          <a:prstGeom prst="rect">
            <a:avLst/>
          </a:prstGeom>
          <a:noFill/>
        </p:spPr>
        <p:txBody>
          <a:bodyPr wrap="square" rtlCol="0">
            <a:spAutoFit/>
          </a:bodyPr>
          <a:lstStyle/>
          <a:p>
            <a:pPr algn="ctr"/>
            <a:r>
              <a:rPr lang="en-US" sz="1000" b="1" dirty="0" smtClean="0">
                <a:latin typeface="+mn-lt"/>
              </a:rPr>
              <a:t>Aug. 2011</a:t>
            </a:r>
          </a:p>
          <a:p>
            <a:pPr algn="ctr"/>
            <a:r>
              <a:rPr lang="en-US" sz="1000" b="1" dirty="0" smtClean="0">
                <a:latin typeface="+mn-lt"/>
              </a:rPr>
              <a:t>17.75%</a:t>
            </a:r>
            <a:endParaRPr lang="en-US" sz="1000" b="1" dirty="0">
              <a:latin typeface="+mn-lt"/>
            </a:endParaRPr>
          </a:p>
        </p:txBody>
      </p:sp>
      <p:sp>
        <p:nvSpPr>
          <p:cNvPr id="9" name="TextBox 8"/>
          <p:cNvSpPr txBox="1"/>
          <p:nvPr/>
        </p:nvSpPr>
        <p:spPr>
          <a:xfrm>
            <a:off x="4800600" y="2819400"/>
            <a:ext cx="762000" cy="400110"/>
          </a:xfrm>
          <a:prstGeom prst="rect">
            <a:avLst/>
          </a:prstGeom>
          <a:noFill/>
        </p:spPr>
        <p:txBody>
          <a:bodyPr wrap="square" rtlCol="0">
            <a:spAutoFit/>
          </a:bodyPr>
          <a:lstStyle/>
          <a:p>
            <a:pPr algn="ctr"/>
            <a:r>
              <a:rPr lang="en-US" sz="1000" b="1" dirty="0" smtClean="0">
                <a:latin typeface="+mn-lt"/>
              </a:rPr>
              <a:t>Nov. 2012</a:t>
            </a:r>
          </a:p>
          <a:p>
            <a:pPr algn="ctr"/>
            <a:r>
              <a:rPr lang="en-US" sz="1000" b="1" dirty="0" smtClean="0">
                <a:latin typeface="+mn-lt"/>
              </a:rPr>
              <a:t>21.39%</a:t>
            </a:r>
            <a:endParaRPr lang="en-US" sz="1000" b="1" dirty="0">
              <a:latin typeface="+mn-lt"/>
            </a:endParaRPr>
          </a:p>
        </p:txBody>
      </p:sp>
      <p:sp>
        <p:nvSpPr>
          <p:cNvPr id="10" name="TextBox 9"/>
          <p:cNvSpPr txBox="1"/>
          <p:nvPr/>
        </p:nvSpPr>
        <p:spPr>
          <a:xfrm>
            <a:off x="5334000" y="4419600"/>
            <a:ext cx="762000" cy="400110"/>
          </a:xfrm>
          <a:prstGeom prst="rect">
            <a:avLst/>
          </a:prstGeom>
          <a:noFill/>
        </p:spPr>
        <p:txBody>
          <a:bodyPr wrap="square" rtlCol="0">
            <a:spAutoFit/>
          </a:bodyPr>
          <a:lstStyle/>
          <a:p>
            <a:pPr algn="ctr"/>
            <a:r>
              <a:rPr lang="en-US" sz="1000" b="1" dirty="0" smtClean="0">
                <a:solidFill>
                  <a:srgbClr val="FF0000"/>
                </a:solidFill>
                <a:latin typeface="+mn-lt"/>
              </a:rPr>
              <a:t>Feb. 2013</a:t>
            </a:r>
          </a:p>
          <a:p>
            <a:pPr algn="ctr"/>
            <a:r>
              <a:rPr lang="en-US" sz="1000" b="1" dirty="0" smtClean="0">
                <a:solidFill>
                  <a:srgbClr val="FF0000"/>
                </a:solidFill>
                <a:latin typeface="+mn-lt"/>
              </a:rPr>
              <a:t>-9.30%</a:t>
            </a:r>
            <a:endParaRPr lang="en-US" sz="1000" b="1" dirty="0">
              <a:solidFill>
                <a:srgbClr val="FF0000"/>
              </a:solidFill>
              <a:latin typeface="+mn-lt"/>
            </a:endParaRPr>
          </a:p>
        </p:txBody>
      </p:sp>
      <p:sp>
        <p:nvSpPr>
          <p:cNvPr id="11" name="TextBox 10"/>
          <p:cNvSpPr txBox="1"/>
          <p:nvPr/>
        </p:nvSpPr>
        <p:spPr>
          <a:xfrm>
            <a:off x="7162800" y="3352800"/>
            <a:ext cx="762000" cy="400110"/>
          </a:xfrm>
          <a:prstGeom prst="rect">
            <a:avLst/>
          </a:prstGeom>
          <a:noFill/>
        </p:spPr>
        <p:txBody>
          <a:bodyPr wrap="square" rtlCol="0">
            <a:spAutoFit/>
          </a:bodyPr>
          <a:lstStyle/>
          <a:p>
            <a:pPr algn="ctr"/>
            <a:r>
              <a:rPr lang="en-US" sz="1000" b="1" dirty="0" smtClean="0">
                <a:latin typeface="+mn-lt"/>
              </a:rPr>
              <a:t>Jun. 2014</a:t>
            </a:r>
          </a:p>
          <a:p>
            <a:pPr algn="ctr"/>
            <a:r>
              <a:rPr lang="en-US" sz="1000" b="1" dirty="0" smtClean="0">
                <a:latin typeface="+mn-lt"/>
              </a:rPr>
              <a:t>3.69%</a:t>
            </a:r>
            <a:endParaRPr lang="en-US" sz="1000" b="1" dirty="0">
              <a:latin typeface="+mn-lt"/>
            </a:endParaRPr>
          </a:p>
        </p:txBody>
      </p:sp>
      <p:sp>
        <p:nvSpPr>
          <p:cNvPr id="12" name="TextBox 11"/>
          <p:cNvSpPr txBox="1"/>
          <p:nvPr/>
        </p:nvSpPr>
        <p:spPr>
          <a:xfrm>
            <a:off x="7848600" y="3124200"/>
            <a:ext cx="762000" cy="400110"/>
          </a:xfrm>
          <a:prstGeom prst="rect">
            <a:avLst/>
          </a:prstGeom>
          <a:noFill/>
        </p:spPr>
        <p:txBody>
          <a:bodyPr wrap="square" rtlCol="0">
            <a:spAutoFit/>
          </a:bodyPr>
          <a:lstStyle/>
          <a:p>
            <a:pPr algn="ctr"/>
            <a:r>
              <a:rPr lang="en-US" sz="1000" b="1" dirty="0" smtClean="0">
                <a:latin typeface="+mn-lt"/>
              </a:rPr>
              <a:t>Dec. 2014</a:t>
            </a:r>
          </a:p>
          <a:p>
            <a:pPr algn="ctr"/>
            <a:r>
              <a:rPr lang="en-US" sz="1000" b="1" dirty="0" smtClean="0">
                <a:latin typeface="+mn-lt"/>
              </a:rPr>
              <a:t>9.61%</a:t>
            </a:r>
            <a:endParaRPr lang="en-US" sz="1000" b="1" dirty="0">
              <a:latin typeface="+mn-lt"/>
            </a:endParaRPr>
          </a:p>
        </p:txBody>
      </p:sp>
      <p:sp>
        <p:nvSpPr>
          <p:cNvPr id="13" name="TextBox 12"/>
          <p:cNvSpPr txBox="1"/>
          <p:nvPr/>
        </p:nvSpPr>
        <p:spPr>
          <a:xfrm>
            <a:off x="6934200" y="4495800"/>
            <a:ext cx="762000" cy="400110"/>
          </a:xfrm>
          <a:prstGeom prst="rect">
            <a:avLst/>
          </a:prstGeom>
          <a:noFill/>
        </p:spPr>
        <p:txBody>
          <a:bodyPr wrap="square" rtlCol="0">
            <a:spAutoFit/>
          </a:bodyPr>
          <a:lstStyle/>
          <a:p>
            <a:pPr algn="ctr"/>
            <a:r>
              <a:rPr lang="en-US" sz="1000" b="1" dirty="0" smtClean="0">
                <a:solidFill>
                  <a:srgbClr val="FF0000"/>
                </a:solidFill>
                <a:latin typeface="+mn-lt"/>
              </a:rPr>
              <a:t>Mar. 2014</a:t>
            </a:r>
          </a:p>
          <a:p>
            <a:pPr algn="ctr"/>
            <a:r>
              <a:rPr lang="en-US" sz="1000" b="1" dirty="0" smtClean="0">
                <a:solidFill>
                  <a:srgbClr val="FF0000"/>
                </a:solidFill>
                <a:latin typeface="+mn-lt"/>
              </a:rPr>
              <a:t>-7.75%</a:t>
            </a:r>
            <a:endParaRPr lang="en-US" sz="1000" b="1" dirty="0">
              <a:solidFill>
                <a:srgbClr val="FF0000"/>
              </a:solidFill>
              <a:latin typeface="+mn-lt"/>
            </a:endParaRPr>
          </a:p>
        </p:txBody>
      </p:sp>
      <p:graphicFrame>
        <p:nvGraphicFramePr>
          <p:cNvPr id="16" name="Chart 15"/>
          <p:cNvGraphicFramePr>
            <a:graphicFrameLocks/>
          </p:cNvGraphicFramePr>
          <p:nvPr>
            <p:extLst>
              <p:ext uri="{D42A27DB-BD31-4B8C-83A1-F6EECF244321}">
                <p14:modId xmlns:p14="http://schemas.microsoft.com/office/powerpoint/2010/main" val="1454412119"/>
              </p:ext>
            </p:extLst>
          </p:nvPr>
        </p:nvGraphicFramePr>
        <p:xfrm>
          <a:off x="254000" y="1371600"/>
          <a:ext cx="8890000" cy="47942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8382000" y="3352800"/>
            <a:ext cx="762000" cy="400110"/>
          </a:xfrm>
          <a:prstGeom prst="rect">
            <a:avLst/>
          </a:prstGeom>
          <a:noFill/>
        </p:spPr>
        <p:txBody>
          <a:bodyPr wrap="square" rtlCol="0">
            <a:spAutoFit/>
          </a:bodyPr>
          <a:lstStyle/>
          <a:p>
            <a:pPr algn="ctr"/>
            <a:r>
              <a:rPr lang="en-US" sz="1000" b="1" dirty="0" smtClean="0">
                <a:latin typeface="+mn-lt"/>
              </a:rPr>
              <a:t>Mar. 2015</a:t>
            </a:r>
          </a:p>
          <a:p>
            <a:pPr algn="ctr"/>
            <a:r>
              <a:rPr lang="en-US" sz="1000" b="1" dirty="0" smtClean="0">
                <a:latin typeface="+mn-lt"/>
              </a:rPr>
              <a:t>0.87%</a:t>
            </a:r>
            <a:endParaRPr lang="en-US" sz="1000" b="1" dirty="0">
              <a:latin typeface="+mn-lt"/>
            </a:endParaRPr>
          </a:p>
        </p:txBody>
      </p:sp>
    </p:spTree>
    <p:extLst>
      <p:ext uri="{BB962C8B-B14F-4D97-AF65-F5344CB8AC3E}">
        <p14:creationId xmlns:p14="http://schemas.microsoft.com/office/powerpoint/2010/main" val="408810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7"/>
          <p:cNvPicPr>
            <a:picLocks noChangeAspect="1" noChangeArrowheads="1"/>
          </p:cNvPicPr>
          <p:nvPr/>
        </p:nvPicPr>
        <p:blipFill>
          <a:blip r:embed="rId3" cstate="print">
            <a:alphaModFix/>
          </a:blip>
          <a:srcRect/>
          <a:stretch>
            <a:fillRect/>
          </a:stretch>
        </p:blipFill>
        <p:spPr bwMode="auto">
          <a:xfrm>
            <a:off x="5546262" y="1905000"/>
            <a:ext cx="3369138" cy="4093388"/>
          </a:xfrm>
          <a:prstGeom prst="rect">
            <a:avLst/>
          </a:prstGeom>
          <a:noFill/>
          <a:ln w="9525">
            <a:noFill/>
            <a:miter lim="800000"/>
            <a:headEnd/>
            <a:tailEnd/>
          </a:ln>
        </p:spPr>
      </p:pic>
      <p:sp>
        <p:nvSpPr>
          <p:cNvPr id="27650" name="Title 1"/>
          <p:cNvSpPr>
            <a:spLocks noGrp="1"/>
          </p:cNvSpPr>
          <p:nvPr>
            <p:ph type="title"/>
          </p:nvPr>
        </p:nvSpPr>
        <p:spPr/>
        <p:txBody>
          <a:bodyPr/>
          <a:lstStyle/>
          <a:p>
            <a:r>
              <a:rPr lang="en-US" sz="3600" dirty="0" smtClean="0"/>
              <a:t>Massachusetts Sales Stats</a:t>
            </a:r>
            <a:br>
              <a:rPr lang="en-US" sz="3600" dirty="0" smtClean="0"/>
            </a:br>
            <a:r>
              <a:rPr lang="en-US" sz="2800" dirty="0" smtClean="0"/>
              <a:t>2011 – YTD Mar. 2015</a:t>
            </a:r>
          </a:p>
        </p:txBody>
      </p:sp>
      <p:sp>
        <p:nvSpPr>
          <p:cNvPr id="27651" name="TextBox 2"/>
          <p:cNvSpPr txBox="1">
            <a:spLocks noChangeArrowheads="1"/>
          </p:cNvSpPr>
          <p:nvPr/>
        </p:nvSpPr>
        <p:spPr bwMode="auto">
          <a:xfrm>
            <a:off x="533400" y="1600200"/>
            <a:ext cx="6286502" cy="5132176"/>
          </a:xfrm>
          <a:prstGeom prst="rect">
            <a:avLst/>
          </a:prstGeom>
          <a:noFill/>
          <a:ln w="9525">
            <a:noFill/>
            <a:miter lim="800000"/>
            <a:headEnd/>
            <a:tailEnd/>
          </a:ln>
        </p:spPr>
        <p:txBody>
          <a:bodyPr>
            <a:spAutoFit/>
          </a:bodyPr>
          <a:lstStyle/>
          <a:p>
            <a:r>
              <a:rPr lang="en-US" sz="2400" b="1" dirty="0">
                <a:solidFill>
                  <a:schemeClr val="tx2"/>
                </a:solidFill>
                <a:latin typeface="Tw Cen MT" pitchFamily="34" charset="0"/>
              </a:rPr>
              <a:t>Single-Family Sales: </a:t>
            </a:r>
          </a:p>
          <a:p>
            <a:r>
              <a:rPr lang="en-US" sz="1300" b="1" dirty="0" smtClean="0">
                <a:solidFill>
                  <a:schemeClr val="tx2"/>
                </a:solidFill>
                <a:latin typeface="Tw Cen MT" pitchFamily="34" charset="0"/>
              </a:rPr>
              <a:t>2011		2012</a:t>
            </a:r>
          </a:p>
          <a:p>
            <a:r>
              <a:rPr lang="en-US" sz="1300" dirty="0" smtClean="0">
                <a:solidFill>
                  <a:schemeClr val="tx2"/>
                </a:solidFill>
                <a:latin typeface="Tw Cen MT" pitchFamily="34" charset="0"/>
              </a:rPr>
              <a:t>39,594 </a:t>
            </a:r>
            <a:r>
              <a:rPr lang="en-US" sz="1300" dirty="0" smtClean="0">
                <a:solidFill>
                  <a:schemeClr val="tx2"/>
                </a:solidFill>
                <a:latin typeface="Tw Cen MT" pitchFamily="34" charset="0"/>
              </a:rPr>
              <a:t>		 </a:t>
            </a:r>
            <a:r>
              <a:rPr lang="en-US" sz="1300" dirty="0" smtClean="0">
                <a:solidFill>
                  <a:schemeClr val="tx2"/>
                </a:solidFill>
                <a:latin typeface="Tw Cen MT" pitchFamily="34" charset="0"/>
              </a:rPr>
              <a:t>47,401 </a:t>
            </a:r>
            <a:r>
              <a:rPr lang="en-US" sz="1300" dirty="0" smtClean="0">
                <a:solidFill>
                  <a:schemeClr val="tx2"/>
                </a:solidFill>
                <a:latin typeface="Tw Cen MT" pitchFamily="34" charset="0"/>
              </a:rPr>
              <a:t>		</a:t>
            </a:r>
            <a:r>
              <a:rPr lang="en-US" sz="1300" b="1" dirty="0" smtClean="0">
                <a:solidFill>
                  <a:schemeClr val="tx2"/>
                </a:solidFill>
                <a:latin typeface="Tw Cen MT" pitchFamily="34" charset="0"/>
              </a:rPr>
              <a:t>+</a:t>
            </a:r>
            <a:r>
              <a:rPr lang="en-US" sz="1300" b="1" dirty="0" smtClean="0">
                <a:solidFill>
                  <a:schemeClr val="tx2"/>
                </a:solidFill>
                <a:latin typeface="Tw Cen MT" pitchFamily="34" charset="0"/>
              </a:rPr>
              <a:t>19.7%</a:t>
            </a:r>
            <a:endParaRPr lang="en-US" sz="1300" b="1" dirty="0" smtClean="0">
              <a:solidFill>
                <a:schemeClr val="accent2"/>
              </a:solidFill>
              <a:latin typeface="Tw Cen MT" pitchFamily="34" charset="0"/>
            </a:endParaRPr>
          </a:p>
          <a:p>
            <a:pPr>
              <a:lnSpc>
                <a:spcPct val="50000"/>
              </a:lnSpc>
            </a:pPr>
            <a:endParaRPr lang="en-US" sz="1300" b="1" dirty="0">
              <a:solidFill>
                <a:schemeClr val="tx2"/>
              </a:solidFill>
              <a:latin typeface="Tw Cen MT" pitchFamily="34" charset="0"/>
            </a:endParaRPr>
          </a:p>
          <a:p>
            <a:r>
              <a:rPr lang="en-US" sz="1300" b="1" dirty="0" smtClean="0">
                <a:solidFill>
                  <a:schemeClr val="tx2"/>
                </a:solidFill>
                <a:latin typeface="Tw Cen MT" pitchFamily="34" charset="0"/>
              </a:rPr>
              <a:t>2012</a:t>
            </a:r>
            <a:r>
              <a:rPr lang="en-US" sz="1300" b="1" dirty="0">
                <a:solidFill>
                  <a:schemeClr val="tx2"/>
                </a:solidFill>
                <a:latin typeface="Tw Cen MT" pitchFamily="34" charset="0"/>
              </a:rPr>
              <a:t>		</a:t>
            </a:r>
            <a:r>
              <a:rPr lang="en-US" sz="1300" b="1" dirty="0" smtClean="0">
                <a:solidFill>
                  <a:schemeClr val="tx2"/>
                </a:solidFill>
                <a:latin typeface="Tw Cen MT" pitchFamily="34" charset="0"/>
              </a:rPr>
              <a:t>2013</a:t>
            </a:r>
            <a:endParaRPr lang="en-US" sz="1300" b="1" dirty="0">
              <a:solidFill>
                <a:schemeClr val="tx2"/>
              </a:solidFill>
              <a:latin typeface="Tw Cen MT" pitchFamily="34" charset="0"/>
            </a:endParaRPr>
          </a:p>
          <a:p>
            <a:r>
              <a:rPr lang="en-US" sz="1300" dirty="0" smtClean="0">
                <a:solidFill>
                  <a:schemeClr val="tx2"/>
                </a:solidFill>
                <a:latin typeface="Tw Cen MT" pitchFamily="34" charset="0"/>
              </a:rPr>
              <a:t>47,401 </a:t>
            </a:r>
            <a:r>
              <a:rPr lang="en-US" sz="1300" dirty="0">
                <a:solidFill>
                  <a:schemeClr val="tx2"/>
                </a:solidFill>
                <a:latin typeface="Tw Cen MT" pitchFamily="34" charset="0"/>
              </a:rPr>
              <a:t>		</a:t>
            </a:r>
            <a:r>
              <a:rPr lang="en-US" sz="1300" dirty="0" smtClean="0">
                <a:solidFill>
                  <a:schemeClr val="tx2"/>
                </a:solidFill>
                <a:latin typeface="Tw Cen MT" pitchFamily="34" charset="0"/>
              </a:rPr>
              <a:t> </a:t>
            </a:r>
            <a:r>
              <a:rPr lang="en-US" sz="1300" dirty="0" smtClean="0">
                <a:solidFill>
                  <a:schemeClr val="tx2"/>
                </a:solidFill>
                <a:latin typeface="Tw Cen MT" pitchFamily="34" charset="0"/>
              </a:rPr>
              <a:t>49,992 </a:t>
            </a:r>
            <a:r>
              <a:rPr lang="en-US" sz="1300" dirty="0">
                <a:solidFill>
                  <a:schemeClr val="tx2"/>
                </a:solidFill>
                <a:latin typeface="Tw Cen MT" pitchFamily="34" charset="0"/>
              </a:rPr>
              <a:t>		</a:t>
            </a:r>
            <a:r>
              <a:rPr lang="en-US" sz="1300" b="1" dirty="0" smtClean="0">
                <a:solidFill>
                  <a:schemeClr val="tx2"/>
                </a:solidFill>
                <a:latin typeface="Tw Cen MT" pitchFamily="34" charset="0"/>
              </a:rPr>
              <a:t>+</a:t>
            </a:r>
            <a:r>
              <a:rPr lang="en-US" sz="1300" b="1" dirty="0" smtClean="0">
                <a:solidFill>
                  <a:schemeClr val="tx2"/>
                </a:solidFill>
                <a:latin typeface="Tw Cen MT" pitchFamily="34" charset="0"/>
              </a:rPr>
              <a:t>5.47%</a:t>
            </a:r>
            <a:endParaRPr lang="en-US" sz="1300" b="1" dirty="0" smtClean="0">
              <a:solidFill>
                <a:schemeClr val="tx2"/>
              </a:solidFill>
              <a:latin typeface="Tw Cen MT" pitchFamily="34" charset="0"/>
            </a:endParaRPr>
          </a:p>
          <a:p>
            <a:endParaRPr lang="en-US" sz="1300" b="1" dirty="0">
              <a:solidFill>
                <a:schemeClr val="tx2"/>
              </a:solidFill>
              <a:latin typeface="Tw Cen MT" pitchFamily="34" charset="0"/>
            </a:endParaRPr>
          </a:p>
          <a:p>
            <a:r>
              <a:rPr lang="en-US" sz="1300" b="1" dirty="0" smtClean="0">
                <a:solidFill>
                  <a:schemeClr val="tx2"/>
                </a:solidFill>
                <a:latin typeface="Tw Cen MT" pitchFamily="34" charset="0"/>
              </a:rPr>
              <a:t>2013 		2014</a:t>
            </a:r>
          </a:p>
          <a:p>
            <a:r>
              <a:rPr lang="en-US" sz="1300" dirty="0" smtClean="0">
                <a:solidFill>
                  <a:schemeClr val="tx2"/>
                </a:solidFill>
                <a:latin typeface="Tw Cen MT" pitchFamily="34" charset="0"/>
              </a:rPr>
              <a:t>49,992</a:t>
            </a:r>
            <a:r>
              <a:rPr lang="en-US" sz="1300" dirty="0">
                <a:solidFill>
                  <a:schemeClr val="tx2"/>
                </a:solidFill>
                <a:latin typeface="Tw Cen MT" pitchFamily="34" charset="0"/>
              </a:rPr>
              <a:t>		</a:t>
            </a:r>
            <a:r>
              <a:rPr lang="en-US" sz="1300" dirty="0" smtClean="0">
                <a:solidFill>
                  <a:schemeClr val="tx2"/>
                </a:solidFill>
                <a:latin typeface="Tw Cen MT" pitchFamily="34" charset="0"/>
              </a:rPr>
              <a:t>48,963</a:t>
            </a:r>
            <a:r>
              <a:rPr lang="en-US" sz="1300" dirty="0" smtClean="0">
                <a:latin typeface="Tw Cen MT" pitchFamily="34" charset="0"/>
              </a:rPr>
              <a:t>	</a:t>
            </a:r>
            <a:r>
              <a:rPr lang="en-US" sz="1300" dirty="0">
                <a:solidFill>
                  <a:srgbClr val="DA1F28"/>
                </a:solidFill>
                <a:latin typeface="Tw Cen MT" pitchFamily="34" charset="0"/>
              </a:rPr>
              <a:t>	</a:t>
            </a:r>
            <a:r>
              <a:rPr lang="en-US" sz="1300" b="1" dirty="0" smtClean="0">
                <a:solidFill>
                  <a:schemeClr val="accent2"/>
                </a:solidFill>
                <a:latin typeface="+mj-lt"/>
              </a:rPr>
              <a:t>-2.04%</a:t>
            </a:r>
            <a:r>
              <a:rPr lang="en-US" sz="1300" dirty="0" smtClean="0"/>
              <a:t>	</a:t>
            </a:r>
          </a:p>
          <a:p>
            <a:endParaRPr lang="en-US" sz="1300" b="1" dirty="0" smtClean="0">
              <a:solidFill>
                <a:srgbClr val="FF0000"/>
              </a:solidFill>
              <a:latin typeface="Tw Cen MT" pitchFamily="34" charset="0"/>
            </a:endParaRPr>
          </a:p>
          <a:p>
            <a:r>
              <a:rPr lang="en-US" sz="1300" b="1" dirty="0" smtClean="0">
                <a:solidFill>
                  <a:schemeClr val="tx2"/>
                </a:solidFill>
                <a:latin typeface="Tw Cen MT" pitchFamily="34" charset="0"/>
              </a:rPr>
              <a:t>YTD Mar. 2014	YTD Mar. 2015</a:t>
            </a:r>
          </a:p>
          <a:p>
            <a:r>
              <a:rPr lang="en-US" sz="1300" dirty="0" smtClean="0">
                <a:solidFill>
                  <a:schemeClr val="tx2"/>
                </a:solidFill>
                <a:latin typeface="Tw Cen MT" pitchFamily="34" charset="0"/>
              </a:rPr>
              <a:t>7,573</a:t>
            </a:r>
            <a:r>
              <a:rPr lang="en-US" sz="1300" b="1" dirty="0" smtClean="0">
                <a:solidFill>
                  <a:srgbClr val="000000"/>
                </a:solidFill>
                <a:latin typeface="Tw Cen MT" pitchFamily="34" charset="0"/>
              </a:rPr>
              <a:t>		</a:t>
            </a:r>
            <a:r>
              <a:rPr lang="en-US" sz="1300" dirty="0" smtClean="0">
                <a:solidFill>
                  <a:schemeClr val="tx2"/>
                </a:solidFill>
                <a:latin typeface="Tw Cen MT" pitchFamily="34" charset="0"/>
              </a:rPr>
              <a:t>7,670		</a:t>
            </a:r>
            <a:r>
              <a:rPr lang="en-US" sz="1300" b="1" dirty="0" smtClean="0">
                <a:solidFill>
                  <a:schemeClr val="tx2"/>
                </a:solidFill>
                <a:latin typeface="Tw Cen MT" pitchFamily="34" charset="0"/>
              </a:rPr>
              <a:t>+ 1.3%</a:t>
            </a:r>
          </a:p>
          <a:p>
            <a:r>
              <a:rPr lang="en-US" sz="2400" b="1" dirty="0" smtClean="0">
                <a:solidFill>
                  <a:schemeClr val="tx2"/>
                </a:solidFill>
                <a:latin typeface="Tw Cen MT" pitchFamily="34" charset="0"/>
              </a:rPr>
              <a:t>Condo Sales:</a:t>
            </a:r>
          </a:p>
          <a:p>
            <a:r>
              <a:rPr lang="en-US" sz="1300" b="1" dirty="0" smtClean="0">
                <a:solidFill>
                  <a:schemeClr val="tx2"/>
                </a:solidFill>
                <a:latin typeface="+mn-lt"/>
              </a:rPr>
              <a:t>2011</a:t>
            </a:r>
            <a:r>
              <a:rPr lang="en-US" sz="1300" b="1" dirty="0">
                <a:solidFill>
                  <a:schemeClr val="tx2"/>
                </a:solidFill>
                <a:latin typeface="+mn-lt"/>
              </a:rPr>
              <a:t>		</a:t>
            </a:r>
            <a:r>
              <a:rPr lang="en-US" sz="1300" b="1" dirty="0" smtClean="0">
                <a:solidFill>
                  <a:schemeClr val="tx2"/>
                </a:solidFill>
                <a:latin typeface="+mn-lt"/>
              </a:rPr>
              <a:t>2012</a:t>
            </a:r>
            <a:endParaRPr lang="en-US" sz="1300" b="1" dirty="0">
              <a:solidFill>
                <a:schemeClr val="tx2"/>
              </a:solidFill>
              <a:latin typeface="+mn-lt"/>
            </a:endParaRPr>
          </a:p>
          <a:p>
            <a:r>
              <a:rPr lang="en-US" sz="1300" dirty="0" smtClean="0">
                <a:solidFill>
                  <a:schemeClr val="tx2"/>
                </a:solidFill>
                <a:latin typeface="+mn-lt"/>
              </a:rPr>
              <a:t>15,191 </a:t>
            </a:r>
            <a:r>
              <a:rPr lang="en-US" sz="1300" dirty="0">
                <a:solidFill>
                  <a:schemeClr val="tx2"/>
                </a:solidFill>
                <a:latin typeface="+mn-lt"/>
              </a:rPr>
              <a:t>		</a:t>
            </a:r>
            <a:r>
              <a:rPr lang="en-US" sz="1300" dirty="0" smtClean="0">
                <a:solidFill>
                  <a:schemeClr val="tx2"/>
                </a:solidFill>
                <a:latin typeface="+mn-lt"/>
              </a:rPr>
              <a:t> </a:t>
            </a:r>
            <a:r>
              <a:rPr lang="en-US" sz="1300" dirty="0" smtClean="0">
                <a:solidFill>
                  <a:schemeClr val="tx2"/>
                </a:solidFill>
                <a:latin typeface="+mn-lt"/>
              </a:rPr>
              <a:t>19,037 </a:t>
            </a:r>
            <a:r>
              <a:rPr lang="en-US" sz="1300" dirty="0">
                <a:solidFill>
                  <a:schemeClr val="tx2"/>
                </a:solidFill>
                <a:latin typeface="+mn-lt"/>
              </a:rPr>
              <a:t>		</a:t>
            </a:r>
            <a:r>
              <a:rPr lang="en-US" sz="1300" b="1" dirty="0" smtClean="0">
                <a:solidFill>
                  <a:schemeClr val="tx2"/>
                </a:solidFill>
                <a:latin typeface="+mn-lt"/>
              </a:rPr>
              <a:t> +</a:t>
            </a:r>
            <a:r>
              <a:rPr lang="en-US" sz="1300" b="1" dirty="0" smtClean="0">
                <a:solidFill>
                  <a:schemeClr val="tx2"/>
                </a:solidFill>
                <a:latin typeface="+mn-lt"/>
              </a:rPr>
              <a:t>25.32%</a:t>
            </a:r>
            <a:endParaRPr lang="en-US" sz="1300" b="1" dirty="0">
              <a:solidFill>
                <a:srgbClr val="DA1F28"/>
              </a:solidFill>
              <a:latin typeface="+mn-lt"/>
            </a:endParaRPr>
          </a:p>
          <a:p>
            <a:pPr>
              <a:lnSpc>
                <a:spcPct val="50000"/>
              </a:lnSpc>
            </a:pPr>
            <a:endParaRPr lang="en-US" sz="1300" u="sng" dirty="0">
              <a:solidFill>
                <a:schemeClr val="tx2"/>
              </a:solidFill>
              <a:latin typeface="+mn-lt"/>
            </a:endParaRPr>
          </a:p>
          <a:p>
            <a:r>
              <a:rPr lang="en-US" sz="1300" b="1" dirty="0" smtClean="0">
                <a:solidFill>
                  <a:schemeClr val="tx2"/>
                </a:solidFill>
                <a:latin typeface="+mn-lt"/>
              </a:rPr>
              <a:t>2012</a:t>
            </a:r>
            <a:r>
              <a:rPr lang="en-US" sz="1300" b="1" dirty="0">
                <a:solidFill>
                  <a:schemeClr val="tx2"/>
                </a:solidFill>
                <a:latin typeface="+mn-lt"/>
              </a:rPr>
              <a:t>		</a:t>
            </a:r>
            <a:r>
              <a:rPr lang="en-US" sz="1300" b="1" dirty="0" smtClean="0">
                <a:solidFill>
                  <a:schemeClr val="tx2"/>
                </a:solidFill>
                <a:latin typeface="+mn-lt"/>
              </a:rPr>
              <a:t>2013</a:t>
            </a:r>
            <a:endParaRPr lang="en-US" sz="1300" b="1" dirty="0">
              <a:solidFill>
                <a:schemeClr val="tx2"/>
              </a:solidFill>
              <a:latin typeface="+mn-lt"/>
            </a:endParaRPr>
          </a:p>
          <a:p>
            <a:r>
              <a:rPr lang="en-US" sz="1300" dirty="0" smtClean="0">
                <a:solidFill>
                  <a:schemeClr val="tx2"/>
                </a:solidFill>
                <a:latin typeface="+mn-lt"/>
              </a:rPr>
              <a:t>19,037 </a:t>
            </a:r>
            <a:r>
              <a:rPr lang="en-US" sz="1300" dirty="0">
                <a:solidFill>
                  <a:schemeClr val="tx2"/>
                </a:solidFill>
                <a:latin typeface="+mn-lt"/>
              </a:rPr>
              <a:t>		</a:t>
            </a:r>
            <a:r>
              <a:rPr lang="en-US" sz="1300" dirty="0" smtClean="0">
                <a:solidFill>
                  <a:schemeClr val="tx2"/>
                </a:solidFill>
                <a:latin typeface="+mn-lt"/>
              </a:rPr>
              <a:t>20,468</a:t>
            </a:r>
            <a:r>
              <a:rPr lang="en-US" sz="1300" b="1" dirty="0">
                <a:solidFill>
                  <a:schemeClr val="tx2"/>
                </a:solidFill>
                <a:latin typeface="+mn-lt"/>
              </a:rPr>
              <a:t>		</a:t>
            </a:r>
            <a:r>
              <a:rPr lang="en-US" sz="1300" b="1" dirty="0" smtClean="0">
                <a:solidFill>
                  <a:schemeClr val="tx2"/>
                </a:solidFill>
                <a:latin typeface="+mn-lt"/>
              </a:rPr>
              <a:t> +</a:t>
            </a:r>
            <a:r>
              <a:rPr lang="en-US" sz="1300" b="1" dirty="0" smtClean="0">
                <a:solidFill>
                  <a:schemeClr val="tx2"/>
                </a:solidFill>
                <a:latin typeface="+mn-lt"/>
              </a:rPr>
              <a:t>7.52</a:t>
            </a:r>
            <a:r>
              <a:rPr lang="en-US" sz="1300" b="1" dirty="0" smtClean="0">
                <a:solidFill>
                  <a:schemeClr val="tx2"/>
                </a:solidFill>
                <a:latin typeface="+mn-lt"/>
              </a:rPr>
              <a:t>%</a:t>
            </a:r>
            <a:endParaRPr lang="en-US" sz="1300" b="1" dirty="0">
              <a:solidFill>
                <a:schemeClr val="tx2"/>
              </a:solidFill>
              <a:latin typeface="+mn-lt"/>
            </a:endParaRPr>
          </a:p>
          <a:p>
            <a:pPr>
              <a:lnSpc>
                <a:spcPct val="50000"/>
              </a:lnSpc>
            </a:pPr>
            <a:endParaRPr lang="en-US" sz="1300" u="sng" dirty="0">
              <a:solidFill>
                <a:schemeClr val="tx2"/>
              </a:solidFill>
              <a:latin typeface="+mn-lt"/>
            </a:endParaRPr>
          </a:p>
          <a:p>
            <a:r>
              <a:rPr lang="en-US" sz="1300" b="1" dirty="0" smtClean="0">
                <a:solidFill>
                  <a:schemeClr val="tx2"/>
                </a:solidFill>
                <a:latin typeface="+mn-lt"/>
              </a:rPr>
              <a:t>2013	</a:t>
            </a:r>
            <a:r>
              <a:rPr lang="en-US" sz="1300" b="1" dirty="0">
                <a:solidFill>
                  <a:schemeClr val="tx2"/>
                </a:solidFill>
                <a:latin typeface="+mn-lt"/>
              </a:rPr>
              <a:t>	</a:t>
            </a:r>
            <a:r>
              <a:rPr lang="en-US" sz="1300" b="1" dirty="0" smtClean="0">
                <a:solidFill>
                  <a:schemeClr val="tx2"/>
                </a:solidFill>
                <a:latin typeface="+mn-lt"/>
              </a:rPr>
              <a:t>2014	</a:t>
            </a:r>
          </a:p>
          <a:p>
            <a:r>
              <a:rPr lang="en-US" sz="1300" dirty="0" smtClean="0">
                <a:latin typeface="+mn-lt"/>
              </a:rPr>
              <a:t>20,468</a:t>
            </a:r>
            <a:r>
              <a:rPr lang="en-US" sz="1300" dirty="0" smtClean="0">
                <a:latin typeface="+mn-lt"/>
              </a:rPr>
              <a:t>		20,614		</a:t>
            </a:r>
            <a:r>
              <a:rPr lang="en-US" sz="1300" b="1" dirty="0" smtClean="0">
                <a:latin typeface="+mn-lt"/>
              </a:rPr>
              <a:t>+0.71%</a:t>
            </a:r>
            <a:endParaRPr lang="en-US" sz="1300" dirty="0" smtClean="0">
              <a:latin typeface="+mn-lt"/>
            </a:endParaRPr>
          </a:p>
          <a:p>
            <a:endParaRPr lang="en-US" sz="1300" dirty="0" smtClean="0">
              <a:solidFill>
                <a:schemeClr val="tx2"/>
              </a:solidFill>
              <a:latin typeface="+mn-lt"/>
            </a:endParaRPr>
          </a:p>
          <a:p>
            <a:r>
              <a:rPr lang="en-US" sz="1300" b="1" dirty="0">
                <a:solidFill>
                  <a:schemeClr val="tx2"/>
                </a:solidFill>
                <a:latin typeface="Tw Cen MT" pitchFamily="34" charset="0"/>
              </a:rPr>
              <a:t>YTD </a:t>
            </a:r>
            <a:r>
              <a:rPr lang="en-US" sz="1300" b="1" dirty="0" smtClean="0">
                <a:solidFill>
                  <a:schemeClr val="tx2"/>
                </a:solidFill>
                <a:latin typeface="Tw Cen MT" pitchFamily="34" charset="0"/>
              </a:rPr>
              <a:t>Mar. </a:t>
            </a:r>
            <a:r>
              <a:rPr lang="en-US" sz="1300" b="1" dirty="0">
                <a:solidFill>
                  <a:schemeClr val="tx2"/>
                </a:solidFill>
                <a:latin typeface="Tw Cen MT" pitchFamily="34" charset="0"/>
              </a:rPr>
              <a:t>2014	YTD </a:t>
            </a:r>
            <a:r>
              <a:rPr lang="en-US" sz="1300" b="1" dirty="0" smtClean="0">
                <a:solidFill>
                  <a:schemeClr val="tx2"/>
                </a:solidFill>
                <a:latin typeface="Tw Cen MT" pitchFamily="34" charset="0"/>
              </a:rPr>
              <a:t>Mar. 2015	</a:t>
            </a:r>
          </a:p>
          <a:p>
            <a:r>
              <a:rPr lang="en-US" sz="1300" dirty="0" smtClean="0">
                <a:solidFill>
                  <a:schemeClr val="tx2"/>
                </a:solidFill>
                <a:latin typeface="+mn-lt"/>
              </a:rPr>
              <a:t>3,420		3,218		</a:t>
            </a:r>
            <a:r>
              <a:rPr lang="en-US" sz="1300" b="1" dirty="0" smtClean="0">
                <a:solidFill>
                  <a:schemeClr val="accent2"/>
                </a:solidFill>
                <a:latin typeface="Tw Cen MT" pitchFamily="34" charset="0"/>
              </a:rPr>
              <a:t>- </a:t>
            </a:r>
            <a:r>
              <a:rPr lang="en-US" sz="1300" b="1" dirty="0">
                <a:solidFill>
                  <a:schemeClr val="accent2"/>
                </a:solidFill>
                <a:latin typeface="Tw Cen MT" pitchFamily="34" charset="0"/>
              </a:rPr>
              <a:t>6.0 %</a:t>
            </a:r>
          </a:p>
          <a:p>
            <a:endParaRPr lang="en-US" sz="1300" dirty="0">
              <a:solidFill>
                <a:schemeClr val="tx2"/>
              </a:solidFill>
              <a:latin typeface="+mn-lt"/>
            </a:endParaRPr>
          </a:p>
        </p:txBody>
      </p:sp>
      <p:sp>
        <p:nvSpPr>
          <p:cNvPr id="5" name="TextBox 4"/>
          <p:cNvSpPr txBox="1"/>
          <p:nvPr/>
        </p:nvSpPr>
        <p:spPr>
          <a:xfrm>
            <a:off x="228600" y="6474023"/>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spTree>
    <p:extLst>
      <p:ext uri="{BB962C8B-B14F-4D97-AF65-F5344CB8AC3E}">
        <p14:creationId xmlns:p14="http://schemas.microsoft.com/office/powerpoint/2010/main" val="3349087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smtClean="0"/>
              <a:t>Massachusetts Sales Stats </a:t>
            </a:r>
            <a:r>
              <a:rPr lang="en-US" sz="4400" dirty="0" smtClean="0"/>
              <a:t/>
            </a:r>
            <a:br>
              <a:rPr lang="en-US" sz="4400" dirty="0" smtClean="0"/>
            </a:br>
            <a:r>
              <a:rPr lang="en-US" sz="2800" dirty="0" smtClean="0"/>
              <a:t>Multifamily 2011 –  YTD Mar. 2015</a:t>
            </a:r>
          </a:p>
        </p:txBody>
      </p:sp>
      <p:sp>
        <p:nvSpPr>
          <p:cNvPr id="27651" name="TextBox 2"/>
          <p:cNvSpPr txBox="1">
            <a:spLocks noChangeArrowheads="1"/>
          </p:cNvSpPr>
          <p:nvPr/>
        </p:nvSpPr>
        <p:spPr bwMode="auto">
          <a:xfrm>
            <a:off x="609600" y="1600200"/>
            <a:ext cx="5486400" cy="4932121"/>
          </a:xfrm>
          <a:prstGeom prst="rect">
            <a:avLst/>
          </a:prstGeom>
          <a:noFill/>
          <a:ln w="9525">
            <a:noFill/>
            <a:miter lim="800000"/>
            <a:headEnd/>
            <a:tailEnd/>
          </a:ln>
        </p:spPr>
        <p:txBody>
          <a:bodyPr wrap="square">
            <a:spAutoFit/>
          </a:bodyPr>
          <a:lstStyle/>
          <a:p>
            <a:pPr>
              <a:defRPr/>
            </a:pPr>
            <a:r>
              <a:rPr lang="en-US" sz="2400" b="1" dirty="0" smtClean="0">
                <a:solidFill>
                  <a:schemeClr val="tx2"/>
                </a:solidFill>
                <a:latin typeface="Tw Cen MT" pitchFamily="34" charset="0"/>
              </a:rPr>
              <a:t>2-Family </a:t>
            </a:r>
            <a:r>
              <a:rPr lang="en-US" sz="2400" b="1" dirty="0">
                <a:solidFill>
                  <a:schemeClr val="tx2"/>
                </a:solidFill>
                <a:latin typeface="Tw Cen MT" pitchFamily="34" charset="0"/>
              </a:rPr>
              <a:t>Sales: </a:t>
            </a:r>
          </a:p>
          <a:p>
            <a:pPr>
              <a:defRPr/>
            </a:pPr>
            <a:r>
              <a:rPr lang="en-US" sz="1300" b="1" dirty="0" smtClean="0">
                <a:solidFill>
                  <a:schemeClr val="tx2"/>
                </a:solidFill>
                <a:latin typeface="Tw Cen MT" pitchFamily="34" charset="0"/>
              </a:rPr>
              <a:t>2011</a:t>
            </a:r>
            <a:r>
              <a:rPr lang="en-US" sz="1300" b="1" dirty="0">
                <a:solidFill>
                  <a:schemeClr val="tx2"/>
                </a:solidFill>
                <a:latin typeface="Tw Cen MT" pitchFamily="34" charset="0"/>
              </a:rPr>
              <a:t>		</a:t>
            </a:r>
            <a:r>
              <a:rPr lang="en-US" sz="1300" b="1" dirty="0" smtClean="0">
                <a:solidFill>
                  <a:schemeClr val="tx2"/>
                </a:solidFill>
                <a:latin typeface="Tw Cen MT" pitchFamily="34" charset="0"/>
              </a:rPr>
              <a:t>2012</a:t>
            </a:r>
            <a:endParaRPr lang="en-US" sz="1300" b="1" dirty="0">
              <a:solidFill>
                <a:schemeClr val="tx2"/>
              </a:solidFill>
              <a:latin typeface="Tw Cen MT" pitchFamily="34" charset="0"/>
            </a:endParaRPr>
          </a:p>
          <a:p>
            <a:pPr>
              <a:defRPr/>
            </a:pPr>
            <a:r>
              <a:rPr lang="en-US" sz="1300" dirty="0" smtClean="0">
                <a:solidFill>
                  <a:schemeClr val="tx2"/>
                </a:solidFill>
                <a:latin typeface="Tw Cen MT" pitchFamily="34" charset="0"/>
              </a:rPr>
              <a:t>4,308</a:t>
            </a:r>
            <a:r>
              <a:rPr lang="en-US" sz="1300" dirty="0">
                <a:solidFill>
                  <a:schemeClr val="tx2"/>
                </a:solidFill>
                <a:latin typeface="Tw Cen MT" pitchFamily="34" charset="0"/>
              </a:rPr>
              <a:t>		</a:t>
            </a:r>
            <a:r>
              <a:rPr lang="en-US" sz="1300" dirty="0" smtClean="0">
                <a:solidFill>
                  <a:schemeClr val="tx2"/>
                </a:solidFill>
                <a:latin typeface="Tw Cen MT" pitchFamily="34" charset="0"/>
              </a:rPr>
              <a:t>4,792</a:t>
            </a:r>
            <a:r>
              <a:rPr lang="en-US" sz="1300" dirty="0">
                <a:solidFill>
                  <a:schemeClr val="tx2"/>
                </a:solidFill>
                <a:latin typeface="Tw Cen MT" pitchFamily="34" charset="0"/>
              </a:rPr>
              <a:t>		</a:t>
            </a:r>
            <a:r>
              <a:rPr lang="en-US" sz="1300" b="1" dirty="0" smtClean="0">
                <a:solidFill>
                  <a:schemeClr val="tx2"/>
                </a:solidFill>
                <a:latin typeface="Tw Cen MT" pitchFamily="34" charset="0"/>
              </a:rPr>
              <a:t>+11.2%</a:t>
            </a:r>
            <a:endParaRPr lang="en-US" sz="1300" b="1" dirty="0">
              <a:solidFill>
                <a:schemeClr val="tx2"/>
              </a:solidFill>
              <a:latin typeface="Tw Cen MT" pitchFamily="34" charset="0"/>
            </a:endParaRPr>
          </a:p>
          <a:p>
            <a:pPr>
              <a:lnSpc>
                <a:spcPct val="50000"/>
              </a:lnSpc>
              <a:defRPr/>
            </a:pPr>
            <a:endParaRPr lang="en-US" sz="1300" dirty="0">
              <a:solidFill>
                <a:schemeClr val="tx2"/>
              </a:solidFill>
              <a:latin typeface="Tw Cen MT" pitchFamily="34" charset="0"/>
            </a:endParaRPr>
          </a:p>
          <a:p>
            <a:r>
              <a:rPr lang="en-US" sz="1300" b="1" dirty="0" smtClean="0">
                <a:solidFill>
                  <a:schemeClr val="tx2"/>
                </a:solidFill>
                <a:latin typeface="Tw Cen MT" pitchFamily="34" charset="0"/>
              </a:rPr>
              <a:t>2012</a:t>
            </a:r>
            <a:r>
              <a:rPr lang="en-US" sz="1300" b="1" dirty="0">
                <a:solidFill>
                  <a:schemeClr val="tx2"/>
                </a:solidFill>
                <a:latin typeface="Tw Cen MT" pitchFamily="34" charset="0"/>
              </a:rPr>
              <a:t>		</a:t>
            </a:r>
            <a:r>
              <a:rPr lang="en-US" sz="1300" b="1" dirty="0" smtClean="0">
                <a:solidFill>
                  <a:schemeClr val="tx2"/>
                </a:solidFill>
                <a:latin typeface="Tw Cen MT" pitchFamily="34" charset="0"/>
              </a:rPr>
              <a:t>2013</a:t>
            </a:r>
            <a:endParaRPr lang="en-US" sz="1300" b="1" dirty="0">
              <a:solidFill>
                <a:schemeClr val="tx2"/>
              </a:solidFill>
              <a:latin typeface="Tw Cen MT" pitchFamily="34" charset="0"/>
            </a:endParaRPr>
          </a:p>
          <a:p>
            <a:pPr marL="342900" indent="-342900">
              <a:defRPr/>
            </a:pPr>
            <a:r>
              <a:rPr lang="en-US" sz="1300" dirty="0" smtClean="0">
                <a:solidFill>
                  <a:schemeClr val="tx2"/>
                </a:solidFill>
                <a:latin typeface="Tw Cen MT" pitchFamily="34" charset="0"/>
              </a:rPr>
              <a:t>4,792 </a:t>
            </a:r>
            <a:r>
              <a:rPr lang="en-US" sz="1300" dirty="0">
                <a:solidFill>
                  <a:schemeClr val="tx2"/>
                </a:solidFill>
                <a:latin typeface="Tw Cen MT" pitchFamily="34" charset="0"/>
              </a:rPr>
              <a:t>		</a:t>
            </a:r>
            <a:r>
              <a:rPr lang="en-US" sz="1300" dirty="0" smtClean="0">
                <a:solidFill>
                  <a:schemeClr val="tx2"/>
                </a:solidFill>
                <a:latin typeface="Tw Cen MT" pitchFamily="34" charset="0"/>
              </a:rPr>
              <a:t>4,807</a:t>
            </a:r>
            <a:r>
              <a:rPr lang="en-US" sz="1300" dirty="0">
                <a:solidFill>
                  <a:schemeClr val="tx2"/>
                </a:solidFill>
                <a:latin typeface="Tw Cen MT" pitchFamily="34" charset="0"/>
              </a:rPr>
              <a:t>		</a:t>
            </a:r>
            <a:r>
              <a:rPr lang="en-US" sz="1300" b="1" dirty="0" smtClean="0">
                <a:solidFill>
                  <a:schemeClr val="tx2"/>
                </a:solidFill>
                <a:latin typeface="Tw Cen MT" pitchFamily="34" charset="0"/>
              </a:rPr>
              <a:t>+0</a:t>
            </a:r>
            <a:r>
              <a:rPr lang="en-US" sz="1300" b="1" dirty="0" smtClean="0">
                <a:latin typeface="Tw Cen MT" pitchFamily="34" charset="0"/>
              </a:rPr>
              <a:t>.31%</a:t>
            </a:r>
            <a:endParaRPr lang="en-US" sz="1300" b="1" dirty="0">
              <a:latin typeface="Tw Cen MT" pitchFamily="34" charset="0"/>
            </a:endParaRPr>
          </a:p>
          <a:p>
            <a:endParaRPr lang="en-US" sz="1300" u="sng" dirty="0">
              <a:solidFill>
                <a:schemeClr val="tx2"/>
              </a:solidFill>
              <a:latin typeface="Tw Cen MT" pitchFamily="34" charset="0"/>
            </a:endParaRPr>
          </a:p>
          <a:p>
            <a:r>
              <a:rPr lang="en-US" sz="1300" b="1" dirty="0" smtClean="0">
                <a:solidFill>
                  <a:schemeClr val="tx2"/>
                </a:solidFill>
                <a:latin typeface="Tw Cen MT" pitchFamily="34" charset="0"/>
              </a:rPr>
              <a:t>2013 		2014 </a:t>
            </a:r>
            <a:r>
              <a:rPr lang="en-US" sz="1300" b="1" dirty="0">
                <a:solidFill>
                  <a:schemeClr val="tx2"/>
                </a:solidFill>
                <a:latin typeface="Tw Cen MT" pitchFamily="34" charset="0"/>
              </a:rPr>
              <a:t>	</a:t>
            </a:r>
          </a:p>
          <a:p>
            <a:r>
              <a:rPr lang="en-US" sz="1300" dirty="0" smtClean="0">
                <a:latin typeface="+mn-lt"/>
              </a:rPr>
              <a:t>4,807 		4,655 		</a:t>
            </a:r>
            <a:r>
              <a:rPr lang="en-US" sz="1300" dirty="0" smtClean="0">
                <a:solidFill>
                  <a:schemeClr val="accent2"/>
                </a:solidFill>
                <a:latin typeface="+mn-lt"/>
              </a:rPr>
              <a:t>-</a:t>
            </a:r>
            <a:r>
              <a:rPr lang="en-US" sz="1300" b="1" dirty="0" smtClean="0">
                <a:solidFill>
                  <a:srgbClr val="C00000"/>
                </a:solidFill>
                <a:latin typeface="+mn-lt"/>
              </a:rPr>
              <a:t>3.16%</a:t>
            </a:r>
          </a:p>
          <a:p>
            <a:endParaRPr lang="en-US" sz="1300" b="1" dirty="0">
              <a:solidFill>
                <a:schemeClr val="tx2"/>
              </a:solidFill>
              <a:latin typeface="+mn-lt"/>
            </a:endParaRPr>
          </a:p>
          <a:p>
            <a:r>
              <a:rPr lang="en-US" sz="1300" b="1" dirty="0" smtClean="0">
                <a:solidFill>
                  <a:schemeClr val="tx2"/>
                </a:solidFill>
                <a:latin typeface="+mn-lt"/>
              </a:rPr>
              <a:t>YTD Mar. 2014	YTD Mar. 2015</a:t>
            </a:r>
          </a:p>
          <a:p>
            <a:r>
              <a:rPr lang="en-US" sz="1300" dirty="0" smtClean="0">
                <a:solidFill>
                  <a:schemeClr val="tx2"/>
                </a:solidFill>
                <a:latin typeface="+mn-lt"/>
              </a:rPr>
              <a:t>796		786		</a:t>
            </a:r>
            <a:r>
              <a:rPr lang="en-US" sz="1300" b="1" dirty="0" smtClean="0">
                <a:solidFill>
                  <a:schemeClr val="accent2"/>
                </a:solidFill>
                <a:latin typeface="+mn-lt"/>
              </a:rPr>
              <a:t>-1.26%</a:t>
            </a:r>
          </a:p>
          <a:p>
            <a:pPr>
              <a:defRPr/>
            </a:pPr>
            <a:r>
              <a:rPr lang="en-US" sz="2400" b="1" dirty="0" smtClean="0">
                <a:solidFill>
                  <a:srgbClr val="464646"/>
                </a:solidFill>
                <a:latin typeface="Tw Cen MT" pitchFamily="34" charset="0"/>
              </a:rPr>
              <a:t>3</a:t>
            </a:r>
            <a:r>
              <a:rPr lang="en-US" sz="2400" b="1" dirty="0">
                <a:solidFill>
                  <a:srgbClr val="464646"/>
                </a:solidFill>
                <a:latin typeface="Tw Cen MT" pitchFamily="34" charset="0"/>
              </a:rPr>
              <a:t>-Family Sales:</a:t>
            </a:r>
          </a:p>
          <a:p>
            <a:pPr>
              <a:defRPr/>
            </a:pPr>
            <a:r>
              <a:rPr lang="en-US" sz="1300" b="1" dirty="0" smtClean="0">
                <a:solidFill>
                  <a:srgbClr val="464646"/>
                </a:solidFill>
                <a:latin typeface="+mn-lt"/>
              </a:rPr>
              <a:t>2011</a:t>
            </a:r>
            <a:r>
              <a:rPr lang="en-US" sz="1300" b="1" dirty="0">
                <a:solidFill>
                  <a:srgbClr val="464646"/>
                </a:solidFill>
                <a:latin typeface="+mn-lt"/>
              </a:rPr>
              <a:t>		</a:t>
            </a:r>
            <a:r>
              <a:rPr lang="en-US" sz="1300" b="1" dirty="0" smtClean="0">
                <a:solidFill>
                  <a:srgbClr val="464646"/>
                </a:solidFill>
                <a:latin typeface="+mn-lt"/>
              </a:rPr>
              <a:t>2012</a:t>
            </a:r>
            <a:endParaRPr lang="en-US" sz="1300" b="1" dirty="0">
              <a:solidFill>
                <a:srgbClr val="464646"/>
              </a:solidFill>
              <a:latin typeface="+mn-lt"/>
            </a:endParaRPr>
          </a:p>
          <a:p>
            <a:pPr>
              <a:defRPr/>
            </a:pPr>
            <a:r>
              <a:rPr lang="en-US" sz="1300" dirty="0" smtClean="0">
                <a:solidFill>
                  <a:srgbClr val="464646"/>
                </a:solidFill>
                <a:latin typeface="+mn-lt"/>
              </a:rPr>
              <a:t>1,849</a:t>
            </a:r>
            <a:r>
              <a:rPr lang="en-US" sz="1300" dirty="0">
                <a:solidFill>
                  <a:srgbClr val="464646"/>
                </a:solidFill>
                <a:latin typeface="+mn-lt"/>
              </a:rPr>
              <a:t>		</a:t>
            </a:r>
            <a:r>
              <a:rPr lang="en-US" sz="1300" dirty="0" smtClean="0">
                <a:solidFill>
                  <a:srgbClr val="464646"/>
                </a:solidFill>
                <a:latin typeface="+mn-lt"/>
              </a:rPr>
              <a:t>1,918</a:t>
            </a:r>
            <a:r>
              <a:rPr lang="en-US" sz="1300" dirty="0">
                <a:solidFill>
                  <a:srgbClr val="464646"/>
                </a:solidFill>
                <a:latin typeface="+mn-lt"/>
              </a:rPr>
              <a:t>		</a:t>
            </a:r>
            <a:r>
              <a:rPr lang="en-US" sz="1300" b="1" dirty="0" smtClean="0">
                <a:solidFill>
                  <a:schemeClr val="tx2"/>
                </a:solidFill>
                <a:latin typeface="+mn-lt"/>
              </a:rPr>
              <a:t>+3.7%</a:t>
            </a:r>
            <a:endParaRPr lang="en-US" sz="1300" b="1" dirty="0">
              <a:solidFill>
                <a:schemeClr val="tx2"/>
              </a:solidFill>
              <a:latin typeface="+mn-lt"/>
            </a:endParaRPr>
          </a:p>
          <a:p>
            <a:pPr>
              <a:lnSpc>
                <a:spcPct val="50000"/>
              </a:lnSpc>
              <a:defRPr/>
            </a:pPr>
            <a:endParaRPr lang="en-US" sz="1300" dirty="0">
              <a:solidFill>
                <a:srgbClr val="464646"/>
              </a:solidFill>
              <a:latin typeface="+mn-lt"/>
            </a:endParaRPr>
          </a:p>
          <a:p>
            <a:r>
              <a:rPr lang="en-US" sz="1300" b="1" dirty="0" smtClean="0">
                <a:solidFill>
                  <a:srgbClr val="464646"/>
                </a:solidFill>
                <a:latin typeface="+mn-lt"/>
              </a:rPr>
              <a:t>2012</a:t>
            </a:r>
            <a:r>
              <a:rPr lang="en-US" sz="1300" b="1" dirty="0">
                <a:solidFill>
                  <a:srgbClr val="464646"/>
                </a:solidFill>
                <a:latin typeface="+mn-lt"/>
              </a:rPr>
              <a:t>		</a:t>
            </a:r>
            <a:r>
              <a:rPr lang="en-US" sz="1300" b="1" dirty="0" smtClean="0">
                <a:solidFill>
                  <a:srgbClr val="464646"/>
                </a:solidFill>
                <a:latin typeface="+mn-lt"/>
              </a:rPr>
              <a:t>2013</a:t>
            </a:r>
            <a:endParaRPr lang="en-US" sz="1300" b="1" dirty="0">
              <a:solidFill>
                <a:srgbClr val="464646"/>
              </a:solidFill>
              <a:latin typeface="+mn-lt"/>
            </a:endParaRPr>
          </a:p>
          <a:p>
            <a:pPr marL="342900" indent="-342900">
              <a:defRPr/>
            </a:pPr>
            <a:r>
              <a:rPr lang="en-US" sz="1300" dirty="0" smtClean="0">
                <a:solidFill>
                  <a:srgbClr val="464646"/>
                </a:solidFill>
                <a:latin typeface="+mn-lt"/>
              </a:rPr>
              <a:t>1,918 </a:t>
            </a:r>
            <a:r>
              <a:rPr lang="en-US" sz="1300" dirty="0">
                <a:solidFill>
                  <a:srgbClr val="464646"/>
                </a:solidFill>
                <a:latin typeface="+mn-lt"/>
              </a:rPr>
              <a:t>		</a:t>
            </a:r>
            <a:r>
              <a:rPr lang="en-US" sz="1300" dirty="0" smtClean="0">
                <a:solidFill>
                  <a:srgbClr val="464646"/>
                </a:solidFill>
                <a:latin typeface="+mn-lt"/>
              </a:rPr>
              <a:t>1,878</a:t>
            </a:r>
            <a:r>
              <a:rPr lang="en-US" sz="1300" dirty="0">
                <a:solidFill>
                  <a:srgbClr val="464646"/>
                </a:solidFill>
                <a:latin typeface="+mn-lt"/>
              </a:rPr>
              <a:t>		</a:t>
            </a:r>
            <a:r>
              <a:rPr lang="en-US" sz="1300" b="1" dirty="0" smtClean="0">
                <a:solidFill>
                  <a:schemeClr val="accent2"/>
                </a:solidFill>
                <a:latin typeface="+mn-lt"/>
              </a:rPr>
              <a:t>-2.1%</a:t>
            </a:r>
            <a:endParaRPr lang="en-US" sz="1300" b="1" dirty="0">
              <a:solidFill>
                <a:schemeClr val="accent2"/>
              </a:solidFill>
              <a:latin typeface="+mn-lt"/>
            </a:endParaRPr>
          </a:p>
          <a:p>
            <a:pPr>
              <a:lnSpc>
                <a:spcPct val="50000"/>
              </a:lnSpc>
            </a:pPr>
            <a:endParaRPr lang="en-US" sz="1300" u="sng" dirty="0">
              <a:solidFill>
                <a:srgbClr val="464646"/>
              </a:solidFill>
              <a:latin typeface="+mn-lt"/>
            </a:endParaRPr>
          </a:p>
          <a:p>
            <a:r>
              <a:rPr lang="en-US" sz="1300" b="1" dirty="0" smtClean="0">
                <a:solidFill>
                  <a:schemeClr val="tx2"/>
                </a:solidFill>
                <a:latin typeface="+mn-lt"/>
              </a:rPr>
              <a:t>2013 		2014 </a:t>
            </a:r>
          </a:p>
          <a:p>
            <a:r>
              <a:rPr lang="en-US" sz="1300" dirty="0" smtClean="0">
                <a:latin typeface="+mn-lt"/>
              </a:rPr>
              <a:t>1,878 		1,889		</a:t>
            </a:r>
            <a:r>
              <a:rPr lang="en-US" sz="1300" b="1" dirty="0" smtClean="0">
                <a:latin typeface="+mn-lt"/>
              </a:rPr>
              <a:t>+0.59%</a:t>
            </a:r>
          </a:p>
          <a:p>
            <a:endParaRPr lang="en-US" sz="1300" b="1" dirty="0">
              <a:latin typeface="+mn-lt"/>
            </a:endParaRPr>
          </a:p>
          <a:p>
            <a:r>
              <a:rPr lang="en-US" sz="1300" b="1" dirty="0">
                <a:solidFill>
                  <a:schemeClr val="tx2"/>
                </a:solidFill>
                <a:latin typeface="+mn-lt"/>
              </a:rPr>
              <a:t>YTD </a:t>
            </a:r>
            <a:r>
              <a:rPr lang="en-US" sz="1300" b="1" dirty="0" smtClean="0">
                <a:solidFill>
                  <a:schemeClr val="tx2"/>
                </a:solidFill>
                <a:latin typeface="+mn-lt"/>
              </a:rPr>
              <a:t>Mar. </a:t>
            </a:r>
            <a:r>
              <a:rPr lang="en-US" sz="1300" b="1" dirty="0">
                <a:solidFill>
                  <a:schemeClr val="tx2"/>
                </a:solidFill>
                <a:latin typeface="+mn-lt"/>
              </a:rPr>
              <a:t>2014	YTD </a:t>
            </a:r>
            <a:r>
              <a:rPr lang="en-US" sz="1300" b="1" dirty="0" smtClean="0">
                <a:solidFill>
                  <a:schemeClr val="tx2"/>
                </a:solidFill>
                <a:latin typeface="+mn-lt"/>
              </a:rPr>
              <a:t>Mar. </a:t>
            </a:r>
            <a:r>
              <a:rPr lang="en-US" sz="1300" b="1" dirty="0">
                <a:solidFill>
                  <a:schemeClr val="tx2"/>
                </a:solidFill>
                <a:latin typeface="+mn-lt"/>
              </a:rPr>
              <a:t>2015</a:t>
            </a:r>
          </a:p>
          <a:p>
            <a:r>
              <a:rPr lang="en-US" sz="1300" dirty="0" smtClean="0">
                <a:latin typeface="Tw Cen MT" pitchFamily="34" charset="0"/>
              </a:rPr>
              <a:t>358		379		</a:t>
            </a:r>
            <a:r>
              <a:rPr lang="en-US" sz="1300" b="1" dirty="0" smtClean="0">
                <a:latin typeface="Tw Cen MT" pitchFamily="34" charset="0"/>
              </a:rPr>
              <a:t>+5.87 %</a:t>
            </a:r>
            <a:endParaRPr lang="en-US" sz="1300" b="1" dirty="0">
              <a:latin typeface="Tw Cen MT" pitchFamily="34" charset="0"/>
            </a:endParaRPr>
          </a:p>
        </p:txBody>
      </p:sp>
      <p:pic>
        <p:nvPicPr>
          <p:cNvPr id="24580" name="Picture 1"/>
          <p:cNvPicPr>
            <a:picLocks noChangeAspect="1" noChangeArrowheads="1"/>
          </p:cNvPicPr>
          <p:nvPr/>
        </p:nvPicPr>
        <p:blipFill rotWithShape="1">
          <a:blip r:embed="rId3" cstate="print"/>
          <a:srcRect b="18121"/>
          <a:stretch/>
        </p:blipFill>
        <p:spPr bwMode="auto">
          <a:xfrm>
            <a:off x="5791200" y="2444750"/>
            <a:ext cx="2595280" cy="3727450"/>
          </a:xfrm>
          <a:prstGeom prst="rect">
            <a:avLst/>
          </a:prstGeom>
          <a:noFill/>
          <a:ln w="9525">
            <a:noFill/>
            <a:miter lim="800000"/>
            <a:headEnd/>
            <a:tailEnd/>
          </a:ln>
        </p:spPr>
      </p:pic>
      <p:sp>
        <p:nvSpPr>
          <p:cNvPr id="5" name="TextBox 4"/>
          <p:cNvSpPr txBox="1"/>
          <p:nvPr/>
        </p:nvSpPr>
        <p:spPr>
          <a:xfrm>
            <a:off x="228600" y="6477000"/>
            <a:ext cx="3657600" cy="307777"/>
          </a:xfrm>
          <a:prstGeom prst="rect">
            <a:avLst/>
          </a:prstGeom>
          <a:noFill/>
        </p:spPr>
        <p:txBody>
          <a:bodyPr wrap="square" rtlCol="0">
            <a:spAutoFit/>
          </a:bodyPr>
          <a:lstStyle/>
          <a:p>
            <a:pPr>
              <a:defRPr/>
            </a:pPr>
            <a:r>
              <a:rPr lang="en-US" sz="1400" dirty="0" smtClean="0">
                <a:latin typeface="+mn-lt"/>
              </a:rPr>
              <a:t>Copyright  © 2015 The Warren Group</a:t>
            </a:r>
            <a:endParaRPr lang="en-US" sz="1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solidFill>
            <a:schemeClr val="tx1"/>
          </a:solidFill>
        </p:spPr>
      </p:sp>
      <p:sp>
        <p:nvSpPr>
          <p:cNvPr id="31746" name="Title 2"/>
          <p:cNvSpPr>
            <a:spLocks noGrp="1"/>
          </p:cNvSpPr>
          <p:nvPr>
            <p:ph type="title"/>
          </p:nvPr>
        </p:nvSpPr>
        <p:spPr/>
        <p:txBody>
          <a:bodyPr/>
          <a:lstStyle/>
          <a:p>
            <a:r>
              <a:rPr lang="en-US" sz="3600" dirty="0" smtClean="0"/>
              <a:t>Median Prices</a:t>
            </a:r>
          </a:p>
        </p:txBody>
      </p:sp>
      <p:pic>
        <p:nvPicPr>
          <p:cNvPr id="31747" name="Picture 3"/>
          <p:cNvPicPr>
            <a:picLocks noChangeAspect="1" noChangeArrowheads="1"/>
          </p:cNvPicPr>
          <p:nvPr/>
        </p:nvPicPr>
        <p:blipFill rotWithShape="1">
          <a:blip r:embed="rId3" cstate="print"/>
          <a:srcRect b="34817"/>
          <a:stretch/>
        </p:blipFill>
        <p:spPr bwMode="auto">
          <a:xfrm>
            <a:off x="3276600" y="685800"/>
            <a:ext cx="3676650" cy="38703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0</TotalTime>
  <Words>1120</Words>
  <Application>Microsoft Macintosh PowerPoint</Application>
  <PresentationFormat>On-screen Show (4:3)</PresentationFormat>
  <Paragraphs>265</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WidescreenPresentation</vt:lpstr>
      <vt:lpstr>Boston Chapter, Financial Managers Society Real Estate Trends And Market Update, 2015</vt:lpstr>
      <vt:lpstr>Today’s Agenda</vt:lpstr>
      <vt:lpstr>Sales</vt:lpstr>
      <vt:lpstr>Massachusetts Sales Stats  # of units sold per year: 1987 –  2014</vt:lpstr>
      <vt:lpstr>Massachusetts Sales Stats Single-Family Homes Sold 1987 – 2014</vt:lpstr>
      <vt:lpstr>Massachusetts Sale Stats Single-Family Home Sales % Change By Month</vt:lpstr>
      <vt:lpstr>Massachusetts Sales Stats 2011 – YTD Mar. 2015</vt:lpstr>
      <vt:lpstr>Massachusetts Sales Stats  Multifamily 2011 –  YTD Mar. 2015</vt:lpstr>
      <vt:lpstr>Median Prices</vt:lpstr>
      <vt:lpstr>Massachusetts Median Price Stats   Prices by year: 1987-2014</vt:lpstr>
      <vt:lpstr>Massachusetts Price Stats Single-Family Median Price Trends 1987- 2014</vt:lpstr>
      <vt:lpstr>Massachusetts Price Stats Single-Family Home Prices % Change By Month</vt:lpstr>
      <vt:lpstr>Massachusetts Median Price Stats 2011 – YTD Mar. 2015</vt:lpstr>
      <vt:lpstr>Massachusetts Median Price Stats Multifamily 2011 – YTD Mar. 2015 </vt:lpstr>
      <vt:lpstr>Case Schiller Index </vt:lpstr>
      <vt:lpstr>Foreclosure Trends</vt:lpstr>
      <vt:lpstr>Mass. Monthly Petitions to Foreclose Jan. 2009- Mar. 2015</vt:lpstr>
      <vt:lpstr>Mass. Monthly Foreclosure Deeds Jan. 2009 – Mar. 2015</vt:lpstr>
      <vt:lpstr>Massachusetts Foreclosure Stats</vt:lpstr>
      <vt:lpstr>Mortgage Delinquencies </vt:lpstr>
      <vt:lpstr>Mortgage Delinquencies (cont.) </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25</cp:revision>
  <dcterms:created xsi:type="dcterms:W3CDTF">2010-01-13T14:40:52Z</dcterms:created>
  <dcterms:modified xsi:type="dcterms:W3CDTF">2015-04-28T11:38:20Z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