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557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6" r:id="rId11"/>
  </p:sldIdLst>
  <p:sldSz cx="9144000" cy="6858000" type="letter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1104">
          <p15:clr>
            <a:srgbClr val="A4A3A4"/>
          </p15:clr>
        </p15:guide>
        <p15:guide id="3" pos="432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A50021"/>
    <a:srgbClr val="800000"/>
    <a:srgbClr val="EAEAEA"/>
    <a:srgbClr val="FFCCCC"/>
    <a:srgbClr val="B2B2B2"/>
    <a:srgbClr val="C0C0C0"/>
    <a:srgbClr val="B7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8" autoAdjust="0"/>
    <p:restoredTop sz="94434" autoAdjust="0"/>
  </p:normalViewPr>
  <p:slideViewPr>
    <p:cSldViewPr>
      <p:cViewPr varScale="1">
        <p:scale>
          <a:sx n="92" d="100"/>
          <a:sy n="92" d="100"/>
        </p:scale>
        <p:origin x="798" y="84"/>
      </p:cViewPr>
      <p:guideLst>
        <p:guide orient="horz" pos="720"/>
        <p:guide orient="horz" pos="1104"/>
        <p:guide pos="432"/>
        <p:guide pos="5616"/>
      </p:guideLst>
    </p:cSldViewPr>
  </p:slideViewPr>
  <p:outlineViewPr>
    <p:cViewPr>
      <p:scale>
        <a:sx n="33" d="100"/>
        <a:sy n="33" d="100"/>
      </p:scale>
      <p:origin x="0" y="-8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810"/>
    </p:cViewPr>
  </p:sorterViewPr>
  <p:notesViewPr>
    <p:cSldViewPr>
      <p:cViewPr varScale="1">
        <p:scale>
          <a:sx n="54" d="100"/>
          <a:sy n="54" d="100"/>
        </p:scale>
        <p:origin x="2226" y="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4" rIns="95532" bIns="47764" numCol="1" anchor="t" anchorCtr="0" compatLnSpc="1">
            <a:prstTxWarp prst="textNoShape">
              <a:avLst/>
            </a:prstTxWarp>
          </a:bodyPr>
          <a:lstStyle>
            <a:lvl1pPr algn="l" defTabSz="95565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4" rIns="95532" bIns="47764" numCol="1" anchor="t" anchorCtr="0" compatLnSpc="1">
            <a:prstTxWarp prst="textNoShape">
              <a:avLst/>
            </a:prstTxWarp>
          </a:bodyPr>
          <a:lstStyle>
            <a:lvl1pPr algn="r" defTabSz="95565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4" rIns="95532" bIns="47764" numCol="1" anchor="b" anchorCtr="0" compatLnSpc="1">
            <a:prstTxWarp prst="textNoShape">
              <a:avLst/>
            </a:prstTxWarp>
          </a:bodyPr>
          <a:lstStyle>
            <a:lvl1pPr algn="l" defTabSz="95565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4" rIns="95532" bIns="47764" numCol="1" anchor="b" anchorCtr="0" compatLnSpc="1">
            <a:prstTxWarp prst="textNoShape">
              <a:avLst/>
            </a:prstTxWarp>
          </a:bodyPr>
          <a:lstStyle>
            <a:lvl1pPr algn="r" defTabSz="955651">
              <a:defRPr sz="1100"/>
            </a:lvl1pPr>
          </a:lstStyle>
          <a:p>
            <a:pPr>
              <a:defRPr/>
            </a:pPr>
            <a:fld id="{4BEBCCE2-E073-42DC-87A0-AB0EC8E07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29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4" rIns="95532" bIns="47764" numCol="1" anchor="t" anchorCtr="0" compatLnSpc="1">
            <a:prstTxWarp prst="textNoShape">
              <a:avLst/>
            </a:prstTxWarp>
          </a:bodyPr>
          <a:lstStyle>
            <a:lvl1pPr algn="l" defTabSz="95565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4" rIns="95532" bIns="47764" numCol="1" anchor="t" anchorCtr="0" compatLnSpc="1">
            <a:prstTxWarp prst="textNoShape">
              <a:avLst/>
            </a:prstTxWarp>
          </a:bodyPr>
          <a:lstStyle>
            <a:lvl1pPr algn="r" defTabSz="95565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4" rIns="95532" bIns="47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4" rIns="95532" bIns="47764" numCol="1" anchor="b" anchorCtr="0" compatLnSpc="1">
            <a:prstTxWarp prst="textNoShape">
              <a:avLst/>
            </a:prstTxWarp>
          </a:bodyPr>
          <a:lstStyle>
            <a:lvl1pPr algn="l" defTabSz="95565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4" rIns="95532" bIns="47764" numCol="1" anchor="b" anchorCtr="0" compatLnSpc="1">
            <a:prstTxWarp prst="textNoShape">
              <a:avLst/>
            </a:prstTxWarp>
          </a:bodyPr>
          <a:lstStyle>
            <a:lvl1pPr algn="r" defTabSz="955651">
              <a:defRPr sz="1100"/>
            </a:lvl1pPr>
          </a:lstStyle>
          <a:p>
            <a:pPr>
              <a:defRPr/>
            </a:pPr>
            <a:fld id="{F5494D43-3C63-4CBE-A4B9-E356D7AAC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31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0913"/>
            <a:fld id="{59D2B974-06BB-45CC-97DB-7CF3E21F2812}" type="slidenum">
              <a:rPr lang="en-US" smtClean="0"/>
              <a:pPr defTabSz="950913"/>
              <a:t>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073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494D43-3C63-4CBE-A4B9-E356D7AAC1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0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0913"/>
            <a:fld id="{59D2B974-06BB-45CC-97DB-7CF3E21F2812}" type="slidenum">
              <a:rPr lang="en-US" smtClean="0"/>
              <a:pPr defTabSz="950913"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98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109538"/>
            <a:ext cx="1978025" cy="6138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9538"/>
            <a:ext cx="5781675" cy="6138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71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771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9538"/>
            <a:ext cx="79121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696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2057400" y="6646863"/>
            <a:ext cx="63246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Line 11"/>
          <p:cNvSpPr>
            <a:spLocks noChangeShapeType="1"/>
          </p:cNvSpPr>
          <p:nvPr userDrawn="1"/>
        </p:nvSpPr>
        <p:spPr bwMode="auto">
          <a:xfrm>
            <a:off x="381000" y="914400"/>
            <a:ext cx="83820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Page Number - Title Master"/>
          <p:cNvSpPr>
            <a:spLocks noChangeArrowheads="1"/>
          </p:cNvSpPr>
          <p:nvPr/>
        </p:nvSpPr>
        <p:spPr bwMode="auto">
          <a:xfrm>
            <a:off x="8077200" y="6554788"/>
            <a:ext cx="615950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50913" eaLnBrk="0" hangingPunct="0">
              <a:spcBef>
                <a:spcPct val="50000"/>
              </a:spcBef>
              <a:defRPr/>
            </a:pPr>
            <a:fld id="{D855FCBE-14AA-457F-8E19-30F816865111}" type="slidenum">
              <a:rPr sz="1200" b="1" noProof="1">
                <a:solidFill>
                  <a:srgbClr val="000066"/>
                </a:solidFill>
                <a:latin typeface="Arial Narrow" pitchFamily="34" charset="0"/>
              </a:rPr>
              <a:pPr algn="r" defTabSz="950913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1" noProof="1">
              <a:solidFill>
                <a:srgbClr val="000066"/>
              </a:solidFill>
              <a:latin typeface="Arial Narrow" pitchFamily="34" charset="0"/>
            </a:endParaRPr>
          </a:p>
        </p:txBody>
      </p:sp>
      <p:pic>
        <p:nvPicPr>
          <p:cNvPr id="1031" name="Picture 20" descr="300 dpi leader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" y="6173788"/>
            <a:ext cx="1447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 Narrow" pitchFamily="34" charset="0"/>
        </a:defRPr>
      </a:lvl9pPr>
    </p:titleStyle>
    <p:bodyStyle>
      <a:lvl1pPr marL="231775" indent="-231775" algn="l" rtl="0" eaLnBrk="0" fontAlgn="base" hangingPunct="0">
        <a:spcBef>
          <a:spcPct val="50000"/>
        </a:spcBef>
        <a:spcAft>
          <a:spcPct val="0"/>
        </a:spcAft>
        <a:buSzPct val="90000"/>
        <a:buFont typeface="Wingdings 3" pitchFamily="18" charset="2"/>
        <a:buChar char="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84163" algn="l" rtl="0" eaLnBrk="0" fontAlgn="base" hangingPunct="0">
        <a:spcBef>
          <a:spcPct val="25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965200" indent="-217488" algn="l" rtl="0" eaLnBrk="0" fontAlgn="base" hangingPunct="0">
        <a:spcBef>
          <a:spcPct val="15000"/>
        </a:spcBef>
        <a:spcAft>
          <a:spcPct val="0"/>
        </a:spcAft>
        <a:buSzPct val="80000"/>
        <a:buFont typeface="Wingdings 2" pitchFamily="18" charset="2"/>
        <a:buChar char=""/>
        <a:defRPr sz="1400">
          <a:solidFill>
            <a:schemeClr val="tx1"/>
          </a:solidFill>
          <a:latin typeface="+mn-lt"/>
        </a:defRPr>
      </a:lvl3pPr>
      <a:lvl4pPr marL="1312863" indent="-231775" algn="l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Font typeface="Symbol" pitchFamily="18" charset="2"/>
        <a:buChar char="-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95250"/>
            <a:ext cx="8991600" cy="6665913"/>
          </a:xfrm>
          <a:prstGeom prst="rect">
            <a:avLst/>
          </a:prstGeom>
          <a:noFill/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2628900" y="5896889"/>
            <a:ext cx="3886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b="1" i="1" dirty="0" smtClean="0">
                <a:latin typeface="Arial Narrow" pitchFamily="34" charset="0"/>
              </a:rPr>
              <a:t>April 28, 2015</a:t>
            </a:r>
            <a:endParaRPr lang="en-US" b="1" i="1" dirty="0">
              <a:latin typeface="Arial Narrow" pitchFamily="34" charset="0"/>
            </a:endParaRPr>
          </a:p>
        </p:txBody>
      </p:sp>
      <p:sp>
        <p:nvSpPr>
          <p:cNvPr id="3076" name="Rectangle 38"/>
          <p:cNvSpPr>
            <a:spLocks noChangeArrowheads="1"/>
          </p:cNvSpPr>
          <p:nvPr/>
        </p:nvSpPr>
        <p:spPr bwMode="auto">
          <a:xfrm>
            <a:off x="1028700" y="2441575"/>
            <a:ext cx="7086600" cy="335476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400" u="sng" dirty="0" smtClean="0"/>
              <a:t>Mortgage Market Overview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Presented to:</a:t>
            </a:r>
            <a:endParaRPr lang="en-US" sz="1600" dirty="0" smtClean="0"/>
          </a:p>
          <a:p>
            <a:r>
              <a:rPr lang="en-US" sz="2400" dirty="0" smtClean="0"/>
              <a:t>Financial Managers Society</a:t>
            </a:r>
          </a:p>
          <a:p>
            <a:r>
              <a:rPr lang="en-US" sz="2400" dirty="0" smtClean="0">
                <a:latin typeface="Arial "/>
              </a:rPr>
              <a:t>Boston Chapter</a:t>
            </a:r>
            <a:endParaRPr lang="en-US" sz="2400" dirty="0">
              <a:latin typeface="Arial "/>
            </a:endParaRPr>
          </a:p>
          <a:p>
            <a:endParaRPr lang="en-US" dirty="0"/>
          </a:p>
          <a:p>
            <a:r>
              <a:rPr lang="en-US" sz="1600" dirty="0" smtClean="0"/>
              <a:t>By:</a:t>
            </a:r>
            <a:endParaRPr lang="en-US" sz="1600" dirty="0"/>
          </a:p>
          <a:p>
            <a:r>
              <a:rPr lang="en-US" dirty="0" smtClean="0"/>
              <a:t> </a:t>
            </a:r>
            <a:r>
              <a:rPr lang="en-US" dirty="0" smtClean="0"/>
              <a:t>Mike Tassone, Leader </a:t>
            </a:r>
            <a:r>
              <a:rPr lang="en-US" dirty="0"/>
              <a:t>Bank</a:t>
            </a:r>
          </a:p>
          <a:p>
            <a:r>
              <a:rPr lang="en-US" dirty="0"/>
              <a:t>NMLS # 449250</a:t>
            </a:r>
          </a:p>
          <a:p>
            <a:endParaRPr lang="en-US" sz="1400" b="1" i="1" dirty="0">
              <a:latin typeface="Arial Narrow" pitchFamily="34" charset="0"/>
            </a:endParaRPr>
          </a:p>
          <a:p>
            <a:endParaRPr lang="en-US" sz="1400" b="1" i="1" dirty="0">
              <a:latin typeface="Arial Narrow" pitchFamily="34" charset="0"/>
            </a:endParaRPr>
          </a:p>
        </p:txBody>
      </p:sp>
      <p:pic>
        <p:nvPicPr>
          <p:cNvPr id="3077" name="Picture 46" descr="300 dpi lead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500" y="660400"/>
            <a:ext cx="2895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46" descr="300 dpi lead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4825" y="660400"/>
            <a:ext cx="4754351" cy="199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95250"/>
            <a:ext cx="8991600" cy="6665913"/>
          </a:xfrm>
          <a:prstGeom prst="rect">
            <a:avLst/>
          </a:prstGeom>
          <a:noFill/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38"/>
          <p:cNvSpPr>
            <a:spLocks noChangeArrowheads="1"/>
          </p:cNvSpPr>
          <p:nvPr/>
        </p:nvSpPr>
        <p:spPr bwMode="auto">
          <a:xfrm>
            <a:off x="1066800" y="3048000"/>
            <a:ext cx="7086600" cy="2923877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400" b="1" dirty="0" smtClean="0"/>
              <a:t>Questions?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  <a:p>
            <a:endParaRPr lang="en-US" sz="1600" dirty="0"/>
          </a:p>
          <a:p>
            <a:r>
              <a:rPr lang="en-US" dirty="0" smtClean="0"/>
              <a:t> </a:t>
            </a:r>
            <a:r>
              <a:rPr lang="en-US" dirty="0" smtClean="0"/>
              <a:t>Mike Tassone, SVP</a:t>
            </a:r>
          </a:p>
          <a:p>
            <a:r>
              <a:rPr lang="en-US" dirty="0" smtClean="0"/>
              <a:t>Leader Bank, N.A.</a:t>
            </a:r>
          </a:p>
          <a:p>
            <a:r>
              <a:rPr lang="en-US" dirty="0" smtClean="0"/>
              <a:t>781-641-8683</a:t>
            </a:r>
          </a:p>
          <a:p>
            <a:r>
              <a:rPr lang="en-US" dirty="0" smtClean="0"/>
              <a:t>mtassone@leaderbank.com</a:t>
            </a:r>
            <a:endParaRPr lang="en-US" dirty="0"/>
          </a:p>
          <a:p>
            <a:endParaRPr lang="en-US" sz="1400" b="1" i="1" dirty="0">
              <a:latin typeface="Arial Narrow" pitchFamily="34" charset="0"/>
            </a:endParaRPr>
          </a:p>
          <a:p>
            <a:endParaRPr lang="en-US" sz="1400" b="1" i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219200"/>
            <a:ext cx="85344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Leader </a:t>
            </a:r>
            <a:r>
              <a:rPr lang="en-US" dirty="0"/>
              <a:t>Bank was founded in </a:t>
            </a:r>
            <a:r>
              <a:rPr lang="en-US" dirty="0" smtClean="0"/>
              <a:t>2002 and </a:t>
            </a:r>
            <a:r>
              <a:rPr lang="en-US" dirty="0"/>
              <a:t>is headquartered in Arlington, MA. </a:t>
            </a:r>
            <a:r>
              <a:rPr lang="en-US" dirty="0" smtClean="0"/>
              <a:t>The </a:t>
            </a:r>
            <a:r>
              <a:rPr lang="en-US" dirty="0"/>
              <a:t>bank currently </a:t>
            </a:r>
            <a:r>
              <a:rPr lang="en-US" dirty="0" smtClean="0"/>
              <a:t>has $</a:t>
            </a:r>
            <a:r>
              <a:rPr lang="en-US" dirty="0" smtClean="0"/>
              <a:t>870 </a:t>
            </a:r>
            <a:r>
              <a:rPr lang="en-US" dirty="0" smtClean="0"/>
              <a:t>million in total assets and has earned a five star safety rating for the past five years from Bower Financial Inc.</a:t>
            </a:r>
          </a:p>
          <a:p>
            <a:pPr algn="l"/>
            <a:endParaRPr lang="en-US" dirty="0"/>
          </a:p>
          <a:p>
            <a:pPr marL="742950" indent="-285750" algn="l">
              <a:spcBef>
                <a:spcPts val="108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Will close between </a:t>
            </a:r>
            <a:r>
              <a:rPr lang="en-US" b="1" dirty="0" smtClean="0"/>
              <a:t>$1.5 – 2.0B </a:t>
            </a:r>
            <a:r>
              <a:rPr lang="en-US" dirty="0" smtClean="0"/>
              <a:t>in mortgage transactions in 2015</a:t>
            </a:r>
          </a:p>
          <a:p>
            <a:pPr marL="742950" indent="-285750" algn="l">
              <a:spcBef>
                <a:spcPts val="108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Over 5,000 individual loans</a:t>
            </a:r>
            <a:endParaRPr lang="en-US" dirty="0" smtClean="0"/>
          </a:p>
          <a:p>
            <a:pPr marL="742950" indent="-285750" algn="l">
              <a:spcBef>
                <a:spcPts val="108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Currently Ranked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in number and $ volume of purchase transactions among banks in Massachusetts by </a:t>
            </a:r>
            <a:r>
              <a:rPr lang="en-US" dirty="0"/>
              <a:t>The Warren </a:t>
            </a:r>
            <a:r>
              <a:rPr lang="en-US" dirty="0" smtClean="0"/>
              <a:t>Group</a:t>
            </a:r>
          </a:p>
          <a:p>
            <a:pPr marL="742950" indent="-285750" algn="l">
              <a:spcBef>
                <a:spcPts val="108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50 Loan Officers across 7 loan production centers</a:t>
            </a:r>
          </a:p>
          <a:p>
            <a:pPr marL="742950" indent="-285750" algn="l">
              <a:spcBef>
                <a:spcPts val="108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Leading </a:t>
            </a:r>
            <a:r>
              <a:rPr lang="en-US" dirty="0" smtClean="0"/>
              <a:t>Mass </a:t>
            </a:r>
            <a:r>
              <a:rPr lang="en-US" dirty="0" smtClean="0"/>
              <a:t>Housing and Jumbo lender </a:t>
            </a:r>
          </a:p>
          <a:p>
            <a:pPr marL="742950" indent="-285750" algn="l">
              <a:spcBef>
                <a:spcPts val="108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Recently named as one of healthiest banks in the country by </a:t>
            </a:r>
            <a:r>
              <a:rPr lang="en-US" dirty="0" err="1" smtClean="0"/>
              <a:t>Sageworks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109538"/>
            <a:ext cx="79121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 smtClean="0"/>
              <a:t>Leader Bank</a:t>
            </a:r>
            <a:endParaRPr lang="en-US" kern="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Environment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Continued Fed accommodation has led to highly supportive mortgage rate environment</a:t>
            </a: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Historically low rates provided mortgage lenders with an unexpected influx of refinance activity in Q1, typically the weakest quarter for originations.</a:t>
            </a: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Given the relative strength of the local economy and stability of home prices in the </a:t>
            </a:r>
            <a:r>
              <a:rPr lang="en-US" sz="1800" dirty="0" smtClean="0">
                <a:latin typeface="Arial" charset="0"/>
                <a:cs typeface="Arial" charset="0"/>
              </a:rPr>
              <a:t>commonwealth, </a:t>
            </a:r>
            <a:r>
              <a:rPr lang="en-US" sz="1800" dirty="0" smtClean="0">
                <a:latin typeface="Arial" charset="0"/>
                <a:cs typeface="Arial" charset="0"/>
              </a:rPr>
              <a:t>Massachusetts has remained an attractive market for investors of mortgage whole loans. </a:t>
            </a: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30 Year fixed rate mortgages for 80% CLTV, 740 FICO, single family residences averaging 3.625% in Mass </a:t>
            </a: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While hybrid ARM rates are also near their lows, the narrowing spread between ARMs and the 30 year fixed have made them comparatively less attractive</a:t>
            </a: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No material rate premium for jumbo vs. conforming loans</a:t>
            </a:r>
          </a:p>
          <a:p>
            <a:pPr marL="457200" indent="0"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457200" indent="0">
              <a:buNone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Environment – 30Y Fixed Mortgage Rates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297" y="1371600"/>
            <a:ext cx="7562850" cy="46101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 bwMode="auto">
          <a:xfrm>
            <a:off x="9448800" y="2514600"/>
            <a:ext cx="914400" cy="914400"/>
          </a:xfrm>
          <a:prstGeom prst="straightConnector1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folHlink"/>
            </a:outerShdw>
          </a:effectLst>
        </p:spPr>
      </p:cxnSp>
    </p:spTree>
    <p:extLst>
      <p:ext uri="{BB962C8B-B14F-4D97-AF65-F5344CB8AC3E}">
        <p14:creationId xmlns:p14="http://schemas.microsoft.com/office/powerpoint/2010/main" val="198138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Environment – 30Y Fixed Conforming / Jumbo Spread</a:t>
            </a:r>
            <a:endParaRPr lang="en-US" dirty="0" smtClean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9448800" y="2514600"/>
            <a:ext cx="914400" cy="91440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folHlink"/>
            </a:outerShdw>
          </a:effectLst>
        </p:spPr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7576"/>
          <a:stretch/>
        </p:blipFill>
        <p:spPr>
          <a:xfrm>
            <a:off x="609600" y="1219200"/>
            <a:ext cx="811474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0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Underwriting 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Credit standards and documentation requirements remain rigorous</a:t>
            </a: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Increased scrutiny from agencies and secondary market investors around appraisal quality</a:t>
            </a: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Some easing in certain product categories</a:t>
            </a:r>
          </a:p>
          <a:p>
            <a:pPr marL="1314450" lvl="2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 "/>
              </a:rPr>
              <a:t>Lower down payments on Jumbo loans</a:t>
            </a:r>
          </a:p>
          <a:p>
            <a:pPr marL="1314450" lvl="2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 "/>
              </a:rPr>
              <a:t>Non-warrantable </a:t>
            </a:r>
            <a:r>
              <a:rPr lang="en-US" sz="1800" dirty="0">
                <a:latin typeface="Arial "/>
              </a:rPr>
              <a:t>condominium financing</a:t>
            </a:r>
          </a:p>
          <a:p>
            <a:pPr marL="1314450" lvl="2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 "/>
              </a:rPr>
              <a:t>Certain cash out scenarios</a:t>
            </a:r>
          </a:p>
          <a:p>
            <a:pPr marL="1314450" lvl="1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200" dirty="0" smtClean="0">
                <a:latin typeface="Arial" charset="0"/>
                <a:cs typeface="Arial" charset="0"/>
              </a:rPr>
              <a:t>h</a:t>
            </a:r>
          </a:p>
          <a:p>
            <a:pPr marL="9144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More frequent requests for home equity lines of credit (HELOCs) and cash-out refinancing as value of home equity rises</a:t>
            </a:r>
          </a:p>
          <a:p>
            <a:pPr marL="457200" indent="0"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457200" indent="0"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457200" indent="0">
              <a:buNone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299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Value of Home Equity– Single Family Residences</a:t>
            </a:r>
            <a:endParaRPr lang="en-US" dirty="0" smtClean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9448800" y="2514600"/>
            <a:ext cx="914400" cy="91440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folHlink"/>
            </a:outerShdw>
          </a:effec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8344218" cy="499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2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Market Health – A Tale of Two Markets</a:t>
            </a:r>
            <a:endParaRPr lang="en-US" dirty="0" smtClean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9448800" y="2514600"/>
            <a:ext cx="914400" cy="91440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folHlink"/>
            </a:outerShdw>
          </a:effectLst>
        </p:spPr>
      </p:cxnSp>
      <p:sp>
        <p:nvSpPr>
          <p:cNvPr id="3" name="Rectangle 2"/>
          <p:cNvSpPr/>
          <p:nvPr/>
        </p:nvSpPr>
        <p:spPr>
          <a:xfrm>
            <a:off x="419100" y="1066800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u="sng" dirty="0" smtClean="0">
                <a:solidFill>
                  <a:srgbClr val="333333"/>
                </a:solidFill>
                <a:latin typeface="Open Sans"/>
              </a:rPr>
              <a:t>Massachusetts 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3.6%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Y-o-Y Price Appreciation for Single Family Residences (Feb 28, 2015)</a:t>
            </a:r>
          </a:p>
          <a:p>
            <a:pPr algn="l"/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11.6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Homes with negative equity 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16.9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 US 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(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 31, 2014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8.3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Delinquent on mortgage 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6.3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 US 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(Dec 31, 2014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2.6 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homes foreclosed per 10,000 vs. 3.0 US Average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b="1" cap="all" dirty="0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" y="3505200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u="sng" dirty="0" smtClean="0">
                <a:solidFill>
                  <a:srgbClr val="333333"/>
                </a:solidFill>
                <a:latin typeface="Open Sans"/>
              </a:rPr>
              <a:t>Boston 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7.6%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Y-o-Y Price Appreciation for Single Family Residences (Feb 28, 2015)</a:t>
            </a:r>
          </a:p>
          <a:p>
            <a:pPr algn="l"/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10.4%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Homes with negative equity 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16.9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 US 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(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 31, 2014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5.9%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Delinquent on mortgage 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6.3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 US 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(Dec 31, 2014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1.8 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homes foreclosed per 10,000 vs. 3.0 US Average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b="1" cap="all" dirty="0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734" y="6090523"/>
            <a:ext cx="434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* Source: Zillow.com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327258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	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Non-Qualified (QM) mortgages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1314450" lvl="2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 "/>
              </a:rPr>
              <a:t>Debt-to-income greater than 43%</a:t>
            </a:r>
            <a:endParaRPr lang="en-US" sz="1800" dirty="0">
              <a:latin typeface="Arial "/>
            </a:endParaRPr>
          </a:p>
          <a:p>
            <a:pPr marL="1314450" lvl="2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 "/>
              </a:rPr>
              <a:t>Interest-only loans</a:t>
            </a:r>
            <a:endParaRPr lang="en-US" sz="1800" dirty="0">
              <a:latin typeface="Arial "/>
            </a:endParaRPr>
          </a:p>
          <a:p>
            <a:pPr marL="1314450" lvl="2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 "/>
              </a:rPr>
              <a:t>Alternative Documentation </a:t>
            </a:r>
            <a:endParaRPr lang="en-US" sz="1800" dirty="0">
              <a:latin typeface="Arial "/>
            </a:endParaRP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Non-QM mortgages are a growing share of mortgage market (~5% of originations), but still suffer from lack of liquidity and concerns about foreclosure liability.</a:t>
            </a: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Rating Agencies are preparing to assess performance risk of Non-QM backed securities, however the litigation wildcard presents a structuring challenge</a:t>
            </a:r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Expect to see growth in non-QM lending as lenders strive for enhanced yield (150-250+ bps) in current rate </a:t>
            </a:r>
            <a:r>
              <a:rPr lang="en-US" sz="1800" dirty="0" smtClean="0">
                <a:latin typeface="Arial" charset="0"/>
                <a:cs typeface="Arial" charset="0"/>
              </a:rPr>
              <a:t>environment, perhaps setting additional allowances aside.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457200" indent="0"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457200" indent="0">
              <a:buNone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80845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ltle page">
  <a:themeElements>
    <a:clrScheme name="Til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ltle pag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folHlink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folHlink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l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l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l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l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l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l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l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30312</TotalTime>
  <Words>464</Words>
  <Application>Microsoft Office PowerPoint</Application>
  <PresentationFormat>Letter Paper (8.5x11 in)</PresentationFormat>
  <Paragraphs>84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</vt:lpstr>
      <vt:lpstr>Arial Narrow</vt:lpstr>
      <vt:lpstr>Open Sans</vt:lpstr>
      <vt:lpstr>Symbol</vt:lpstr>
      <vt:lpstr>Wingdings</vt:lpstr>
      <vt:lpstr>Wingdings 2</vt:lpstr>
      <vt:lpstr>Wingdings 3</vt:lpstr>
      <vt:lpstr>Tiltle page</vt:lpstr>
      <vt:lpstr>PowerPoint Presentation</vt:lpstr>
      <vt:lpstr>PowerPoint Presentation</vt:lpstr>
      <vt:lpstr>Rate Environment</vt:lpstr>
      <vt:lpstr>Rate Environment – 30Y Fixed Mortgage Rates</vt:lpstr>
      <vt:lpstr>Rate Environment – 30Y Fixed Conforming / Jumbo Spread</vt:lpstr>
      <vt:lpstr>Underwriting </vt:lpstr>
      <vt:lpstr>Cumulative Value of Home Equity– Single Family Residences</vt:lpstr>
      <vt:lpstr>Mortgage Market Health – A Tale of Two Markets</vt:lpstr>
      <vt:lpstr>Regulatory </vt:lpstr>
      <vt:lpstr>PowerPoint Presentation</vt:lpstr>
    </vt:vector>
  </TitlesOfParts>
  <Company>Leader Bank, N.A.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Bank Corporate Overview</dc:title>
  <dc:creator>Jay Tuli</dc:creator>
  <cp:lastModifiedBy>Mike Tassone</cp:lastModifiedBy>
  <cp:revision>876</cp:revision>
  <cp:lastPrinted>2012-04-24T18:44:52Z</cp:lastPrinted>
  <dcterms:created xsi:type="dcterms:W3CDTF">2005-03-25T14:47:05Z</dcterms:created>
  <dcterms:modified xsi:type="dcterms:W3CDTF">2015-04-27T16:26:47Z</dcterms:modified>
</cp:coreProperties>
</file>